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53" r:id="rId2"/>
    <p:sldId id="256" r:id="rId3"/>
    <p:sldId id="264" r:id="rId4"/>
    <p:sldId id="295" r:id="rId5"/>
    <p:sldId id="345" r:id="rId6"/>
    <p:sldId id="344" r:id="rId7"/>
    <p:sldId id="273" r:id="rId8"/>
    <p:sldId id="1567" r:id="rId9"/>
    <p:sldId id="1569" r:id="rId10"/>
    <p:sldId id="1570" r:id="rId11"/>
    <p:sldId id="15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3014" autoAdjust="0"/>
  </p:normalViewPr>
  <p:slideViewPr>
    <p:cSldViewPr snapToGrid="0">
      <p:cViewPr varScale="1">
        <p:scale>
          <a:sx n="118" d="100"/>
          <a:sy n="118"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ED908-88F0-484F-88DE-BE6B4CB1B6A8}" type="datetimeFigureOut">
              <a:rPr lang="en-US" smtClean="0"/>
              <a:t>12/27/24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DD66-1447-4BD9-8977-A7AAB1AC0F9C}" type="slidenum">
              <a:rPr lang="en-US" smtClean="0"/>
              <a:t>‹#›</a:t>
            </a:fld>
            <a:endParaRPr lang="en-US"/>
          </a:p>
        </p:txBody>
      </p:sp>
    </p:spTree>
    <p:extLst>
      <p:ext uri="{BB962C8B-B14F-4D97-AF65-F5344CB8AC3E}">
        <p14:creationId xmlns:p14="http://schemas.microsoft.com/office/powerpoint/2010/main" val="307640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8800639-E640-4969-A008-2BB50B1ABB0B}" type="slidenum">
              <a:rPr lang="en-US" smtClean="0"/>
              <a:t>3</a:t>
            </a:fld>
            <a:endParaRPr lang="en-US"/>
          </a:p>
        </p:txBody>
      </p:sp>
    </p:spTree>
    <p:extLst>
      <p:ext uri="{BB962C8B-B14F-4D97-AF65-F5344CB8AC3E}">
        <p14:creationId xmlns:p14="http://schemas.microsoft.com/office/powerpoint/2010/main" val="332679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666666"/>
                </a:solidFill>
                <a:effectLst/>
                <a:latin typeface="Arial" panose="020B0604020202020204" pitchFamily="34" charset="0"/>
              </a:rPr>
              <a:t>Fig.1 Workflow. </a:t>
            </a:r>
            <a:r>
              <a:rPr lang="en-US" sz="1800" b="0" i="0" u="none" strike="noStrike" dirty="0">
                <a:solidFill>
                  <a:srgbClr val="666666"/>
                </a:solidFill>
                <a:effectLst/>
                <a:latin typeface="Arial" panose="020B0604020202020204" pitchFamily="34" charset="0"/>
              </a:rPr>
              <a:t>The matched RNA-seq and ATAC-seq data were used as input of Taiji to construct a regulatory network and output PageRank scores matrix. The downstream analysis included identification of cell-state-specific TFs, differentiation-specific TFs and construction of temporal transcriptional waves.</a:t>
            </a:r>
            <a:endParaRPr lang="en-US" b="1" dirty="0">
              <a:effectLst/>
            </a:endParaRPr>
          </a:p>
          <a:p>
            <a:endParaRPr lang="en-US" dirty="0"/>
          </a:p>
        </p:txBody>
      </p:sp>
      <p:sp>
        <p:nvSpPr>
          <p:cNvPr id="4" name="Slide Number Placeholder 3"/>
          <p:cNvSpPr>
            <a:spLocks noGrp="1"/>
          </p:cNvSpPr>
          <p:nvPr>
            <p:ph type="sldNum" sz="quarter" idx="5"/>
          </p:nvPr>
        </p:nvSpPr>
        <p:spPr/>
        <p:txBody>
          <a:bodyPr/>
          <a:lstStyle/>
          <a:p>
            <a:fld id="{0409AB2D-A1C5-489E-8322-E7EE74BB9781}" type="slidenum">
              <a:rPr lang="en-US" smtClean="0"/>
              <a:t>4</a:t>
            </a:fld>
            <a:endParaRPr lang="en-US"/>
          </a:p>
        </p:txBody>
      </p:sp>
    </p:spTree>
    <p:extLst>
      <p:ext uri="{BB962C8B-B14F-4D97-AF65-F5344CB8AC3E}">
        <p14:creationId xmlns:p14="http://schemas.microsoft.com/office/powerpoint/2010/main" val="206066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666666"/>
                </a:solidFill>
                <a:effectLst/>
                <a:latin typeface="Arial" panose="020B0604020202020204" pitchFamily="34" charset="0"/>
              </a:rPr>
              <a:t>Fig.1 Workflow. </a:t>
            </a:r>
            <a:r>
              <a:rPr lang="en-US" sz="1800" b="0" i="0" u="none" strike="noStrike" dirty="0">
                <a:solidFill>
                  <a:srgbClr val="666666"/>
                </a:solidFill>
                <a:effectLst/>
                <a:latin typeface="Arial" panose="020B0604020202020204" pitchFamily="34" charset="0"/>
              </a:rPr>
              <a:t>The matched RNA-seq and ATAC-seq data were used as input of Taiji to construct a regulatory network and output PageRank scores matrix. The downstream analysis included identification of cell-state-specific TFs, differentiation-specific TFs and construction of temporal transcriptional waves.</a:t>
            </a:r>
            <a:endParaRPr lang="en-US" b="1" dirty="0">
              <a:effectLst/>
            </a:endParaRPr>
          </a:p>
          <a:p>
            <a:endParaRPr lang="en-US" dirty="0"/>
          </a:p>
        </p:txBody>
      </p:sp>
      <p:sp>
        <p:nvSpPr>
          <p:cNvPr id="4" name="Slide Number Placeholder 3"/>
          <p:cNvSpPr>
            <a:spLocks noGrp="1"/>
          </p:cNvSpPr>
          <p:nvPr>
            <p:ph type="sldNum" sz="quarter" idx="5"/>
          </p:nvPr>
        </p:nvSpPr>
        <p:spPr/>
        <p:txBody>
          <a:bodyPr/>
          <a:lstStyle/>
          <a:p>
            <a:fld id="{0409AB2D-A1C5-489E-8322-E7EE74BB9781}" type="slidenum">
              <a:rPr lang="en-US" smtClean="0"/>
              <a:t>5</a:t>
            </a:fld>
            <a:endParaRPr lang="en-US"/>
          </a:p>
        </p:txBody>
      </p:sp>
    </p:spTree>
    <p:extLst>
      <p:ext uri="{BB962C8B-B14F-4D97-AF65-F5344CB8AC3E}">
        <p14:creationId xmlns:p14="http://schemas.microsoft.com/office/powerpoint/2010/main" val="225129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9AB2D-A1C5-489E-8322-E7EE74BB9781}" type="slidenum">
              <a:rPr lang="en-US" smtClean="0"/>
              <a:t>6</a:t>
            </a:fld>
            <a:endParaRPr lang="en-US"/>
          </a:p>
        </p:txBody>
      </p:sp>
    </p:spTree>
    <p:extLst>
      <p:ext uri="{BB962C8B-B14F-4D97-AF65-F5344CB8AC3E}">
        <p14:creationId xmlns:p14="http://schemas.microsoft.com/office/powerpoint/2010/main" val="365356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OK, let’s go back to our study design. Roughly there’re three main stages: Data acquisition and pre-processing, model design and training, and the downstream analysis based on prediction</a:t>
            </a:r>
          </a:p>
          <a:p>
            <a:pPr marL="171450" indent="-171450">
              <a:buFont typeface="Arial" panose="020B0604020202020204" pitchFamily="34" charset="0"/>
              <a:buChar char="•"/>
            </a:pPr>
            <a:r>
              <a:rPr lang="en-US" dirty="0"/>
              <a:t>The training data comes from high-throughput assays like </a:t>
            </a:r>
            <a:r>
              <a:rPr lang="en-US" dirty="0" err="1"/>
              <a:t>ChIP</a:t>
            </a:r>
            <a:r>
              <a:rPr lang="en-US" dirty="0"/>
              <a:t>-seq, SELEX, and PBM. We can gather from the main databases, like NCBI GEO, UCSC, ENCODE. And we need the protein sequences, which can be obtained from </a:t>
            </a:r>
            <a:r>
              <a:rPr lang="en-US" dirty="0" err="1"/>
              <a:t>UniProt</a:t>
            </a:r>
            <a:r>
              <a:rPr lang="en-US" dirty="0"/>
              <a:t>. Then we need to process the data into the desired format. The input file will have three entries: DNA sequence, protein sequence and label showing whether DNA and protein have interaction or not. And we’ll split the data into three subsets: training, validation and testing set. Using the pre-training model, we can load the embeddings for DNA sequences and protein sequences separately. </a:t>
            </a:r>
          </a:p>
          <a:p>
            <a:pPr marL="171450" indent="-171450">
              <a:buFont typeface="Arial" panose="020B0604020202020204" pitchFamily="34" charset="0"/>
              <a:buChar char="•"/>
            </a:pPr>
            <a:r>
              <a:rPr lang="en-US" dirty="0"/>
              <a:t>After data pre-processing, we’ll put them into the designed model for training. In this stage, a lot of training experiments are needed to determine the optimal set of hyperparameters to get the best performance. And the model performance will be evaluated by comparing with other similar models</a:t>
            </a:r>
          </a:p>
          <a:p>
            <a:pPr marL="171450" indent="-171450">
              <a:buFont typeface="Arial" panose="020B0604020202020204" pitchFamily="34" charset="0"/>
              <a:buChar char="•"/>
            </a:pPr>
            <a:r>
              <a:rPr lang="en-US" dirty="0"/>
              <a:t>With the trained model, we can derive many biologically meaningful interpretations. For example, DNA-protein contact map is predicted in the middle stage of training, we can compare them with the ground truth. And we can detect binding sites for novel proteins which have no </a:t>
            </a:r>
            <a:r>
              <a:rPr lang="en-US" dirty="0" err="1"/>
              <a:t>ChIP</a:t>
            </a:r>
            <a:r>
              <a:rPr lang="en-US" dirty="0"/>
              <a:t>-seq data. Besides, by aligning the DNA sequences which are predicted to interact with the same protein, novel motifs can be derived. And since our model is sequence-based, we can easily evaluate the mutational effect on the interaction of DNA and protein. And certainly there’re more to explore, like expanding the prediction scope to predicting DNA-protein structure, predicting interaction between RNA and protein, </a:t>
            </a:r>
            <a:r>
              <a:rPr lang="en-US" dirty="0" err="1"/>
              <a:t>etc</a:t>
            </a:r>
            <a:r>
              <a:rPr lang="en-US" dirty="0"/>
              <a:t>…</a:t>
            </a:r>
          </a:p>
        </p:txBody>
      </p:sp>
      <p:sp>
        <p:nvSpPr>
          <p:cNvPr id="4" name="Slide Number Placeholder 3"/>
          <p:cNvSpPr>
            <a:spLocks noGrp="1"/>
          </p:cNvSpPr>
          <p:nvPr>
            <p:ph type="sldNum" sz="quarter" idx="5"/>
          </p:nvPr>
        </p:nvSpPr>
        <p:spPr/>
        <p:txBody>
          <a:bodyPr/>
          <a:lstStyle/>
          <a:p>
            <a:fld id="{CA758D60-61C5-DB49-A1EC-1B415859B416}" type="slidenum">
              <a:rPr lang="en-US" smtClean="0"/>
              <a:t>7</a:t>
            </a:fld>
            <a:endParaRPr lang="en-US"/>
          </a:p>
        </p:txBody>
      </p:sp>
    </p:spTree>
    <p:extLst>
      <p:ext uri="{BB962C8B-B14F-4D97-AF65-F5344CB8AC3E}">
        <p14:creationId xmlns:p14="http://schemas.microsoft.com/office/powerpoint/2010/main" val="392676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Corbel" panose="020B0503020204020204" pitchFamily="34" charset="0"/>
              </a:rPr>
              <a:t>(click) Then, my collaborator Cong run the algorithm called Taiji to calculate the transcription factor activity </a:t>
            </a:r>
          </a:p>
          <a:p>
            <a:pPr algn="l"/>
            <a:r>
              <a:rPr lang="en-US" dirty="0">
                <a:latin typeface="Corbel" panose="020B0503020204020204" pitchFamily="34" charset="0"/>
              </a:rPr>
              <a:t>by first scan motif binding sites in open chromatin regions </a:t>
            </a:r>
          </a:p>
          <a:p>
            <a:pPr algn="l"/>
            <a:r>
              <a:rPr lang="en-US" dirty="0">
                <a:latin typeface="Corbel" panose="020B0503020204020204" pitchFamily="34" charset="0"/>
              </a:rPr>
              <a:t>and assign </a:t>
            </a:r>
            <a:r>
              <a:rPr lang="en-US" dirty="0" err="1">
                <a:latin typeface="Corbel" panose="020B0503020204020204" pitchFamily="34" charset="0"/>
              </a:rPr>
              <a:t>enhaneer</a:t>
            </a:r>
            <a:r>
              <a:rPr lang="en-US" dirty="0">
                <a:latin typeface="Corbel" panose="020B0503020204020204" pitchFamily="34" charset="0"/>
              </a:rPr>
              <a:t> and promoters to target. genes (</a:t>
            </a:r>
            <a:r>
              <a:rPr lang="en-US" dirty="0" err="1">
                <a:latin typeface="Corbel" panose="020B0503020204020204" pitchFamily="34" charset="0"/>
              </a:rPr>
              <a:t>Epitensor</a:t>
            </a:r>
            <a:r>
              <a:rPr lang="en-US" dirty="0">
                <a:latin typeface="Corbel" panose="020B0503020204020204" pitchFamily="34" charset="0"/>
              </a:rPr>
              <a:t> prediction) to generate TF to gene target network. Then, assign weight to the network by the mRNA expression and apply filter for the selectivity. </a:t>
            </a:r>
          </a:p>
          <a:p>
            <a:pPr algn="l"/>
            <a:endParaRPr lang="en-US" dirty="0">
              <a:latin typeface="Corbel" panose="020B0503020204020204" pitchFamily="34" charset="0"/>
            </a:endParaRPr>
          </a:p>
          <a:p>
            <a:pPr algn="l"/>
            <a:r>
              <a:rPr lang="en-US" dirty="0">
                <a:latin typeface="Corbel" panose="020B0503020204020204" pitchFamily="34" charset="0"/>
              </a:rPr>
              <a:t>As a result (click) here is the transcription factor activity rank score matrix for each state.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this prediction, I wanted to perturb terminal exhausted T cell differentiation path to engineer t cells have better cytotoxicity.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algn="l"/>
            <a:endParaRPr lang="en-US" dirty="0">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310F2B19-B56C-604E-A9F4-00E3536C579C}" type="slidenum">
              <a:rPr lang="en-US" smtClean="0"/>
              <a:t>8</a:t>
            </a:fld>
            <a:endParaRPr lang="en-US"/>
          </a:p>
        </p:txBody>
      </p:sp>
    </p:spTree>
    <p:extLst>
      <p:ext uri="{BB962C8B-B14F-4D97-AF65-F5344CB8AC3E}">
        <p14:creationId xmlns:p14="http://schemas.microsoft.com/office/powerpoint/2010/main" val="347537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scTaiji</a:t>
            </a:r>
            <a:r>
              <a:rPr lang="en-US" dirty="0"/>
              <a:t>: most updated Taiji workflow</a:t>
            </a:r>
          </a:p>
        </p:txBody>
      </p:sp>
      <p:sp>
        <p:nvSpPr>
          <p:cNvPr id="4" name="Slide Number Placeholder 3"/>
          <p:cNvSpPr>
            <a:spLocks noGrp="1"/>
          </p:cNvSpPr>
          <p:nvPr>
            <p:ph type="sldNum" sz="quarter" idx="5"/>
          </p:nvPr>
        </p:nvSpPr>
        <p:spPr/>
        <p:txBody>
          <a:bodyPr/>
          <a:lstStyle/>
          <a:p>
            <a:fld id="{E817DD66-1447-4BD9-8977-A7AAB1AC0F9C}" type="slidenum">
              <a:rPr lang="en-US" smtClean="0"/>
              <a:t>10</a:t>
            </a:fld>
            <a:endParaRPr lang="en-US"/>
          </a:p>
        </p:txBody>
      </p:sp>
    </p:spTree>
    <p:extLst>
      <p:ext uri="{BB962C8B-B14F-4D97-AF65-F5344CB8AC3E}">
        <p14:creationId xmlns:p14="http://schemas.microsoft.com/office/powerpoint/2010/main" val="93454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2F7C-52BA-4DDF-A1A4-7B9D9B3F3C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96A9A9-3D97-4D6E-B288-BF91F49D4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CDDE4F-AC20-4951-AAE9-22F6B84EF8BF}"/>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3631AE88-269D-40B8-8FF5-7796AC57B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D185F-D5C0-4199-A928-35B030C196FE}"/>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3198998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73E0-176B-4A3E-966B-75A799F7E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65A4D-72D4-4872-8031-8792762A9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F107D-2A3B-467E-A6AC-4C7DC32F8F42}"/>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C8AC43D0-E6DE-493E-B497-3696FE730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8266A-2DA5-42A1-BD48-1001A0AC4403}"/>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2621007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1491B-FFED-4FC5-A3DA-717467C9D6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28531C-42A1-4841-A6D0-B5833CA279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31C27-37AD-49BE-A625-794C232009D6}"/>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F1FBBCE4-E9FC-43BD-9774-0E347A900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A8B8B-9518-4C21-9E12-902A60DF85EA}"/>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1728627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6BE8-8FEA-4D98-99FC-8524F92C34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78C33A-B2BC-4F22-B44B-7821A7DF8901}"/>
              </a:ext>
            </a:extLst>
          </p:cNvPr>
          <p:cNvSpPr>
            <a:spLocks noGrp="1"/>
          </p:cNvSpPr>
          <p:nvPr>
            <p:ph type="dt" sz="half" idx="10"/>
          </p:nvPr>
        </p:nvSpPr>
        <p:spPr/>
        <p:txBody>
          <a:bodyPr/>
          <a:lstStyle/>
          <a:p>
            <a:fld id="{F40059BB-CF2E-4264-81D6-C562897D824D}" type="datetimeFigureOut">
              <a:rPr lang="en-US" smtClean="0"/>
              <a:t>12/27/24</a:t>
            </a:fld>
            <a:endParaRPr lang="en-US"/>
          </a:p>
        </p:txBody>
      </p:sp>
      <p:sp>
        <p:nvSpPr>
          <p:cNvPr id="4" name="Footer Placeholder 3">
            <a:extLst>
              <a:ext uri="{FF2B5EF4-FFF2-40B4-BE49-F238E27FC236}">
                <a16:creationId xmlns:a16="http://schemas.microsoft.com/office/drawing/2014/main" id="{55EE7C6F-7490-442C-A797-F4FC56FFCA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81DA00-47F7-45B3-9397-5A0B27D586EC}"/>
              </a:ext>
            </a:extLst>
          </p:cNvPr>
          <p:cNvSpPr>
            <a:spLocks noGrp="1"/>
          </p:cNvSpPr>
          <p:nvPr>
            <p:ph type="sldNum" sz="quarter" idx="12"/>
          </p:nvPr>
        </p:nvSpPr>
        <p:spPr/>
        <p:txBody>
          <a:bodyPr/>
          <a:lstStyle/>
          <a:p>
            <a:fld id="{650ED96B-E52A-465D-9E40-9802EAB5CE83}" type="slidenum">
              <a:rPr lang="en-US" smtClean="0"/>
              <a:t>‹#›</a:t>
            </a:fld>
            <a:endParaRPr lang="en-US"/>
          </a:p>
        </p:txBody>
      </p:sp>
    </p:spTree>
    <p:extLst>
      <p:ext uri="{BB962C8B-B14F-4D97-AF65-F5344CB8AC3E}">
        <p14:creationId xmlns:p14="http://schemas.microsoft.com/office/powerpoint/2010/main" val="4274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0EF5-0A68-4E97-9509-35EF2CEAD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1F601-084C-475A-805C-EBAD66D893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53E68-CDE5-41BF-B438-835CDC421B08}"/>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9D278D13-C16D-450E-A6D2-EC35CFF97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D0570-42C0-4476-9E56-EA709042AD78}"/>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80011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CBF3-1962-4201-8A5F-A34A26F46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C72EA6-6894-4AEF-9F02-BA70747F2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C13DCC-B8AC-44C6-9F73-41818B283329}"/>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259C1969-3CA1-4C39-8253-40FFECD0E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DB38E-B84B-44D9-B1D7-DB5FF2ABE382}"/>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383305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8ABB-D446-47F7-B41D-500AFC0B5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906C1-1DF7-4092-BC69-A0738C97A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675F9D-586C-45E9-909C-494F3EE23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8EE5C4-3019-46A5-AD7B-AC364A69F841}"/>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6" name="Footer Placeholder 5">
            <a:extLst>
              <a:ext uri="{FF2B5EF4-FFF2-40B4-BE49-F238E27FC236}">
                <a16:creationId xmlns:a16="http://schemas.microsoft.com/office/drawing/2014/main" id="{E71A34E3-287E-413F-B7D8-AD1DD4A94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66B03-631E-40F0-98FD-7E82A88C0222}"/>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325131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E2A1-C5FF-4D43-9F3E-BC08E6C022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14704-AA43-41ED-9353-809898A637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DA96B4-7770-4C32-9642-324DDA454D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3D2AD9-87B4-4005-B95B-D387B74F3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FA4304-84F8-44D9-8FF6-6C6CFD18A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6F39AB-90F5-4D41-A8D3-4A3EF99A45A9}"/>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8" name="Footer Placeholder 7">
            <a:extLst>
              <a:ext uri="{FF2B5EF4-FFF2-40B4-BE49-F238E27FC236}">
                <a16:creationId xmlns:a16="http://schemas.microsoft.com/office/drawing/2014/main" id="{B40DD253-870C-4509-9BE5-F0A902C3E9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058A52-7785-417A-B000-B4E4C36BA017}"/>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227688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9ED3-0781-48CD-82E4-B00057948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2B79DD-0872-4D23-B56C-F6D3B5BC9507}"/>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4" name="Footer Placeholder 3">
            <a:extLst>
              <a:ext uri="{FF2B5EF4-FFF2-40B4-BE49-F238E27FC236}">
                <a16:creationId xmlns:a16="http://schemas.microsoft.com/office/drawing/2014/main" id="{854FD5AC-04B2-4A03-B823-287374317A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933303-ED51-4F13-89BB-E2FC6038B34A}"/>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206381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B6516-5790-458B-B21A-B938C76623DB}"/>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3" name="Footer Placeholder 2">
            <a:extLst>
              <a:ext uri="{FF2B5EF4-FFF2-40B4-BE49-F238E27FC236}">
                <a16:creationId xmlns:a16="http://schemas.microsoft.com/office/drawing/2014/main" id="{FAD3251A-20AF-4740-8ADF-BCB035F753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65C40B-A22E-4F63-8E52-79C07A573AE8}"/>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302474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5C2E-D0A6-417E-8F3B-07859EFFA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90581-ABF0-477D-AF0E-269E76B05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470CB-A917-4765-AEF7-70509E171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EDE02-6F92-4610-8776-9DEDA56AC28C}"/>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6" name="Footer Placeholder 5">
            <a:extLst>
              <a:ext uri="{FF2B5EF4-FFF2-40B4-BE49-F238E27FC236}">
                <a16:creationId xmlns:a16="http://schemas.microsoft.com/office/drawing/2014/main" id="{32E1EF44-B0F3-4C1B-99E0-29BDB08C5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94A6A-6D0B-41EC-8C12-95C1CEC41460}"/>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233988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B02D-9472-4F12-ABEC-DC096087FC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054BC9-D3D5-478F-96A6-600C7C229B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B9071-E207-4246-989F-944B178D6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0FA88A-D055-43E3-9C25-9B9E381FDF5C}"/>
              </a:ext>
            </a:extLst>
          </p:cNvPr>
          <p:cNvSpPr>
            <a:spLocks noGrp="1"/>
          </p:cNvSpPr>
          <p:nvPr>
            <p:ph type="dt" sz="half" idx="10"/>
          </p:nvPr>
        </p:nvSpPr>
        <p:spPr/>
        <p:txBody>
          <a:bodyPr/>
          <a:lstStyle/>
          <a:p>
            <a:fld id="{A22C2E72-6D25-47AA-A486-7D0BC63176CF}" type="datetimeFigureOut">
              <a:rPr lang="en-US" smtClean="0"/>
              <a:t>12/27/24</a:t>
            </a:fld>
            <a:endParaRPr lang="en-US"/>
          </a:p>
        </p:txBody>
      </p:sp>
      <p:sp>
        <p:nvSpPr>
          <p:cNvPr id="6" name="Footer Placeholder 5">
            <a:extLst>
              <a:ext uri="{FF2B5EF4-FFF2-40B4-BE49-F238E27FC236}">
                <a16:creationId xmlns:a16="http://schemas.microsoft.com/office/drawing/2014/main" id="{21629A4F-46CE-4132-855E-F0397BCC4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A410A-9EFC-4F77-B469-43C98BD63F2D}"/>
              </a:ext>
            </a:extLst>
          </p:cNvPr>
          <p:cNvSpPr>
            <a:spLocks noGrp="1"/>
          </p:cNvSpPr>
          <p:nvPr>
            <p:ph type="sldNum" sz="quarter" idx="12"/>
          </p:nvPr>
        </p:nvSpPr>
        <p:spPr/>
        <p:txBody>
          <a:bodyPr/>
          <a:lstStyle/>
          <a:p>
            <a:fld id="{1C727402-5B94-49F1-BA1E-2A3C56F81BD2}" type="slidenum">
              <a:rPr lang="en-US" smtClean="0"/>
              <a:t>‹#›</a:t>
            </a:fld>
            <a:endParaRPr lang="en-US"/>
          </a:p>
        </p:txBody>
      </p:sp>
    </p:spTree>
    <p:extLst>
      <p:ext uri="{BB962C8B-B14F-4D97-AF65-F5344CB8AC3E}">
        <p14:creationId xmlns:p14="http://schemas.microsoft.com/office/powerpoint/2010/main" val="3575619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12CDB5-9D59-4841-88F5-D04F1D7E4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C49051-A2F9-4F0A-8D90-62AA3D8D80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A7521-0847-4A2E-BAAF-171511894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C2E72-6D25-47AA-A486-7D0BC63176CF}" type="datetimeFigureOut">
              <a:rPr lang="en-US" smtClean="0"/>
              <a:t>12/27/24</a:t>
            </a:fld>
            <a:endParaRPr lang="en-US"/>
          </a:p>
        </p:txBody>
      </p:sp>
      <p:sp>
        <p:nvSpPr>
          <p:cNvPr id="5" name="Footer Placeholder 4">
            <a:extLst>
              <a:ext uri="{FF2B5EF4-FFF2-40B4-BE49-F238E27FC236}">
                <a16:creationId xmlns:a16="http://schemas.microsoft.com/office/drawing/2014/main" id="{C59A2924-9B4B-4E82-AB16-173D130AFE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B56E5-0AF0-4EC9-A93F-4E2650657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727402-5B94-49F1-BA1E-2A3C56F81BD2}" type="slidenum">
              <a:rPr lang="en-US" smtClean="0"/>
              <a:t>‹#›</a:t>
            </a:fld>
            <a:endParaRPr lang="en-US"/>
          </a:p>
        </p:txBody>
      </p:sp>
    </p:spTree>
    <p:extLst>
      <p:ext uri="{BB962C8B-B14F-4D97-AF65-F5344CB8AC3E}">
        <p14:creationId xmlns:p14="http://schemas.microsoft.com/office/powerpoint/2010/main" val="227513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0.png"/><Relationship Id="rId21"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69.png"/><Relationship Id="rId5" Type="http://schemas.openxmlformats.org/officeDocument/2006/relationships/image" Target="../media/image530.png"/><Relationship Id="rId15" Type="http://schemas.openxmlformats.org/officeDocument/2006/relationships/image" Target="../media/image63.png"/><Relationship Id="rId23" Type="http://schemas.openxmlformats.org/officeDocument/2006/relationships/image" Target="../media/image67.png"/><Relationship Id="rId10" Type="http://schemas.openxmlformats.org/officeDocument/2006/relationships/image" Target="../media/image58.png"/><Relationship Id="rId19" Type="http://schemas.openxmlformats.org/officeDocument/2006/relationships/image" Target="../media/image51.png"/><Relationship Id="rId4" Type="http://schemas.openxmlformats.org/officeDocument/2006/relationships/image" Target="../media/image520.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6.sv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23.png"/><Relationship Id="rId5" Type="http://schemas.openxmlformats.org/officeDocument/2006/relationships/image" Target="../media/image11.png"/><Relationship Id="rId10" Type="http://schemas.openxmlformats.org/officeDocument/2006/relationships/image" Target="../media/image22.svg"/><Relationship Id="rId4" Type="http://schemas.openxmlformats.org/officeDocument/2006/relationships/image" Target="../media/image19.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4.sv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13.svg"/><Relationship Id="rId5" Type="http://schemas.openxmlformats.org/officeDocument/2006/relationships/image" Target="../media/image32.jpeg"/><Relationship Id="rId10" Type="http://schemas.openxmlformats.org/officeDocument/2006/relationships/image" Target="../media/image12.png"/><Relationship Id="rId4" Type="http://schemas.openxmlformats.org/officeDocument/2006/relationships/image" Target="../media/image31.gif"/><Relationship Id="rId9" Type="http://schemas.openxmlformats.org/officeDocument/2006/relationships/image" Target="../media/image11.png"/><Relationship Id="rId14" Type="http://schemas.openxmlformats.org/officeDocument/2006/relationships/image" Target="../media/image37.jpeg"/></Relationships>
</file>

<file path=ppt/slides/_rels/slide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Arrow: Right 3">
            <a:extLst>
              <a:ext uri="{FF2B5EF4-FFF2-40B4-BE49-F238E27FC236}">
                <a16:creationId xmlns:a16="http://schemas.microsoft.com/office/drawing/2014/main" id="{271B73B0-B6FA-F562-D506-566846166FB2}"/>
              </a:ext>
            </a:extLst>
          </p:cNvPr>
          <p:cNvSpPr/>
          <p:nvPr/>
        </p:nvSpPr>
        <p:spPr>
          <a:xfrm>
            <a:off x="268580" y="5985876"/>
            <a:ext cx="11722453" cy="899234"/>
          </a:xfrm>
          <a:prstGeom prst="rightArrow">
            <a:avLst/>
          </a:prstGeom>
          <a:gradFill flip="none" rotWithShape="1">
            <a:gsLst>
              <a:gs pos="57000">
                <a:schemeClr val="bg1">
                  <a:lumMod val="85000"/>
                </a:schemeClr>
              </a:gs>
              <a:gs pos="0">
                <a:schemeClr val="bg1">
                  <a:lumMod val="65000"/>
                </a:schemeClr>
              </a:gs>
              <a:gs pos="24000">
                <a:schemeClr val="bg1">
                  <a:lumMod val="75000"/>
                </a:schemeClr>
              </a:gs>
              <a:gs pos="99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9BC605-69E6-D74D-BB8E-82FAEBA30281}"/>
              </a:ext>
            </a:extLst>
          </p:cNvPr>
          <p:cNvSpPr txBox="1"/>
          <p:nvPr/>
        </p:nvSpPr>
        <p:spPr>
          <a:xfrm>
            <a:off x="638173" y="263398"/>
            <a:ext cx="10880425" cy="584775"/>
          </a:xfrm>
          <a:prstGeom prst="rect">
            <a:avLst/>
          </a:prstGeom>
          <a:noFill/>
        </p:spPr>
        <p:txBody>
          <a:bodyPr wrap="square" rtlCol="0">
            <a:spAutoFit/>
          </a:bodyPr>
          <a:lstStyle/>
          <a:p>
            <a:r>
              <a:rPr lang="en-US" sz="3200" b="1" dirty="0"/>
              <a:t>Overall Study Design</a:t>
            </a:r>
          </a:p>
        </p:txBody>
      </p:sp>
      <p:sp>
        <p:nvSpPr>
          <p:cNvPr id="7" name="矩形 3">
            <a:extLst>
              <a:ext uri="{FF2B5EF4-FFF2-40B4-BE49-F238E27FC236}">
                <a16:creationId xmlns:a16="http://schemas.microsoft.com/office/drawing/2014/main" id="{A7DDB833-3FE2-FE4D-961F-4DEF1A6F4CCE}"/>
              </a:ext>
            </a:extLst>
          </p:cNvPr>
          <p:cNvSpPr/>
          <p:nvPr/>
        </p:nvSpPr>
        <p:spPr>
          <a:xfrm>
            <a:off x="1" y="0"/>
            <a:ext cx="285750" cy="8422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14" name="TextBox 13">
            <a:extLst>
              <a:ext uri="{FF2B5EF4-FFF2-40B4-BE49-F238E27FC236}">
                <a16:creationId xmlns:a16="http://schemas.microsoft.com/office/drawing/2014/main" id="{4FC6CD1A-774C-3343-86AA-7B34BAF2A55E}"/>
              </a:ext>
            </a:extLst>
          </p:cNvPr>
          <p:cNvSpPr txBox="1"/>
          <p:nvPr/>
        </p:nvSpPr>
        <p:spPr>
          <a:xfrm>
            <a:off x="775636" y="1655282"/>
            <a:ext cx="3271644" cy="369332"/>
          </a:xfrm>
          <a:prstGeom prst="rect">
            <a:avLst/>
          </a:prstGeom>
          <a:noFill/>
        </p:spPr>
        <p:txBody>
          <a:bodyPr wrap="square" rtlCol="0">
            <a:spAutoFit/>
          </a:bodyPr>
          <a:lstStyle/>
          <a:p>
            <a:pPr marL="342900" indent="-342900">
              <a:buFont typeface="Arial" panose="020B0604020202020204" pitchFamily="34" charset="0"/>
              <a:buChar char="•"/>
            </a:pPr>
            <a:r>
              <a:rPr lang="en-US" dirty="0"/>
              <a:t>Identify cell type-specific TFs</a:t>
            </a:r>
          </a:p>
        </p:txBody>
      </p:sp>
      <p:sp>
        <p:nvSpPr>
          <p:cNvPr id="19" name="TextBox 18">
            <a:extLst>
              <a:ext uri="{FF2B5EF4-FFF2-40B4-BE49-F238E27FC236}">
                <a16:creationId xmlns:a16="http://schemas.microsoft.com/office/drawing/2014/main" id="{4450BFAD-A37C-A04B-B0DB-08536DE65F80}"/>
              </a:ext>
            </a:extLst>
          </p:cNvPr>
          <p:cNvSpPr txBox="1"/>
          <p:nvPr/>
        </p:nvSpPr>
        <p:spPr>
          <a:xfrm>
            <a:off x="1677265" y="6278951"/>
            <a:ext cx="1468386" cy="369332"/>
          </a:xfrm>
          <a:prstGeom prst="rect">
            <a:avLst/>
          </a:prstGeom>
          <a:noFill/>
        </p:spPr>
        <p:txBody>
          <a:bodyPr wrap="square" rtlCol="0">
            <a:spAutoFit/>
          </a:bodyPr>
          <a:lstStyle/>
          <a:p>
            <a:r>
              <a:rPr lang="en-US" b="1" dirty="0"/>
              <a:t>Aim1</a:t>
            </a:r>
          </a:p>
        </p:txBody>
      </p:sp>
      <p:sp>
        <p:nvSpPr>
          <p:cNvPr id="22" name="TextBox 21">
            <a:extLst>
              <a:ext uri="{FF2B5EF4-FFF2-40B4-BE49-F238E27FC236}">
                <a16:creationId xmlns:a16="http://schemas.microsoft.com/office/drawing/2014/main" id="{462E503A-216A-824F-818C-CCF310454335}"/>
              </a:ext>
            </a:extLst>
          </p:cNvPr>
          <p:cNvSpPr txBox="1"/>
          <p:nvPr/>
        </p:nvSpPr>
        <p:spPr>
          <a:xfrm>
            <a:off x="8665269" y="1684789"/>
            <a:ext cx="3258151" cy="923330"/>
          </a:xfrm>
          <a:prstGeom prst="rect">
            <a:avLst/>
          </a:prstGeom>
          <a:noFill/>
        </p:spPr>
        <p:txBody>
          <a:bodyPr wrap="square" rtlCol="0">
            <a:spAutoFit/>
          </a:bodyPr>
          <a:lstStyle/>
          <a:p>
            <a:pPr marL="342900" indent="-342900">
              <a:buFont typeface="Arial" panose="020B0604020202020204" pitchFamily="34" charset="0"/>
              <a:buChar char="•"/>
            </a:pPr>
            <a:r>
              <a:rPr lang="en-US" dirty="0"/>
              <a:t>DNA-protein interaction prediction based on DNA and protein sequences</a:t>
            </a:r>
          </a:p>
        </p:txBody>
      </p:sp>
      <p:grpSp>
        <p:nvGrpSpPr>
          <p:cNvPr id="23" name="Group 22">
            <a:extLst>
              <a:ext uri="{FF2B5EF4-FFF2-40B4-BE49-F238E27FC236}">
                <a16:creationId xmlns:a16="http://schemas.microsoft.com/office/drawing/2014/main" id="{75B31FFB-6EEE-1F48-8C21-E6EA5C23678E}"/>
              </a:ext>
            </a:extLst>
          </p:cNvPr>
          <p:cNvGrpSpPr>
            <a:grpSpLocks noChangeAspect="1"/>
          </p:cNvGrpSpPr>
          <p:nvPr/>
        </p:nvGrpSpPr>
        <p:grpSpPr>
          <a:xfrm>
            <a:off x="1105720" y="1988345"/>
            <a:ext cx="2405019" cy="2279543"/>
            <a:chOff x="1234681" y="1918425"/>
            <a:chExt cx="4268716" cy="4046007"/>
          </a:xfrm>
        </p:grpSpPr>
        <p:sp>
          <p:nvSpPr>
            <p:cNvPr id="24" name="Oval 23">
              <a:extLst>
                <a:ext uri="{FF2B5EF4-FFF2-40B4-BE49-F238E27FC236}">
                  <a16:creationId xmlns:a16="http://schemas.microsoft.com/office/drawing/2014/main" id="{E754042C-5539-AB49-87F9-7590122F7861}"/>
                </a:ext>
              </a:extLst>
            </p:cNvPr>
            <p:cNvSpPr>
              <a:spLocks noChangeAspect="1"/>
            </p:cNvSpPr>
            <p:nvPr/>
          </p:nvSpPr>
          <p:spPr>
            <a:xfrm>
              <a:off x="1489150" y="4167869"/>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Oval 24">
              <a:extLst>
                <a:ext uri="{FF2B5EF4-FFF2-40B4-BE49-F238E27FC236}">
                  <a16:creationId xmlns:a16="http://schemas.microsoft.com/office/drawing/2014/main" id="{DB3F8C20-5A81-384B-AE7C-56E0ACE6F750}"/>
                </a:ext>
              </a:extLst>
            </p:cNvPr>
            <p:cNvSpPr>
              <a:spLocks noChangeAspect="1"/>
            </p:cNvSpPr>
            <p:nvPr/>
          </p:nvSpPr>
          <p:spPr>
            <a:xfrm>
              <a:off x="2432989" y="4902110"/>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Oval 25">
              <a:extLst>
                <a:ext uri="{FF2B5EF4-FFF2-40B4-BE49-F238E27FC236}">
                  <a16:creationId xmlns:a16="http://schemas.microsoft.com/office/drawing/2014/main" id="{34EB2BAA-7BCD-B548-B098-06431D560B62}"/>
                </a:ext>
              </a:extLst>
            </p:cNvPr>
            <p:cNvSpPr>
              <a:spLocks noChangeAspect="1"/>
            </p:cNvSpPr>
            <p:nvPr/>
          </p:nvSpPr>
          <p:spPr>
            <a:xfrm>
              <a:off x="3381268" y="5606029"/>
              <a:ext cx="196074" cy="1960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Oval 26">
              <a:extLst>
                <a:ext uri="{FF2B5EF4-FFF2-40B4-BE49-F238E27FC236}">
                  <a16:creationId xmlns:a16="http://schemas.microsoft.com/office/drawing/2014/main" id="{63316D8C-30B2-2D43-B30D-0CD4CFAE4BF5}"/>
                </a:ext>
              </a:extLst>
            </p:cNvPr>
            <p:cNvSpPr>
              <a:spLocks noChangeAspect="1"/>
            </p:cNvSpPr>
            <p:nvPr/>
          </p:nvSpPr>
          <p:spPr>
            <a:xfrm>
              <a:off x="1985811" y="4167869"/>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Oval 27">
              <a:extLst>
                <a:ext uri="{FF2B5EF4-FFF2-40B4-BE49-F238E27FC236}">
                  <a16:creationId xmlns:a16="http://schemas.microsoft.com/office/drawing/2014/main" id="{263C0EFE-A11E-3E4F-B5E5-AAB2756FAA58}"/>
                </a:ext>
              </a:extLst>
            </p:cNvPr>
            <p:cNvSpPr>
              <a:spLocks noChangeAspect="1"/>
            </p:cNvSpPr>
            <p:nvPr/>
          </p:nvSpPr>
          <p:spPr>
            <a:xfrm>
              <a:off x="2876656" y="5207118"/>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Oval 28">
              <a:extLst>
                <a:ext uri="{FF2B5EF4-FFF2-40B4-BE49-F238E27FC236}">
                  <a16:creationId xmlns:a16="http://schemas.microsoft.com/office/drawing/2014/main" id="{D726B669-1758-7F40-81E5-2F6B180C937F}"/>
                </a:ext>
              </a:extLst>
            </p:cNvPr>
            <p:cNvSpPr>
              <a:spLocks noChangeAspect="1"/>
            </p:cNvSpPr>
            <p:nvPr/>
          </p:nvSpPr>
          <p:spPr>
            <a:xfrm>
              <a:off x="2884152" y="4574146"/>
              <a:ext cx="196074" cy="1960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Oval 29">
              <a:extLst>
                <a:ext uri="{FF2B5EF4-FFF2-40B4-BE49-F238E27FC236}">
                  <a16:creationId xmlns:a16="http://schemas.microsoft.com/office/drawing/2014/main" id="{A6FA5DA7-EB76-3845-9D4E-0BF1014EE6E9}"/>
                </a:ext>
              </a:extLst>
            </p:cNvPr>
            <p:cNvSpPr>
              <a:spLocks noChangeAspect="1"/>
            </p:cNvSpPr>
            <p:nvPr/>
          </p:nvSpPr>
          <p:spPr>
            <a:xfrm>
              <a:off x="3381268" y="5207118"/>
              <a:ext cx="196074" cy="1960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Oval 30">
              <a:extLst>
                <a:ext uri="{FF2B5EF4-FFF2-40B4-BE49-F238E27FC236}">
                  <a16:creationId xmlns:a16="http://schemas.microsoft.com/office/drawing/2014/main" id="{89873376-5B66-F74B-9F1F-B6B3614B8024}"/>
                </a:ext>
              </a:extLst>
            </p:cNvPr>
            <p:cNvSpPr>
              <a:spLocks noChangeAspect="1"/>
            </p:cNvSpPr>
            <p:nvPr/>
          </p:nvSpPr>
          <p:spPr>
            <a:xfrm>
              <a:off x="3381268" y="4763006"/>
              <a:ext cx="196074" cy="196074"/>
            </a:xfrm>
            <a:prstGeom prst="ellipse">
              <a:avLst/>
            </a:prstGeom>
            <a:solidFill>
              <a:srgbClr val="EB2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32" name="Straight Connector 31">
              <a:extLst>
                <a:ext uri="{FF2B5EF4-FFF2-40B4-BE49-F238E27FC236}">
                  <a16:creationId xmlns:a16="http://schemas.microsoft.com/office/drawing/2014/main" id="{56E971CC-EA0F-3547-A7BD-C02DB3A9DB1C}"/>
                </a:ext>
              </a:extLst>
            </p:cNvPr>
            <p:cNvCxnSpPr>
              <a:cxnSpLocks/>
              <a:endCxn id="29" idx="3"/>
            </p:cNvCxnSpPr>
            <p:nvPr/>
          </p:nvCxnSpPr>
          <p:spPr>
            <a:xfrm flipV="1">
              <a:off x="2609236" y="4741506"/>
              <a:ext cx="303630" cy="210508"/>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6DEDBFB-600F-D84C-BE4F-68C99B89C0FB}"/>
                </a:ext>
              </a:extLst>
            </p:cNvPr>
            <p:cNvCxnSpPr>
              <a:cxnSpLocks/>
              <a:stCxn id="25" idx="5"/>
              <a:endCxn id="28" idx="1"/>
            </p:cNvCxnSpPr>
            <p:nvPr/>
          </p:nvCxnSpPr>
          <p:spPr>
            <a:xfrm>
              <a:off x="2600347" y="5069470"/>
              <a:ext cx="305024" cy="1663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2A3F950-09F6-0C43-8B7C-E8964C8499FB}"/>
                </a:ext>
              </a:extLst>
            </p:cNvPr>
            <p:cNvCxnSpPr>
              <a:cxnSpLocks/>
              <a:stCxn id="28" idx="7"/>
              <a:endCxn id="31" idx="3"/>
            </p:cNvCxnSpPr>
            <p:nvPr/>
          </p:nvCxnSpPr>
          <p:spPr>
            <a:xfrm flipV="1">
              <a:off x="3044016" y="4930366"/>
              <a:ext cx="365966" cy="305465"/>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381BB59-F6C0-4A4D-94B2-F74BF7E37D9A}"/>
                </a:ext>
              </a:extLst>
            </p:cNvPr>
            <p:cNvCxnSpPr>
              <a:cxnSpLocks/>
              <a:stCxn id="28" idx="6"/>
              <a:endCxn id="30" idx="2"/>
            </p:cNvCxnSpPr>
            <p:nvPr/>
          </p:nvCxnSpPr>
          <p:spPr>
            <a:xfrm>
              <a:off x="3072731" y="5305155"/>
              <a:ext cx="308538"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0805958-8115-B840-B9CF-F649AE2FEC64}"/>
                </a:ext>
              </a:extLst>
            </p:cNvPr>
            <p:cNvCxnSpPr>
              <a:cxnSpLocks/>
              <a:stCxn id="28" idx="5"/>
              <a:endCxn id="26" idx="1"/>
            </p:cNvCxnSpPr>
            <p:nvPr/>
          </p:nvCxnSpPr>
          <p:spPr>
            <a:xfrm>
              <a:off x="3044016" y="5374476"/>
              <a:ext cx="365966" cy="26026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0630B6C-2D38-2341-B47D-BE05021AFBEB}"/>
                </a:ext>
              </a:extLst>
            </p:cNvPr>
            <p:cNvCxnSpPr>
              <a:cxnSpLocks/>
              <a:stCxn id="24" idx="6"/>
              <a:endCxn id="27" idx="2"/>
            </p:cNvCxnSpPr>
            <p:nvPr/>
          </p:nvCxnSpPr>
          <p:spPr>
            <a:xfrm>
              <a:off x="1685223" y="4265906"/>
              <a:ext cx="300588"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664E198-39E8-4D41-A984-943705089F98}"/>
                </a:ext>
              </a:extLst>
            </p:cNvPr>
            <p:cNvCxnSpPr>
              <a:cxnSpLocks/>
              <a:stCxn id="27" idx="7"/>
              <a:endCxn id="91" idx="3"/>
            </p:cNvCxnSpPr>
            <p:nvPr/>
          </p:nvCxnSpPr>
          <p:spPr>
            <a:xfrm flipV="1">
              <a:off x="2153170" y="3568302"/>
              <a:ext cx="319833" cy="62828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45FE133-0CEB-1F4D-8557-08786C2B2119}"/>
                </a:ext>
              </a:extLst>
            </p:cNvPr>
            <p:cNvCxnSpPr>
              <a:cxnSpLocks/>
              <a:stCxn id="27" idx="5"/>
              <a:endCxn id="25" idx="1"/>
            </p:cNvCxnSpPr>
            <p:nvPr/>
          </p:nvCxnSpPr>
          <p:spPr>
            <a:xfrm>
              <a:off x="2153170" y="4335229"/>
              <a:ext cx="308531" cy="595596"/>
            </a:xfrm>
            <a:prstGeom prst="line">
              <a:avLst/>
            </a:prstGeom>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4B74FEB0-7381-8841-A664-77BA7A92A1C7}"/>
                </a:ext>
              </a:extLst>
            </p:cNvPr>
            <p:cNvGrpSpPr/>
            <p:nvPr/>
          </p:nvGrpSpPr>
          <p:grpSpPr>
            <a:xfrm>
              <a:off x="2444289" y="3400942"/>
              <a:ext cx="656281" cy="196074"/>
              <a:chOff x="3991770" y="3115960"/>
              <a:chExt cx="918180" cy="274320"/>
            </a:xfrm>
          </p:grpSpPr>
          <p:sp>
            <p:nvSpPr>
              <p:cNvPr id="91" name="Oval 90">
                <a:extLst>
                  <a:ext uri="{FF2B5EF4-FFF2-40B4-BE49-F238E27FC236}">
                    <a16:creationId xmlns:a16="http://schemas.microsoft.com/office/drawing/2014/main" id="{A2CBA82C-7222-364F-8516-BBD71209F395}"/>
                  </a:ext>
                </a:extLst>
              </p:cNvPr>
              <p:cNvSpPr>
                <a:spLocks noChangeAspect="1"/>
              </p:cNvSpPr>
              <p:nvPr/>
            </p:nvSpPr>
            <p:spPr>
              <a:xfrm>
                <a:off x="3991770" y="3115960"/>
                <a:ext cx="274320" cy="274320"/>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2" name="Oval 91">
                <a:extLst>
                  <a:ext uri="{FF2B5EF4-FFF2-40B4-BE49-F238E27FC236}">
                    <a16:creationId xmlns:a16="http://schemas.microsoft.com/office/drawing/2014/main" id="{CF7CDC17-17FB-8844-BF8C-C386009C6EBB}"/>
                  </a:ext>
                </a:extLst>
              </p:cNvPr>
              <p:cNvSpPr>
                <a:spLocks noChangeAspect="1"/>
              </p:cNvSpPr>
              <p:nvPr/>
            </p:nvSpPr>
            <p:spPr>
              <a:xfrm>
                <a:off x="4635630" y="3115960"/>
                <a:ext cx="274320" cy="274320"/>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3" name="Straight Connector 92">
                <a:extLst>
                  <a:ext uri="{FF2B5EF4-FFF2-40B4-BE49-F238E27FC236}">
                    <a16:creationId xmlns:a16="http://schemas.microsoft.com/office/drawing/2014/main" id="{1E815439-D91B-0444-8BAF-C7C442935377}"/>
                  </a:ext>
                </a:extLst>
              </p:cNvPr>
              <p:cNvCxnSpPr>
                <a:cxnSpLocks/>
                <a:stCxn id="91" idx="6"/>
                <a:endCxn id="92"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F239A2E8-6A4F-8145-B091-E1825289BFEB}"/>
                </a:ext>
              </a:extLst>
            </p:cNvPr>
            <p:cNvGrpSpPr/>
            <p:nvPr/>
          </p:nvGrpSpPr>
          <p:grpSpPr>
            <a:xfrm>
              <a:off x="3381268" y="1982178"/>
              <a:ext cx="1129115" cy="198728"/>
              <a:chOff x="4070028" y="1460557"/>
              <a:chExt cx="1579706" cy="278033"/>
            </a:xfrm>
          </p:grpSpPr>
          <p:sp>
            <p:nvSpPr>
              <p:cNvPr id="86" name="Oval 85">
                <a:extLst>
                  <a:ext uri="{FF2B5EF4-FFF2-40B4-BE49-F238E27FC236}">
                    <a16:creationId xmlns:a16="http://schemas.microsoft.com/office/drawing/2014/main" id="{C1859D2E-389B-534D-93D7-0B49ADFD1322}"/>
                  </a:ext>
                </a:extLst>
              </p:cNvPr>
              <p:cNvSpPr>
                <a:spLocks noChangeAspect="1"/>
              </p:cNvSpPr>
              <p:nvPr/>
            </p:nvSpPr>
            <p:spPr>
              <a:xfrm>
                <a:off x="4070028" y="1464270"/>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7" name="Oval 86">
                <a:extLst>
                  <a:ext uri="{FF2B5EF4-FFF2-40B4-BE49-F238E27FC236}">
                    <a16:creationId xmlns:a16="http://schemas.microsoft.com/office/drawing/2014/main" id="{B1E16FA9-1767-FF41-8E81-9413A2D2B62C}"/>
                  </a:ext>
                </a:extLst>
              </p:cNvPr>
              <p:cNvSpPr>
                <a:spLocks noChangeAspect="1"/>
              </p:cNvSpPr>
              <p:nvPr/>
            </p:nvSpPr>
            <p:spPr>
              <a:xfrm>
                <a:off x="4713888" y="1464270"/>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8" name="Straight Connector 87">
                <a:extLst>
                  <a:ext uri="{FF2B5EF4-FFF2-40B4-BE49-F238E27FC236}">
                    <a16:creationId xmlns:a16="http://schemas.microsoft.com/office/drawing/2014/main" id="{4B99AE62-314D-E249-BDCD-ACF04F3AAE35}"/>
                  </a:ext>
                </a:extLst>
              </p:cNvPr>
              <p:cNvCxnSpPr>
                <a:cxnSpLocks/>
                <a:stCxn id="86" idx="6"/>
                <a:endCxn id="87" idx="2"/>
              </p:cNvCxnSpPr>
              <p:nvPr/>
            </p:nvCxnSpPr>
            <p:spPr>
              <a:xfrm>
                <a:off x="4344348" y="1601430"/>
                <a:ext cx="369540" cy="0"/>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94D4A2A-E726-7C4E-8936-0700A429A7C2}"/>
                  </a:ext>
                </a:extLst>
              </p:cNvPr>
              <p:cNvCxnSpPr>
                <a:cxnSpLocks/>
              </p:cNvCxnSpPr>
              <p:nvPr/>
            </p:nvCxnSpPr>
            <p:spPr>
              <a:xfrm>
                <a:off x="4988208" y="1601430"/>
                <a:ext cx="369540" cy="0"/>
              </a:xfrm>
              <a:prstGeom prst="line">
                <a:avLst/>
              </a:prstGeom>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E293E563-B295-944D-B76C-2A593587BECE}"/>
                  </a:ext>
                </a:extLst>
              </p:cNvPr>
              <p:cNvSpPr>
                <a:spLocks noChangeAspect="1"/>
              </p:cNvSpPr>
              <p:nvPr/>
            </p:nvSpPr>
            <p:spPr>
              <a:xfrm>
                <a:off x="5375414" y="1460557"/>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42" name="Oval 41">
              <a:extLst>
                <a:ext uri="{FF2B5EF4-FFF2-40B4-BE49-F238E27FC236}">
                  <a16:creationId xmlns:a16="http://schemas.microsoft.com/office/drawing/2014/main" id="{9821ECCD-11C8-1041-8EF7-19266F2A1958}"/>
                </a:ext>
              </a:extLst>
            </p:cNvPr>
            <p:cNvSpPr>
              <a:spLocks noChangeAspect="1"/>
            </p:cNvSpPr>
            <p:nvPr/>
          </p:nvSpPr>
          <p:spPr>
            <a:xfrm>
              <a:off x="3381491" y="2444690"/>
              <a:ext cx="196074" cy="196074"/>
            </a:xfrm>
            <a:prstGeom prst="ellipse">
              <a:avLst/>
            </a:prstGeom>
            <a:solidFill>
              <a:srgbClr val="416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43" name="Group 42">
              <a:extLst>
                <a:ext uri="{FF2B5EF4-FFF2-40B4-BE49-F238E27FC236}">
                  <a16:creationId xmlns:a16="http://schemas.microsoft.com/office/drawing/2014/main" id="{D37EAC10-4A75-9C4F-BF52-8EA217405919}"/>
                </a:ext>
              </a:extLst>
            </p:cNvPr>
            <p:cNvGrpSpPr/>
            <p:nvPr/>
          </p:nvGrpSpPr>
          <p:grpSpPr>
            <a:xfrm>
              <a:off x="3383757" y="4391954"/>
              <a:ext cx="1129115" cy="198728"/>
              <a:chOff x="4070028" y="1460557"/>
              <a:chExt cx="1579706" cy="278033"/>
            </a:xfrm>
          </p:grpSpPr>
          <p:sp>
            <p:nvSpPr>
              <p:cNvPr id="81" name="Oval 80">
                <a:extLst>
                  <a:ext uri="{FF2B5EF4-FFF2-40B4-BE49-F238E27FC236}">
                    <a16:creationId xmlns:a16="http://schemas.microsoft.com/office/drawing/2014/main" id="{097CD98B-60EF-714F-9720-1897D4EA60D9}"/>
                  </a:ext>
                </a:extLst>
              </p:cNvPr>
              <p:cNvSpPr>
                <a:spLocks noChangeAspect="1"/>
              </p:cNvSpPr>
              <p:nvPr/>
            </p:nvSpPr>
            <p:spPr>
              <a:xfrm>
                <a:off x="4070028" y="1464270"/>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2" name="Oval 81">
                <a:extLst>
                  <a:ext uri="{FF2B5EF4-FFF2-40B4-BE49-F238E27FC236}">
                    <a16:creationId xmlns:a16="http://schemas.microsoft.com/office/drawing/2014/main" id="{90EEC4A5-83FD-224B-BDBE-F98AF3469A14}"/>
                  </a:ext>
                </a:extLst>
              </p:cNvPr>
              <p:cNvSpPr>
                <a:spLocks noChangeAspect="1"/>
              </p:cNvSpPr>
              <p:nvPr/>
            </p:nvSpPr>
            <p:spPr>
              <a:xfrm>
                <a:off x="4713888" y="1464270"/>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3" name="Straight Connector 82">
                <a:extLst>
                  <a:ext uri="{FF2B5EF4-FFF2-40B4-BE49-F238E27FC236}">
                    <a16:creationId xmlns:a16="http://schemas.microsoft.com/office/drawing/2014/main" id="{2707DC85-7A84-6248-BC27-5D2544D636DB}"/>
                  </a:ext>
                </a:extLst>
              </p:cNvPr>
              <p:cNvCxnSpPr>
                <a:cxnSpLocks/>
                <a:stCxn id="81" idx="6"/>
                <a:endCxn id="82" idx="2"/>
              </p:cNvCxnSpPr>
              <p:nvPr/>
            </p:nvCxnSpPr>
            <p:spPr>
              <a:xfrm>
                <a:off x="4344348" y="1601430"/>
                <a:ext cx="369540" cy="0"/>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BC04D9C-0F2E-0247-83B6-3A5BBCFD8985}"/>
                  </a:ext>
                </a:extLst>
              </p:cNvPr>
              <p:cNvCxnSpPr>
                <a:cxnSpLocks/>
              </p:cNvCxnSpPr>
              <p:nvPr/>
            </p:nvCxnSpPr>
            <p:spPr>
              <a:xfrm>
                <a:off x="4988208" y="1601430"/>
                <a:ext cx="369540" cy="0"/>
              </a:xfrm>
              <a:prstGeom prst="line">
                <a:avLst/>
              </a:prstGeom>
            </p:spPr>
            <p:style>
              <a:lnRef idx="1">
                <a:schemeClr val="dk1"/>
              </a:lnRef>
              <a:fillRef idx="0">
                <a:schemeClr val="dk1"/>
              </a:fillRef>
              <a:effectRef idx="0">
                <a:schemeClr val="dk1"/>
              </a:effectRef>
              <a:fontRef idx="minor">
                <a:schemeClr val="tx1"/>
              </a:fontRef>
            </p:style>
          </p:cxnSp>
          <p:sp>
            <p:nvSpPr>
              <p:cNvPr id="85" name="Oval 84">
                <a:extLst>
                  <a:ext uri="{FF2B5EF4-FFF2-40B4-BE49-F238E27FC236}">
                    <a16:creationId xmlns:a16="http://schemas.microsoft.com/office/drawing/2014/main" id="{13078F03-025D-4545-B950-FC7113880ECE}"/>
                  </a:ext>
                </a:extLst>
              </p:cNvPr>
              <p:cNvSpPr>
                <a:spLocks noChangeAspect="1"/>
              </p:cNvSpPr>
              <p:nvPr/>
            </p:nvSpPr>
            <p:spPr>
              <a:xfrm>
                <a:off x="5375414" y="1460557"/>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44" name="Group 43">
              <a:extLst>
                <a:ext uri="{FF2B5EF4-FFF2-40B4-BE49-F238E27FC236}">
                  <a16:creationId xmlns:a16="http://schemas.microsoft.com/office/drawing/2014/main" id="{3719D998-CD18-F94D-89B7-DEFF75989097}"/>
                </a:ext>
              </a:extLst>
            </p:cNvPr>
            <p:cNvGrpSpPr/>
            <p:nvPr/>
          </p:nvGrpSpPr>
          <p:grpSpPr>
            <a:xfrm>
              <a:off x="3419334" y="2781471"/>
              <a:ext cx="629048" cy="373028"/>
              <a:chOff x="3991770" y="2868389"/>
              <a:chExt cx="880080" cy="521891"/>
            </a:xfrm>
          </p:grpSpPr>
          <p:sp>
            <p:nvSpPr>
              <p:cNvPr id="78" name="Oval 77">
                <a:extLst>
                  <a:ext uri="{FF2B5EF4-FFF2-40B4-BE49-F238E27FC236}">
                    <a16:creationId xmlns:a16="http://schemas.microsoft.com/office/drawing/2014/main" id="{C26E243C-48AA-5548-8B11-DB50316C04BE}"/>
                  </a:ext>
                </a:extLst>
              </p:cNvPr>
              <p:cNvSpPr>
                <a:spLocks noChangeAspect="1"/>
              </p:cNvSpPr>
              <p:nvPr/>
            </p:nvSpPr>
            <p:spPr>
              <a:xfrm>
                <a:off x="3991770" y="3115960"/>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C00000"/>
                  </a:solidFill>
                </a:endParaRPr>
              </a:p>
            </p:txBody>
          </p:sp>
          <p:sp>
            <p:nvSpPr>
              <p:cNvPr id="79" name="Oval 78">
                <a:extLst>
                  <a:ext uri="{FF2B5EF4-FFF2-40B4-BE49-F238E27FC236}">
                    <a16:creationId xmlns:a16="http://schemas.microsoft.com/office/drawing/2014/main" id="{E8D7E334-9DCE-F945-9B21-C77F549AC6A3}"/>
                  </a:ext>
                </a:extLst>
              </p:cNvPr>
              <p:cNvSpPr>
                <a:spLocks noChangeAspect="1"/>
              </p:cNvSpPr>
              <p:nvPr/>
            </p:nvSpPr>
            <p:spPr>
              <a:xfrm>
                <a:off x="4597530" y="2868389"/>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C00000"/>
                  </a:solidFill>
                </a:endParaRPr>
              </a:p>
            </p:txBody>
          </p:sp>
          <p:cxnSp>
            <p:nvCxnSpPr>
              <p:cNvPr id="80" name="Straight Connector 79">
                <a:extLst>
                  <a:ext uri="{FF2B5EF4-FFF2-40B4-BE49-F238E27FC236}">
                    <a16:creationId xmlns:a16="http://schemas.microsoft.com/office/drawing/2014/main" id="{4F6143C2-CF00-E244-8945-B48536694E07}"/>
                  </a:ext>
                </a:extLst>
              </p:cNvPr>
              <p:cNvCxnSpPr>
                <a:cxnSpLocks/>
                <a:stCxn id="78" idx="7"/>
                <a:endCxn id="79" idx="2"/>
              </p:cNvCxnSpPr>
              <p:nvPr/>
            </p:nvCxnSpPr>
            <p:spPr>
              <a:xfrm flipV="1">
                <a:off x="4225917" y="3005549"/>
                <a:ext cx="371613" cy="150584"/>
              </a:xfrm>
              <a:prstGeom prst="line">
                <a:avLst/>
              </a:prstGeom>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2E8160A4-9C1D-E34A-B3FB-394F9DEE13E7}"/>
                </a:ext>
              </a:extLst>
            </p:cNvPr>
            <p:cNvGrpSpPr/>
            <p:nvPr/>
          </p:nvGrpSpPr>
          <p:grpSpPr>
            <a:xfrm>
              <a:off x="3382911" y="3797736"/>
              <a:ext cx="656281" cy="196074"/>
              <a:chOff x="3991770" y="3115960"/>
              <a:chExt cx="918180" cy="274320"/>
            </a:xfrm>
          </p:grpSpPr>
          <p:sp>
            <p:nvSpPr>
              <p:cNvPr id="75" name="Oval 74">
                <a:extLst>
                  <a:ext uri="{FF2B5EF4-FFF2-40B4-BE49-F238E27FC236}">
                    <a16:creationId xmlns:a16="http://schemas.microsoft.com/office/drawing/2014/main" id="{A4B76998-C4CD-9144-9748-1D3EC1E0E76E}"/>
                  </a:ext>
                </a:extLst>
              </p:cNvPr>
              <p:cNvSpPr>
                <a:spLocks noChangeAspect="1"/>
              </p:cNvSpPr>
              <p:nvPr/>
            </p:nvSpPr>
            <p:spPr>
              <a:xfrm>
                <a:off x="399177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 name="Oval 75">
                <a:extLst>
                  <a:ext uri="{FF2B5EF4-FFF2-40B4-BE49-F238E27FC236}">
                    <a16:creationId xmlns:a16="http://schemas.microsoft.com/office/drawing/2014/main" id="{5D014B08-7C89-434A-8664-6F082E8CB04B}"/>
                  </a:ext>
                </a:extLst>
              </p:cNvPr>
              <p:cNvSpPr>
                <a:spLocks noChangeAspect="1"/>
              </p:cNvSpPr>
              <p:nvPr/>
            </p:nvSpPr>
            <p:spPr>
              <a:xfrm>
                <a:off x="463563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7" name="Straight Connector 76">
                <a:extLst>
                  <a:ext uri="{FF2B5EF4-FFF2-40B4-BE49-F238E27FC236}">
                    <a16:creationId xmlns:a16="http://schemas.microsoft.com/office/drawing/2014/main" id="{1657DF12-9CBA-9840-8E70-3D16AD92EBD5}"/>
                  </a:ext>
                </a:extLst>
              </p:cNvPr>
              <p:cNvCxnSpPr>
                <a:cxnSpLocks/>
                <a:stCxn id="75" idx="6"/>
                <a:endCxn id="76"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sp>
          <p:nvSpPr>
            <p:cNvPr id="46" name="Oval 45">
              <a:extLst>
                <a:ext uri="{FF2B5EF4-FFF2-40B4-BE49-F238E27FC236}">
                  <a16:creationId xmlns:a16="http://schemas.microsoft.com/office/drawing/2014/main" id="{22D5F9CC-9AEC-274F-B433-46A482AEA778}"/>
                </a:ext>
              </a:extLst>
            </p:cNvPr>
            <p:cNvSpPr>
              <a:spLocks noChangeAspect="1"/>
            </p:cNvSpPr>
            <p:nvPr/>
          </p:nvSpPr>
          <p:spPr>
            <a:xfrm>
              <a:off x="4314309" y="3382037"/>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7" name="Oval 46">
              <a:extLst>
                <a:ext uri="{FF2B5EF4-FFF2-40B4-BE49-F238E27FC236}">
                  <a16:creationId xmlns:a16="http://schemas.microsoft.com/office/drawing/2014/main" id="{3D072898-69E1-2341-9D4E-E952FDBBCA62}"/>
                </a:ext>
              </a:extLst>
            </p:cNvPr>
            <p:cNvSpPr>
              <a:spLocks noChangeAspect="1"/>
            </p:cNvSpPr>
            <p:nvPr/>
          </p:nvSpPr>
          <p:spPr>
            <a:xfrm>
              <a:off x="4316585" y="4132798"/>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8" name="Oval 47">
              <a:extLst>
                <a:ext uri="{FF2B5EF4-FFF2-40B4-BE49-F238E27FC236}">
                  <a16:creationId xmlns:a16="http://schemas.microsoft.com/office/drawing/2014/main" id="{8177EDD4-4F41-1048-92C3-E3BCF5B36533}"/>
                </a:ext>
              </a:extLst>
            </p:cNvPr>
            <p:cNvSpPr>
              <a:spLocks noChangeAspect="1"/>
            </p:cNvSpPr>
            <p:nvPr/>
          </p:nvSpPr>
          <p:spPr>
            <a:xfrm>
              <a:off x="4314309" y="3873643"/>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Oval 48">
              <a:extLst>
                <a:ext uri="{FF2B5EF4-FFF2-40B4-BE49-F238E27FC236}">
                  <a16:creationId xmlns:a16="http://schemas.microsoft.com/office/drawing/2014/main" id="{295D7FE6-6B46-2C4F-A430-27E385120C6F}"/>
                </a:ext>
              </a:extLst>
            </p:cNvPr>
            <p:cNvSpPr>
              <a:spLocks noChangeAspect="1"/>
            </p:cNvSpPr>
            <p:nvPr/>
          </p:nvSpPr>
          <p:spPr>
            <a:xfrm>
              <a:off x="4307505" y="3641193"/>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0" name="Straight Connector 49">
              <a:extLst>
                <a:ext uri="{FF2B5EF4-FFF2-40B4-BE49-F238E27FC236}">
                  <a16:creationId xmlns:a16="http://schemas.microsoft.com/office/drawing/2014/main" id="{DCD4B1B7-F05A-714B-9734-830F48F449A5}"/>
                </a:ext>
              </a:extLst>
            </p:cNvPr>
            <p:cNvCxnSpPr>
              <a:cxnSpLocks/>
              <a:stCxn id="76" idx="7"/>
              <a:endCxn id="46" idx="2"/>
            </p:cNvCxnSpPr>
            <p:nvPr/>
          </p:nvCxnSpPr>
          <p:spPr>
            <a:xfrm flipV="1">
              <a:off x="4010479" y="3480074"/>
              <a:ext cx="303830" cy="346376"/>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FBA5FB5-4332-384C-B8B5-09F818941DD2}"/>
                </a:ext>
              </a:extLst>
            </p:cNvPr>
            <p:cNvCxnSpPr>
              <a:cxnSpLocks/>
              <a:stCxn id="76" idx="6"/>
              <a:endCxn id="49" idx="2"/>
            </p:cNvCxnSpPr>
            <p:nvPr/>
          </p:nvCxnSpPr>
          <p:spPr>
            <a:xfrm flipV="1">
              <a:off x="4039193" y="3739230"/>
              <a:ext cx="268313" cy="156544"/>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B35B7FF-1016-FB4C-B663-252DAE054B9B}"/>
                </a:ext>
              </a:extLst>
            </p:cNvPr>
            <p:cNvCxnSpPr>
              <a:cxnSpLocks/>
              <a:stCxn id="76" idx="5"/>
              <a:endCxn id="47" idx="2"/>
            </p:cNvCxnSpPr>
            <p:nvPr/>
          </p:nvCxnSpPr>
          <p:spPr>
            <a:xfrm>
              <a:off x="4010479" y="3965096"/>
              <a:ext cx="306108" cy="26573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73EA3E0-E3AC-4245-8247-2C00BA4BE42C}"/>
                </a:ext>
              </a:extLst>
            </p:cNvPr>
            <p:cNvCxnSpPr>
              <a:cxnSpLocks/>
              <a:stCxn id="76" idx="6"/>
              <a:endCxn id="48" idx="2"/>
            </p:cNvCxnSpPr>
            <p:nvPr/>
          </p:nvCxnSpPr>
          <p:spPr>
            <a:xfrm>
              <a:off x="4039193" y="3895773"/>
              <a:ext cx="275116" cy="75907"/>
            </a:xfrm>
            <a:prstGeom prst="line">
              <a:avLst/>
            </a:prstGeom>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CB67F4F8-B96B-464A-BEBF-D18561C5893D}"/>
                </a:ext>
              </a:extLst>
            </p:cNvPr>
            <p:cNvGrpSpPr/>
            <p:nvPr/>
          </p:nvGrpSpPr>
          <p:grpSpPr>
            <a:xfrm>
              <a:off x="3390916" y="3407775"/>
              <a:ext cx="656281" cy="196074"/>
              <a:chOff x="3991770" y="3115960"/>
              <a:chExt cx="918180" cy="274320"/>
            </a:xfrm>
          </p:grpSpPr>
          <p:sp>
            <p:nvSpPr>
              <p:cNvPr id="72" name="Oval 71">
                <a:extLst>
                  <a:ext uri="{FF2B5EF4-FFF2-40B4-BE49-F238E27FC236}">
                    <a16:creationId xmlns:a16="http://schemas.microsoft.com/office/drawing/2014/main" id="{39EF910E-372F-9942-BB37-DAAD8FD909D2}"/>
                  </a:ext>
                </a:extLst>
              </p:cNvPr>
              <p:cNvSpPr>
                <a:spLocks noChangeAspect="1"/>
              </p:cNvSpPr>
              <p:nvPr/>
            </p:nvSpPr>
            <p:spPr>
              <a:xfrm>
                <a:off x="399177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3" name="Oval 72">
                <a:extLst>
                  <a:ext uri="{FF2B5EF4-FFF2-40B4-BE49-F238E27FC236}">
                    <a16:creationId xmlns:a16="http://schemas.microsoft.com/office/drawing/2014/main" id="{4D0761F1-F1D8-F147-9B9B-72B5CE6C2315}"/>
                  </a:ext>
                </a:extLst>
              </p:cNvPr>
              <p:cNvSpPr>
                <a:spLocks noChangeAspect="1"/>
              </p:cNvSpPr>
              <p:nvPr/>
            </p:nvSpPr>
            <p:spPr>
              <a:xfrm>
                <a:off x="463563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4" name="Straight Connector 73">
                <a:extLst>
                  <a:ext uri="{FF2B5EF4-FFF2-40B4-BE49-F238E27FC236}">
                    <a16:creationId xmlns:a16="http://schemas.microsoft.com/office/drawing/2014/main" id="{5B73CE1B-5EDB-9640-BC84-DDE9D5841415}"/>
                  </a:ext>
                </a:extLst>
              </p:cNvPr>
              <p:cNvCxnSpPr>
                <a:cxnSpLocks/>
                <a:stCxn id="72" idx="6"/>
                <a:endCxn id="73"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cxnSp>
          <p:nvCxnSpPr>
            <p:cNvPr id="55" name="Straight Connector 54">
              <a:extLst>
                <a:ext uri="{FF2B5EF4-FFF2-40B4-BE49-F238E27FC236}">
                  <a16:creationId xmlns:a16="http://schemas.microsoft.com/office/drawing/2014/main" id="{3EDA8071-A6FB-8A41-97DA-BBB564DB45B8}"/>
                </a:ext>
              </a:extLst>
            </p:cNvPr>
            <p:cNvCxnSpPr>
              <a:cxnSpLocks/>
              <a:stCxn id="92" idx="6"/>
              <a:endCxn id="72" idx="2"/>
            </p:cNvCxnSpPr>
            <p:nvPr/>
          </p:nvCxnSpPr>
          <p:spPr>
            <a:xfrm>
              <a:off x="3100571" y="3498979"/>
              <a:ext cx="290346" cy="6832"/>
            </a:xfrm>
            <a:prstGeom prst="line">
              <a:avLst/>
            </a:prstGeom>
          </p:spPr>
          <p:style>
            <a:lnRef idx="1">
              <a:schemeClr val="dk1"/>
            </a:lnRef>
            <a:fillRef idx="0">
              <a:schemeClr val="dk1"/>
            </a:fillRef>
            <a:effectRef idx="0">
              <a:schemeClr val="dk1"/>
            </a:effectRef>
            <a:fontRef idx="minor">
              <a:schemeClr val="tx1"/>
            </a:fontRef>
          </p:style>
        </p:cxnSp>
        <p:sp>
          <p:nvSpPr>
            <p:cNvPr id="56" name="Oval 55">
              <a:extLst>
                <a:ext uri="{FF2B5EF4-FFF2-40B4-BE49-F238E27FC236}">
                  <a16:creationId xmlns:a16="http://schemas.microsoft.com/office/drawing/2014/main" id="{872004F3-B4DE-C641-8F61-E32AB80D51DB}"/>
                </a:ext>
              </a:extLst>
            </p:cNvPr>
            <p:cNvSpPr>
              <a:spLocks noChangeAspect="1"/>
            </p:cNvSpPr>
            <p:nvPr/>
          </p:nvSpPr>
          <p:spPr>
            <a:xfrm>
              <a:off x="3850828" y="3090699"/>
              <a:ext cx="196074" cy="19607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7" name="Straight Connector 56">
              <a:extLst>
                <a:ext uri="{FF2B5EF4-FFF2-40B4-BE49-F238E27FC236}">
                  <a16:creationId xmlns:a16="http://schemas.microsoft.com/office/drawing/2014/main" id="{97222093-D53F-5C42-9F83-3A09D2CD5913}"/>
                </a:ext>
              </a:extLst>
            </p:cNvPr>
            <p:cNvCxnSpPr>
              <a:cxnSpLocks/>
              <a:stCxn id="78" idx="6"/>
              <a:endCxn id="56" idx="2"/>
            </p:cNvCxnSpPr>
            <p:nvPr/>
          </p:nvCxnSpPr>
          <p:spPr>
            <a:xfrm>
              <a:off x="3615408" y="3056462"/>
              <a:ext cx="235419" cy="13227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769D7DC-5D02-9D4B-B597-270A95457C48}"/>
                </a:ext>
              </a:extLst>
            </p:cNvPr>
            <p:cNvCxnSpPr>
              <a:cxnSpLocks/>
              <a:stCxn id="92" idx="7"/>
              <a:endCxn id="78" idx="2"/>
            </p:cNvCxnSpPr>
            <p:nvPr/>
          </p:nvCxnSpPr>
          <p:spPr>
            <a:xfrm flipV="1">
              <a:off x="3071856" y="3056462"/>
              <a:ext cx="347478" cy="37319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76DA153-094B-3443-8D23-2F00306965CA}"/>
                </a:ext>
              </a:extLst>
            </p:cNvPr>
            <p:cNvCxnSpPr>
              <a:cxnSpLocks/>
              <a:stCxn id="92" idx="7"/>
              <a:endCxn id="42" idx="3"/>
            </p:cNvCxnSpPr>
            <p:nvPr/>
          </p:nvCxnSpPr>
          <p:spPr>
            <a:xfrm flipV="1">
              <a:off x="3071856" y="2612050"/>
              <a:ext cx="338349" cy="81760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09A747C-D417-C545-A496-52ECF1DCF3CA}"/>
                </a:ext>
              </a:extLst>
            </p:cNvPr>
            <p:cNvCxnSpPr>
              <a:cxnSpLocks/>
              <a:stCxn id="92" idx="7"/>
              <a:endCxn id="86" idx="2"/>
            </p:cNvCxnSpPr>
            <p:nvPr/>
          </p:nvCxnSpPr>
          <p:spPr>
            <a:xfrm flipV="1">
              <a:off x="3071856" y="2082868"/>
              <a:ext cx="309412" cy="1346788"/>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8B763841-231C-A24E-9A5F-8BF8619AFE44}"/>
                </a:ext>
              </a:extLst>
            </p:cNvPr>
            <p:cNvSpPr txBox="1"/>
            <p:nvPr/>
          </p:nvSpPr>
          <p:spPr>
            <a:xfrm>
              <a:off x="1234681" y="3724376"/>
              <a:ext cx="1198309" cy="600906"/>
            </a:xfrm>
            <a:prstGeom prst="rect">
              <a:avLst/>
            </a:prstGeom>
            <a:noFill/>
          </p:spPr>
          <p:txBody>
            <a:bodyPr wrap="square" rtlCol="0">
              <a:spAutoFit/>
            </a:bodyPr>
            <a:lstStyle/>
            <a:p>
              <a:r>
                <a:rPr lang="en-US" sz="1600" b="1" dirty="0">
                  <a:solidFill>
                    <a:srgbClr val="CBCBCB"/>
                  </a:solidFill>
                </a:rPr>
                <a:t>stem</a:t>
              </a:r>
            </a:p>
          </p:txBody>
        </p:sp>
        <p:sp>
          <p:nvSpPr>
            <p:cNvPr id="62" name="TextBox 61">
              <a:extLst>
                <a:ext uri="{FF2B5EF4-FFF2-40B4-BE49-F238E27FC236}">
                  <a16:creationId xmlns:a16="http://schemas.microsoft.com/office/drawing/2014/main" id="{C6085060-38E5-2647-8575-AA57CDC8B566}"/>
                </a:ext>
              </a:extLst>
            </p:cNvPr>
            <p:cNvSpPr txBox="1"/>
            <p:nvPr/>
          </p:nvSpPr>
          <p:spPr>
            <a:xfrm>
              <a:off x="4503579" y="1918425"/>
              <a:ext cx="999818" cy="268788"/>
            </a:xfrm>
            <a:prstGeom prst="rect">
              <a:avLst/>
            </a:prstGeom>
            <a:noFill/>
          </p:spPr>
          <p:txBody>
            <a:bodyPr wrap="square" rtlCol="0">
              <a:spAutoFit/>
            </a:bodyPr>
            <a:lstStyle/>
            <a:p>
              <a:r>
                <a:rPr lang="en-US" sz="1600" b="1" dirty="0">
                  <a:solidFill>
                    <a:srgbClr val="EBB11E"/>
                  </a:solidFill>
                </a:rPr>
                <a:t>B</a:t>
              </a:r>
            </a:p>
          </p:txBody>
        </p:sp>
        <p:sp>
          <p:nvSpPr>
            <p:cNvPr id="63" name="TextBox 62">
              <a:extLst>
                <a:ext uri="{FF2B5EF4-FFF2-40B4-BE49-F238E27FC236}">
                  <a16:creationId xmlns:a16="http://schemas.microsoft.com/office/drawing/2014/main" id="{725AEBF9-0966-6648-8F6D-A42B4005EE3E}"/>
                </a:ext>
              </a:extLst>
            </p:cNvPr>
            <p:cNvSpPr txBox="1"/>
            <p:nvPr/>
          </p:nvSpPr>
          <p:spPr>
            <a:xfrm>
              <a:off x="4503579" y="4339070"/>
              <a:ext cx="999818" cy="268788"/>
            </a:xfrm>
            <a:prstGeom prst="rect">
              <a:avLst/>
            </a:prstGeom>
            <a:noFill/>
          </p:spPr>
          <p:txBody>
            <a:bodyPr wrap="square" rtlCol="0">
              <a:spAutoFit/>
            </a:bodyPr>
            <a:lstStyle/>
            <a:p>
              <a:r>
                <a:rPr lang="en-US" sz="1600" b="1" dirty="0">
                  <a:solidFill>
                    <a:srgbClr val="3D823E"/>
                  </a:solidFill>
                </a:rPr>
                <a:t>NK</a:t>
              </a:r>
            </a:p>
          </p:txBody>
        </p:sp>
        <p:cxnSp>
          <p:nvCxnSpPr>
            <p:cNvPr id="64" name="Straight Connector 63">
              <a:extLst>
                <a:ext uri="{FF2B5EF4-FFF2-40B4-BE49-F238E27FC236}">
                  <a16:creationId xmlns:a16="http://schemas.microsoft.com/office/drawing/2014/main" id="{9420118D-38B8-AA4B-A93F-813FA9661C2C}"/>
                </a:ext>
              </a:extLst>
            </p:cNvPr>
            <p:cNvCxnSpPr>
              <a:cxnSpLocks/>
              <a:stCxn id="92" idx="5"/>
              <a:endCxn id="81" idx="1"/>
            </p:cNvCxnSpPr>
            <p:nvPr/>
          </p:nvCxnSpPr>
          <p:spPr>
            <a:xfrm>
              <a:off x="3071856" y="3568302"/>
              <a:ext cx="340615" cy="85502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89DDA0-B098-EA45-A4CB-DB9339324BFE}"/>
                </a:ext>
              </a:extLst>
            </p:cNvPr>
            <p:cNvCxnSpPr>
              <a:cxnSpLocks/>
              <a:stCxn id="92" idx="5"/>
              <a:endCxn id="75" idx="2"/>
            </p:cNvCxnSpPr>
            <p:nvPr/>
          </p:nvCxnSpPr>
          <p:spPr>
            <a:xfrm>
              <a:off x="3071856" y="3568302"/>
              <a:ext cx="311055" cy="327471"/>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8CD53737-D231-934F-A845-EB3F3596E79E}"/>
                </a:ext>
              </a:extLst>
            </p:cNvPr>
            <p:cNvSpPr txBox="1"/>
            <p:nvPr/>
          </p:nvSpPr>
          <p:spPr>
            <a:xfrm>
              <a:off x="4086248" y="2883256"/>
              <a:ext cx="1084973" cy="600906"/>
            </a:xfrm>
            <a:prstGeom prst="rect">
              <a:avLst/>
            </a:prstGeom>
            <a:noFill/>
          </p:spPr>
          <p:txBody>
            <a:bodyPr wrap="square" rtlCol="0">
              <a:spAutoFit/>
            </a:bodyPr>
            <a:lstStyle/>
            <a:p>
              <a:r>
                <a:rPr lang="en-US" sz="1600" b="1" dirty="0">
                  <a:solidFill>
                    <a:srgbClr val="911A1C"/>
                  </a:solidFill>
                </a:rPr>
                <a:t>Act T</a:t>
              </a:r>
            </a:p>
          </p:txBody>
        </p:sp>
        <p:sp>
          <p:nvSpPr>
            <p:cNvPr id="67" name="TextBox 66">
              <a:extLst>
                <a:ext uri="{FF2B5EF4-FFF2-40B4-BE49-F238E27FC236}">
                  <a16:creationId xmlns:a16="http://schemas.microsoft.com/office/drawing/2014/main" id="{068B29A2-6080-2443-A5F3-ACE12422A8AE}"/>
                </a:ext>
              </a:extLst>
            </p:cNvPr>
            <p:cNvSpPr txBox="1"/>
            <p:nvPr/>
          </p:nvSpPr>
          <p:spPr>
            <a:xfrm>
              <a:off x="3654456" y="2229059"/>
              <a:ext cx="1516764" cy="268788"/>
            </a:xfrm>
            <a:prstGeom prst="rect">
              <a:avLst/>
            </a:prstGeom>
            <a:noFill/>
          </p:spPr>
          <p:txBody>
            <a:bodyPr wrap="square" rtlCol="0">
              <a:spAutoFit/>
            </a:bodyPr>
            <a:lstStyle/>
            <a:p>
              <a:r>
                <a:rPr lang="el-GR" sz="1600" b="1" dirty="0">
                  <a:solidFill>
                    <a:srgbClr val="4169B1"/>
                  </a:solidFill>
                </a:rPr>
                <a:t>γδ</a:t>
              </a:r>
              <a:r>
                <a:rPr lang="en-US" sz="1600" b="1" dirty="0">
                  <a:solidFill>
                    <a:srgbClr val="4169B1"/>
                  </a:solidFill>
                </a:rPr>
                <a:t>T</a:t>
              </a:r>
            </a:p>
          </p:txBody>
        </p:sp>
        <p:sp>
          <p:nvSpPr>
            <p:cNvPr id="68" name="TextBox 67">
              <a:extLst>
                <a:ext uri="{FF2B5EF4-FFF2-40B4-BE49-F238E27FC236}">
                  <a16:creationId xmlns:a16="http://schemas.microsoft.com/office/drawing/2014/main" id="{F560D962-8ED0-D14B-9162-6AFD295ABF8F}"/>
                </a:ext>
              </a:extLst>
            </p:cNvPr>
            <p:cNvSpPr txBox="1"/>
            <p:nvPr/>
          </p:nvSpPr>
          <p:spPr>
            <a:xfrm>
              <a:off x="4503579" y="3622118"/>
              <a:ext cx="999818" cy="268788"/>
            </a:xfrm>
            <a:prstGeom prst="rect">
              <a:avLst/>
            </a:prstGeom>
            <a:noFill/>
          </p:spPr>
          <p:txBody>
            <a:bodyPr wrap="square" rtlCol="0">
              <a:spAutoFit/>
            </a:bodyPr>
            <a:lstStyle/>
            <a:p>
              <a:r>
                <a:rPr lang="el-GR" sz="1600" b="1" dirty="0">
                  <a:solidFill>
                    <a:srgbClr val="F06621"/>
                  </a:solidFill>
                </a:rPr>
                <a:t>αβ</a:t>
              </a:r>
              <a:r>
                <a:rPr lang="en-US" sz="1600" b="1" dirty="0">
                  <a:solidFill>
                    <a:srgbClr val="F06621"/>
                  </a:solidFill>
                </a:rPr>
                <a:t>T</a:t>
              </a:r>
            </a:p>
          </p:txBody>
        </p:sp>
        <p:sp>
          <p:nvSpPr>
            <p:cNvPr id="69" name="TextBox 68">
              <a:extLst>
                <a:ext uri="{FF2B5EF4-FFF2-40B4-BE49-F238E27FC236}">
                  <a16:creationId xmlns:a16="http://schemas.microsoft.com/office/drawing/2014/main" id="{E8CA7524-F1D1-7141-A671-74DDFAFAEF09}"/>
                </a:ext>
              </a:extLst>
            </p:cNvPr>
            <p:cNvSpPr txBox="1"/>
            <p:nvPr/>
          </p:nvSpPr>
          <p:spPr>
            <a:xfrm>
              <a:off x="3662486" y="5363526"/>
              <a:ext cx="968380" cy="600906"/>
            </a:xfrm>
            <a:prstGeom prst="rect">
              <a:avLst/>
            </a:prstGeom>
            <a:noFill/>
          </p:spPr>
          <p:txBody>
            <a:bodyPr wrap="square" rtlCol="0">
              <a:spAutoFit/>
            </a:bodyPr>
            <a:lstStyle/>
            <a:p>
              <a:r>
                <a:rPr lang="en-US" sz="1600" b="1" dirty="0"/>
                <a:t>DC</a:t>
              </a:r>
            </a:p>
          </p:txBody>
        </p:sp>
        <p:sp>
          <p:nvSpPr>
            <p:cNvPr id="70" name="TextBox 69">
              <a:extLst>
                <a:ext uri="{FF2B5EF4-FFF2-40B4-BE49-F238E27FC236}">
                  <a16:creationId xmlns:a16="http://schemas.microsoft.com/office/drawing/2014/main" id="{4DA5EEFB-C211-A64D-B336-D23BD6768E51}"/>
                </a:ext>
              </a:extLst>
            </p:cNvPr>
            <p:cNvSpPr txBox="1"/>
            <p:nvPr/>
          </p:nvSpPr>
          <p:spPr>
            <a:xfrm>
              <a:off x="3662486" y="4701897"/>
              <a:ext cx="1508735" cy="600906"/>
            </a:xfrm>
            <a:prstGeom prst="rect">
              <a:avLst/>
            </a:prstGeom>
            <a:noFill/>
          </p:spPr>
          <p:txBody>
            <a:bodyPr wrap="square" rtlCol="0">
              <a:spAutoFit/>
            </a:bodyPr>
            <a:lstStyle/>
            <a:p>
              <a:r>
                <a:rPr lang="en-US" sz="1600" b="1" dirty="0">
                  <a:solidFill>
                    <a:srgbClr val="EB2991"/>
                  </a:solidFill>
                </a:rPr>
                <a:t>MF/GN</a:t>
              </a:r>
            </a:p>
          </p:txBody>
        </p:sp>
        <p:sp>
          <p:nvSpPr>
            <p:cNvPr id="71" name="TextBox 70">
              <a:extLst>
                <a:ext uri="{FF2B5EF4-FFF2-40B4-BE49-F238E27FC236}">
                  <a16:creationId xmlns:a16="http://schemas.microsoft.com/office/drawing/2014/main" id="{CE93918F-991D-5144-9F2A-75E300CE0874}"/>
                </a:ext>
              </a:extLst>
            </p:cNvPr>
            <p:cNvSpPr txBox="1"/>
            <p:nvPr/>
          </p:nvSpPr>
          <p:spPr>
            <a:xfrm>
              <a:off x="2647428" y="4106133"/>
              <a:ext cx="1236798" cy="600906"/>
            </a:xfrm>
            <a:prstGeom prst="rect">
              <a:avLst/>
            </a:prstGeom>
            <a:noFill/>
          </p:spPr>
          <p:txBody>
            <a:bodyPr wrap="square" rtlCol="0">
              <a:spAutoFit/>
            </a:bodyPr>
            <a:lstStyle/>
            <a:p>
              <a:r>
                <a:rPr lang="en-US" sz="1600" b="1" dirty="0">
                  <a:solidFill>
                    <a:srgbClr val="7030A0"/>
                  </a:solidFill>
                </a:rPr>
                <a:t>Mo</a:t>
              </a:r>
            </a:p>
          </p:txBody>
        </p:sp>
      </p:grpSp>
      <p:grpSp>
        <p:nvGrpSpPr>
          <p:cNvPr id="94" name="Group 93">
            <a:extLst>
              <a:ext uri="{FF2B5EF4-FFF2-40B4-BE49-F238E27FC236}">
                <a16:creationId xmlns:a16="http://schemas.microsoft.com/office/drawing/2014/main" id="{5EA97211-E30C-654F-9601-82220B8A62B0}"/>
              </a:ext>
            </a:extLst>
          </p:cNvPr>
          <p:cNvGrpSpPr/>
          <p:nvPr/>
        </p:nvGrpSpPr>
        <p:grpSpPr>
          <a:xfrm>
            <a:off x="9411691" y="4127358"/>
            <a:ext cx="1859705" cy="1859705"/>
            <a:chOff x="4531108" y="2846650"/>
            <a:chExt cx="1859705" cy="1859705"/>
          </a:xfrm>
        </p:grpSpPr>
        <p:pic>
          <p:nvPicPr>
            <p:cNvPr id="95" name="Picture 2">
              <a:extLst>
                <a:ext uri="{FF2B5EF4-FFF2-40B4-BE49-F238E27FC236}">
                  <a16:creationId xmlns:a16="http://schemas.microsoft.com/office/drawing/2014/main" id="{6C6E4024-ED75-2048-8725-6727FBDD5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321" y="3150132"/>
              <a:ext cx="1641514" cy="107722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8110AE99-C3BB-A44A-95BF-E1003DA45A21}"/>
                </a:ext>
              </a:extLst>
            </p:cNvPr>
            <p:cNvSpPr txBox="1"/>
            <p:nvPr/>
          </p:nvSpPr>
          <p:spPr>
            <a:xfrm>
              <a:off x="5296608" y="4242330"/>
              <a:ext cx="1030942" cy="369332"/>
            </a:xfrm>
            <a:prstGeom prst="rect">
              <a:avLst/>
            </a:prstGeom>
            <a:noFill/>
          </p:spPr>
          <p:txBody>
            <a:bodyPr wrap="square" rtlCol="0">
              <a:spAutoFit/>
            </a:bodyPr>
            <a:lstStyle/>
            <a:p>
              <a:r>
                <a:rPr lang="en-US" b="1" dirty="0">
                  <a:solidFill>
                    <a:srgbClr val="C00000"/>
                  </a:solidFill>
                </a:rPr>
                <a:t>DPI</a:t>
              </a:r>
            </a:p>
          </p:txBody>
        </p:sp>
        <p:sp>
          <p:nvSpPr>
            <p:cNvPr id="97" name="Oval 96">
              <a:extLst>
                <a:ext uri="{FF2B5EF4-FFF2-40B4-BE49-F238E27FC236}">
                  <a16:creationId xmlns:a16="http://schemas.microsoft.com/office/drawing/2014/main" id="{98CBE4AF-7E59-E34D-91D1-7A266E850DF7}"/>
                </a:ext>
              </a:extLst>
            </p:cNvPr>
            <p:cNvSpPr>
              <a:spLocks noChangeAspect="1"/>
            </p:cNvSpPr>
            <p:nvPr/>
          </p:nvSpPr>
          <p:spPr>
            <a:xfrm>
              <a:off x="4531108" y="2846650"/>
              <a:ext cx="1859705" cy="185970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EB8DAEF3-61E2-8249-AF27-B3113A6054B3}"/>
              </a:ext>
            </a:extLst>
          </p:cNvPr>
          <p:cNvGrpSpPr/>
          <p:nvPr/>
        </p:nvGrpSpPr>
        <p:grpSpPr>
          <a:xfrm>
            <a:off x="5119753" y="2295743"/>
            <a:ext cx="1967380" cy="561565"/>
            <a:chOff x="4851034" y="3627490"/>
            <a:chExt cx="1967380" cy="561565"/>
          </a:xfrm>
        </p:grpSpPr>
        <p:grpSp>
          <p:nvGrpSpPr>
            <p:cNvPr id="98" name="Group 97">
              <a:extLst>
                <a:ext uri="{FF2B5EF4-FFF2-40B4-BE49-F238E27FC236}">
                  <a16:creationId xmlns:a16="http://schemas.microsoft.com/office/drawing/2014/main" id="{00693413-89A2-7E41-961F-43F096A20404}"/>
                </a:ext>
              </a:extLst>
            </p:cNvPr>
            <p:cNvGrpSpPr>
              <a:grpSpLocks noChangeAspect="1"/>
            </p:cNvGrpSpPr>
            <p:nvPr/>
          </p:nvGrpSpPr>
          <p:grpSpPr>
            <a:xfrm>
              <a:off x="6078384" y="3627490"/>
              <a:ext cx="740030" cy="548640"/>
              <a:chOff x="8609534" y="5301904"/>
              <a:chExt cx="1052710" cy="783773"/>
            </a:xfrm>
          </p:grpSpPr>
          <p:grpSp>
            <p:nvGrpSpPr>
              <p:cNvPr id="99" name="Group 98">
                <a:extLst>
                  <a:ext uri="{FF2B5EF4-FFF2-40B4-BE49-F238E27FC236}">
                    <a16:creationId xmlns:a16="http://schemas.microsoft.com/office/drawing/2014/main" id="{84590DD0-F242-8349-AE89-6A4D50579C69}"/>
                  </a:ext>
                </a:extLst>
              </p:cNvPr>
              <p:cNvGrpSpPr/>
              <p:nvPr/>
            </p:nvGrpSpPr>
            <p:grpSpPr>
              <a:xfrm>
                <a:off x="8837277" y="5301904"/>
                <a:ext cx="783772" cy="783773"/>
                <a:chOff x="6468315" y="5056986"/>
                <a:chExt cx="783772" cy="783772"/>
              </a:xfrm>
            </p:grpSpPr>
            <p:sp>
              <p:nvSpPr>
                <p:cNvPr id="101" name="Oval 100">
                  <a:extLst>
                    <a:ext uri="{FF2B5EF4-FFF2-40B4-BE49-F238E27FC236}">
                      <a16:creationId xmlns:a16="http://schemas.microsoft.com/office/drawing/2014/main" id="{8F74095C-1A76-E94A-B3BA-AE07042A5B9F}"/>
                    </a:ext>
                  </a:extLst>
                </p:cNvPr>
                <p:cNvSpPr>
                  <a:spLocks noChangeAspect="1"/>
                </p:cNvSpPr>
                <p:nvPr/>
              </p:nvSpPr>
              <p:spPr>
                <a:xfrm rot="10343967">
                  <a:off x="6468315" y="5056986"/>
                  <a:ext cx="783772" cy="783772"/>
                </a:xfrm>
                <a:prstGeom prst="ellipse">
                  <a:avLst/>
                </a:prstGeom>
                <a:gradFill flip="none" rotWithShape="1">
                  <a:gsLst>
                    <a:gs pos="88000">
                      <a:srgbClr val="009051"/>
                    </a:gs>
                    <a:gs pos="8000">
                      <a:srgbClr val="00CB74">
                        <a:lumMod val="26000"/>
                        <a:lumOff val="74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06709D"/>
                    </a:solidFill>
                    <a:latin typeface="Corbel" panose="020B0503020204020204" pitchFamily="34" charset="0"/>
                  </a:endParaRPr>
                </a:p>
              </p:txBody>
            </p:sp>
            <p:sp>
              <p:nvSpPr>
                <p:cNvPr id="102" name="Oval 101">
                  <a:extLst>
                    <a:ext uri="{FF2B5EF4-FFF2-40B4-BE49-F238E27FC236}">
                      <a16:creationId xmlns:a16="http://schemas.microsoft.com/office/drawing/2014/main" id="{3B855C53-37C5-2147-9DB5-CE056F5783AB}"/>
                    </a:ext>
                  </a:extLst>
                </p:cNvPr>
                <p:cNvSpPr>
                  <a:spLocks noChangeAspect="1"/>
                </p:cNvSpPr>
                <p:nvPr/>
              </p:nvSpPr>
              <p:spPr>
                <a:xfrm>
                  <a:off x="6472395" y="5189058"/>
                  <a:ext cx="594360" cy="594360"/>
                </a:xfrm>
                <a:prstGeom prst="ellipse">
                  <a:avLst/>
                </a:prstGeom>
                <a:solidFill>
                  <a:srgbClr val="00905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06709D"/>
                    </a:solidFill>
                    <a:latin typeface="Corbel" panose="020B0503020204020204" pitchFamily="34" charset="0"/>
                  </a:endParaRPr>
                </a:p>
              </p:txBody>
            </p:sp>
          </p:grpSp>
          <p:sp>
            <p:nvSpPr>
              <p:cNvPr id="100" name="TextBox 99">
                <a:extLst>
                  <a:ext uri="{FF2B5EF4-FFF2-40B4-BE49-F238E27FC236}">
                    <a16:creationId xmlns:a16="http://schemas.microsoft.com/office/drawing/2014/main" id="{31403AE9-4EBA-864F-B58A-93C461969187}"/>
                  </a:ext>
                </a:extLst>
              </p:cNvPr>
              <p:cNvSpPr txBox="1"/>
              <p:nvPr/>
            </p:nvSpPr>
            <p:spPr>
              <a:xfrm>
                <a:off x="8609534" y="5557861"/>
                <a:ext cx="1052710" cy="483649"/>
              </a:xfrm>
              <a:prstGeom prst="rect">
                <a:avLst/>
              </a:prstGeom>
              <a:noFill/>
            </p:spPr>
            <p:txBody>
              <a:bodyPr wrap="square" rtlCol="0">
                <a:spAutoFit/>
              </a:bodyPr>
              <a:lstStyle/>
              <a:p>
                <a:pPr algn="ctr"/>
                <a:r>
                  <a:rPr lang="en-US" sz="1600" b="1" dirty="0">
                    <a:latin typeface="Corbel" panose="020B0503020204020204" pitchFamily="34" charset="0"/>
                  </a:rPr>
                  <a:t>T</a:t>
                </a:r>
                <a:r>
                  <a:rPr lang="en-US" sz="1600" b="1" baseline="-25000" dirty="0">
                    <a:latin typeface="Corbel" panose="020B0503020204020204" pitchFamily="34" charset="0"/>
                  </a:rPr>
                  <a:t>RM</a:t>
                </a:r>
              </a:p>
            </p:txBody>
          </p:sp>
        </p:grpSp>
        <p:grpSp>
          <p:nvGrpSpPr>
            <p:cNvPr id="103" name="Group 102">
              <a:extLst>
                <a:ext uri="{FF2B5EF4-FFF2-40B4-BE49-F238E27FC236}">
                  <a16:creationId xmlns:a16="http://schemas.microsoft.com/office/drawing/2014/main" id="{87F9A2BC-4664-7041-898C-81B7C45C09C2}"/>
                </a:ext>
              </a:extLst>
            </p:cNvPr>
            <p:cNvGrpSpPr>
              <a:grpSpLocks noChangeAspect="1"/>
            </p:cNvGrpSpPr>
            <p:nvPr/>
          </p:nvGrpSpPr>
          <p:grpSpPr>
            <a:xfrm>
              <a:off x="4851034" y="3640415"/>
              <a:ext cx="777295" cy="548640"/>
              <a:chOff x="1788347" y="5671227"/>
              <a:chExt cx="1214527" cy="857015"/>
            </a:xfrm>
          </p:grpSpPr>
          <p:grpSp>
            <p:nvGrpSpPr>
              <p:cNvPr id="104" name="Group 103">
                <a:extLst>
                  <a:ext uri="{FF2B5EF4-FFF2-40B4-BE49-F238E27FC236}">
                    <a16:creationId xmlns:a16="http://schemas.microsoft.com/office/drawing/2014/main" id="{6F6D7F16-82A1-D544-A56C-6FF869EE443B}"/>
                  </a:ext>
                </a:extLst>
              </p:cNvPr>
              <p:cNvGrpSpPr/>
              <p:nvPr/>
            </p:nvGrpSpPr>
            <p:grpSpPr>
              <a:xfrm>
                <a:off x="1988679" y="5671227"/>
                <a:ext cx="860898" cy="857015"/>
                <a:chOff x="3331512" y="6006634"/>
                <a:chExt cx="783772" cy="783772"/>
              </a:xfrm>
            </p:grpSpPr>
            <p:sp>
              <p:nvSpPr>
                <p:cNvPr id="106" name="Oval 105">
                  <a:extLst>
                    <a:ext uri="{FF2B5EF4-FFF2-40B4-BE49-F238E27FC236}">
                      <a16:creationId xmlns:a16="http://schemas.microsoft.com/office/drawing/2014/main" id="{CE4E37D7-6226-2E46-8950-1E753FE961C9}"/>
                    </a:ext>
                  </a:extLst>
                </p:cNvPr>
                <p:cNvSpPr>
                  <a:spLocks noChangeAspect="1"/>
                </p:cNvSpPr>
                <p:nvPr/>
              </p:nvSpPr>
              <p:spPr>
                <a:xfrm rot="10343967">
                  <a:off x="3331512" y="6006634"/>
                  <a:ext cx="783772" cy="783772"/>
                </a:xfrm>
                <a:prstGeom prst="ellipse">
                  <a:avLst/>
                </a:prstGeom>
                <a:gradFill flip="none" rotWithShape="1">
                  <a:gsLst>
                    <a:gs pos="23000">
                      <a:schemeClr val="accent6">
                        <a:lumMod val="5000"/>
                        <a:lumOff val="95000"/>
                      </a:schemeClr>
                    </a:gs>
                    <a:gs pos="80000">
                      <a:schemeClr val="accent6">
                        <a:lumMod val="75000"/>
                      </a:schemeClr>
                    </a:gs>
                    <a:gs pos="91000">
                      <a:schemeClr val="accent6">
                        <a:lumMod val="60000"/>
                        <a:lumOff val="40000"/>
                      </a:schemeClr>
                    </a:gs>
                    <a:gs pos="100000">
                      <a:schemeClr val="accent6">
                        <a:lumMod val="60000"/>
                        <a:lumOff val="40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6709D"/>
                    </a:solidFill>
                    <a:latin typeface="Corbel" panose="020B0503020204020204" pitchFamily="34" charset="0"/>
                  </a:endParaRPr>
                </a:p>
              </p:txBody>
            </p:sp>
            <p:sp>
              <p:nvSpPr>
                <p:cNvPr id="107" name="Oval 106">
                  <a:extLst>
                    <a:ext uri="{FF2B5EF4-FFF2-40B4-BE49-F238E27FC236}">
                      <a16:creationId xmlns:a16="http://schemas.microsoft.com/office/drawing/2014/main" id="{A7832FDD-34BE-5B46-910B-A2325CA700F0}"/>
                    </a:ext>
                  </a:extLst>
                </p:cNvPr>
                <p:cNvSpPr>
                  <a:spLocks noChangeAspect="1"/>
                </p:cNvSpPr>
                <p:nvPr/>
              </p:nvSpPr>
              <p:spPr>
                <a:xfrm>
                  <a:off x="3331711" y="6149459"/>
                  <a:ext cx="594360" cy="594360"/>
                </a:xfrm>
                <a:prstGeom prst="ellipse">
                  <a:avLst/>
                </a:prstGeom>
                <a:solidFill>
                  <a:schemeClr val="accent6">
                    <a:lumMod val="75000"/>
                    <a:alpha val="40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6709D"/>
                    </a:solidFill>
                    <a:latin typeface="Corbel" panose="020B0503020204020204" pitchFamily="34" charset="0"/>
                  </a:endParaRPr>
                </a:p>
              </p:txBody>
            </p:sp>
          </p:grpSp>
          <p:sp>
            <p:nvSpPr>
              <p:cNvPr id="105" name="TextBox 104">
                <a:extLst>
                  <a:ext uri="{FF2B5EF4-FFF2-40B4-BE49-F238E27FC236}">
                    <a16:creationId xmlns:a16="http://schemas.microsoft.com/office/drawing/2014/main" id="{CF24C5A1-F22A-CA4F-9A43-EC095BE0E910}"/>
                  </a:ext>
                </a:extLst>
              </p:cNvPr>
              <p:cNvSpPr txBox="1"/>
              <p:nvPr/>
            </p:nvSpPr>
            <p:spPr>
              <a:xfrm>
                <a:off x="1788347" y="5912167"/>
                <a:ext cx="1214527" cy="528846"/>
              </a:xfrm>
              <a:prstGeom prst="rect">
                <a:avLst/>
              </a:prstGeom>
              <a:noFill/>
            </p:spPr>
            <p:txBody>
              <a:bodyPr wrap="square" rtlCol="0">
                <a:spAutoFit/>
              </a:bodyPr>
              <a:lstStyle/>
              <a:p>
                <a:pPr algn="ctr"/>
                <a:r>
                  <a:rPr lang="en-US" sz="1600" b="1" spc="-50" dirty="0" err="1">
                    <a:latin typeface="Corbel" panose="020B0503020204020204" pitchFamily="34" charset="0"/>
                  </a:rPr>
                  <a:t>T</a:t>
                </a:r>
                <a:r>
                  <a:rPr lang="en-US" sz="1600" b="1" spc="-50" baseline="-25000" dirty="0" err="1">
                    <a:latin typeface="Corbel" panose="020B0503020204020204" pitchFamily="34" charset="0"/>
                  </a:rPr>
                  <a:t>EX</a:t>
                </a:r>
                <a:r>
                  <a:rPr lang="en-US" sz="1600" b="1" spc="-50" dirty="0" err="1">
                    <a:latin typeface="Corbel" panose="020B0503020204020204" pitchFamily="34" charset="0"/>
                  </a:rPr>
                  <a:t>Ter</a:t>
                </a:r>
                <a:endParaRPr lang="en-US" sz="1400" spc="-50" dirty="0">
                  <a:latin typeface="Corbel" panose="020B0503020204020204" pitchFamily="34" charset="0"/>
                </a:endParaRPr>
              </a:p>
            </p:txBody>
          </p:sp>
        </p:grpSp>
        <p:cxnSp>
          <p:nvCxnSpPr>
            <p:cNvPr id="108" name="Straight Arrow Connector 107">
              <a:extLst>
                <a:ext uri="{FF2B5EF4-FFF2-40B4-BE49-F238E27FC236}">
                  <a16:creationId xmlns:a16="http://schemas.microsoft.com/office/drawing/2014/main" id="{786A19B9-ED84-CE40-B347-323EC3688F5D}"/>
                </a:ext>
              </a:extLst>
            </p:cNvPr>
            <p:cNvCxnSpPr>
              <a:cxnSpLocks/>
            </p:cNvCxnSpPr>
            <p:nvPr/>
          </p:nvCxnSpPr>
          <p:spPr>
            <a:xfrm flipV="1">
              <a:off x="5736398" y="3933893"/>
              <a:ext cx="363179" cy="7313"/>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grpSp>
      <p:grpSp>
        <p:nvGrpSpPr>
          <p:cNvPr id="220" name="Group 219">
            <a:extLst>
              <a:ext uri="{FF2B5EF4-FFF2-40B4-BE49-F238E27FC236}">
                <a16:creationId xmlns:a16="http://schemas.microsoft.com/office/drawing/2014/main" id="{1C04F008-0679-9149-B421-64949EA8964B}"/>
              </a:ext>
            </a:extLst>
          </p:cNvPr>
          <p:cNvGrpSpPr/>
          <p:nvPr/>
        </p:nvGrpSpPr>
        <p:grpSpPr>
          <a:xfrm>
            <a:off x="4829980" y="3282887"/>
            <a:ext cx="3288414" cy="969881"/>
            <a:chOff x="4289812" y="4046982"/>
            <a:chExt cx="3288414" cy="969881"/>
          </a:xfrm>
        </p:grpSpPr>
        <p:sp>
          <p:nvSpPr>
            <p:cNvPr id="116" name="TextBox 115">
              <a:extLst>
                <a:ext uri="{FF2B5EF4-FFF2-40B4-BE49-F238E27FC236}">
                  <a16:creationId xmlns:a16="http://schemas.microsoft.com/office/drawing/2014/main" id="{95B79E42-7AF4-6549-A42E-9AD773159492}"/>
                </a:ext>
              </a:extLst>
            </p:cNvPr>
            <p:cNvSpPr txBox="1"/>
            <p:nvPr/>
          </p:nvSpPr>
          <p:spPr>
            <a:xfrm>
              <a:off x="6089495" y="4046982"/>
              <a:ext cx="1488731" cy="400110"/>
            </a:xfrm>
            <a:prstGeom prst="rect">
              <a:avLst/>
            </a:prstGeom>
            <a:noFill/>
          </p:spPr>
          <p:txBody>
            <a:bodyPr wrap="square" rtlCol="0">
              <a:spAutoFit/>
            </a:bodyPr>
            <a:lstStyle/>
            <a:p>
              <a:pPr algn="ctr"/>
              <a:r>
                <a:rPr lang="en-US" sz="1600" dirty="0"/>
                <a:t>Single-cell</a:t>
              </a:r>
              <a:r>
                <a:rPr lang="en-US" sz="2000" dirty="0"/>
                <a:t> </a:t>
              </a:r>
              <a:r>
                <a:rPr lang="en-US" sz="1600" dirty="0"/>
                <a:t>data</a:t>
              </a:r>
            </a:p>
          </p:txBody>
        </p:sp>
        <p:grpSp>
          <p:nvGrpSpPr>
            <p:cNvPr id="170" name="Group 169">
              <a:extLst>
                <a:ext uri="{FF2B5EF4-FFF2-40B4-BE49-F238E27FC236}">
                  <a16:creationId xmlns:a16="http://schemas.microsoft.com/office/drawing/2014/main" id="{365EFBB4-9420-7B4B-A4E1-656611EB2CF0}"/>
                </a:ext>
              </a:extLst>
            </p:cNvPr>
            <p:cNvGrpSpPr>
              <a:grpSpLocks noChangeAspect="1"/>
            </p:cNvGrpSpPr>
            <p:nvPr/>
          </p:nvGrpSpPr>
          <p:grpSpPr>
            <a:xfrm>
              <a:off x="6336996" y="4325558"/>
              <a:ext cx="745584" cy="691305"/>
              <a:chOff x="4618383" y="4574111"/>
              <a:chExt cx="1066040" cy="988432"/>
            </a:xfrm>
          </p:grpSpPr>
          <p:grpSp>
            <p:nvGrpSpPr>
              <p:cNvPr id="118" name="Group 117">
                <a:extLst>
                  <a:ext uri="{FF2B5EF4-FFF2-40B4-BE49-F238E27FC236}">
                    <a16:creationId xmlns:a16="http://schemas.microsoft.com/office/drawing/2014/main" id="{BA912973-AB34-614E-BBA3-C83AFAA1506C}"/>
                  </a:ext>
                </a:extLst>
              </p:cNvPr>
              <p:cNvGrpSpPr/>
              <p:nvPr/>
            </p:nvGrpSpPr>
            <p:grpSpPr>
              <a:xfrm>
                <a:off x="4671965" y="4822206"/>
                <a:ext cx="329329" cy="243991"/>
                <a:chOff x="8744117" y="2217348"/>
                <a:chExt cx="583131" cy="432026"/>
              </a:xfrm>
            </p:grpSpPr>
            <p:sp>
              <p:nvSpPr>
                <p:cNvPr id="154" name="Oval 153">
                  <a:extLst>
                    <a:ext uri="{FF2B5EF4-FFF2-40B4-BE49-F238E27FC236}">
                      <a16:creationId xmlns:a16="http://schemas.microsoft.com/office/drawing/2014/main" id="{C969FA5C-E007-6A43-956E-64070970387E}"/>
                    </a:ext>
                  </a:extLst>
                </p:cNvPr>
                <p:cNvSpPr>
                  <a:spLocks noChangeAspect="1"/>
                </p:cNvSpPr>
                <p:nvPr/>
              </p:nvSpPr>
              <p:spPr>
                <a:xfrm>
                  <a:off x="8744117" y="2473321"/>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5" name="Oval 154">
                  <a:extLst>
                    <a:ext uri="{FF2B5EF4-FFF2-40B4-BE49-F238E27FC236}">
                      <a16:creationId xmlns:a16="http://schemas.microsoft.com/office/drawing/2014/main" id="{F2E83511-22B3-BB4C-8FB2-2C63C3685DBA}"/>
                    </a:ext>
                  </a:extLst>
                </p:cNvPr>
                <p:cNvSpPr>
                  <a:spLocks noChangeAspect="1"/>
                </p:cNvSpPr>
                <p:nvPr/>
              </p:nvSpPr>
              <p:spPr>
                <a:xfrm>
                  <a:off x="8813898" y="2258188"/>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6" name="Oval 155">
                  <a:extLst>
                    <a:ext uri="{FF2B5EF4-FFF2-40B4-BE49-F238E27FC236}">
                      <a16:creationId xmlns:a16="http://schemas.microsoft.com/office/drawing/2014/main" id="{949E327F-E193-5B4F-B66F-7574B2843BAD}"/>
                    </a:ext>
                  </a:extLst>
                </p:cNvPr>
                <p:cNvSpPr>
                  <a:spLocks noChangeAspect="1"/>
                </p:cNvSpPr>
                <p:nvPr/>
              </p:nvSpPr>
              <p:spPr>
                <a:xfrm>
                  <a:off x="8978704" y="2217348"/>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7" name="Oval 156">
                  <a:extLst>
                    <a:ext uri="{FF2B5EF4-FFF2-40B4-BE49-F238E27FC236}">
                      <a16:creationId xmlns:a16="http://schemas.microsoft.com/office/drawing/2014/main" id="{D30197E2-3EC4-C341-A963-FD18E802F1CD}"/>
                    </a:ext>
                  </a:extLst>
                </p:cNvPr>
                <p:cNvSpPr>
                  <a:spLocks noChangeAspect="1"/>
                </p:cNvSpPr>
                <p:nvPr/>
              </p:nvSpPr>
              <p:spPr>
                <a:xfrm>
                  <a:off x="8881498" y="2557934"/>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8" name="Oval 157">
                  <a:extLst>
                    <a:ext uri="{FF2B5EF4-FFF2-40B4-BE49-F238E27FC236}">
                      <a16:creationId xmlns:a16="http://schemas.microsoft.com/office/drawing/2014/main" id="{681A7BDC-EB65-914A-8CDA-6D574FED9284}"/>
                    </a:ext>
                  </a:extLst>
                </p:cNvPr>
                <p:cNvSpPr>
                  <a:spLocks noChangeAspect="1"/>
                </p:cNvSpPr>
                <p:nvPr/>
              </p:nvSpPr>
              <p:spPr>
                <a:xfrm>
                  <a:off x="9118978" y="2319692"/>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9" name="Oval 158">
                  <a:extLst>
                    <a:ext uri="{FF2B5EF4-FFF2-40B4-BE49-F238E27FC236}">
                      <a16:creationId xmlns:a16="http://schemas.microsoft.com/office/drawing/2014/main" id="{E024682E-CE34-8940-A398-9CC675FA4A93}"/>
                    </a:ext>
                  </a:extLst>
                </p:cNvPr>
                <p:cNvSpPr>
                  <a:spLocks noChangeAspect="1"/>
                </p:cNvSpPr>
                <p:nvPr/>
              </p:nvSpPr>
              <p:spPr>
                <a:xfrm>
                  <a:off x="9043063" y="2463781"/>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60" name="Oval 159">
                  <a:extLst>
                    <a:ext uri="{FF2B5EF4-FFF2-40B4-BE49-F238E27FC236}">
                      <a16:creationId xmlns:a16="http://schemas.microsoft.com/office/drawing/2014/main" id="{A6E264F8-14D1-1A48-930C-F1D18C5E29E4}"/>
                    </a:ext>
                  </a:extLst>
                </p:cNvPr>
                <p:cNvSpPr>
                  <a:spLocks noChangeAspect="1"/>
                </p:cNvSpPr>
                <p:nvPr/>
              </p:nvSpPr>
              <p:spPr>
                <a:xfrm>
                  <a:off x="8918912" y="2369785"/>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61" name="Oval 160">
                  <a:extLst>
                    <a:ext uri="{FF2B5EF4-FFF2-40B4-BE49-F238E27FC236}">
                      <a16:creationId xmlns:a16="http://schemas.microsoft.com/office/drawing/2014/main" id="{161446C4-8AC7-A741-B8D4-4DD0292CBB78}"/>
                    </a:ext>
                  </a:extLst>
                </p:cNvPr>
                <p:cNvSpPr>
                  <a:spLocks noChangeAspect="1"/>
                </p:cNvSpPr>
                <p:nvPr/>
              </p:nvSpPr>
              <p:spPr>
                <a:xfrm>
                  <a:off x="9235808" y="2386172"/>
                  <a:ext cx="91440" cy="91440"/>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19" name="Group 118">
                <a:extLst>
                  <a:ext uri="{FF2B5EF4-FFF2-40B4-BE49-F238E27FC236}">
                    <a16:creationId xmlns:a16="http://schemas.microsoft.com/office/drawing/2014/main" id="{6BDC822C-AFE5-7848-851C-CCCD3F10FC20}"/>
                  </a:ext>
                </a:extLst>
              </p:cNvPr>
              <p:cNvGrpSpPr/>
              <p:nvPr/>
            </p:nvGrpSpPr>
            <p:grpSpPr>
              <a:xfrm>
                <a:off x="4772042" y="5293918"/>
                <a:ext cx="164631" cy="119441"/>
                <a:chOff x="8631406" y="2435828"/>
                <a:chExt cx="291506" cy="211489"/>
              </a:xfrm>
            </p:grpSpPr>
            <p:sp>
              <p:nvSpPr>
                <p:cNvPr id="151" name="Oval 150">
                  <a:extLst>
                    <a:ext uri="{FF2B5EF4-FFF2-40B4-BE49-F238E27FC236}">
                      <a16:creationId xmlns:a16="http://schemas.microsoft.com/office/drawing/2014/main" id="{37EAE28A-F1A6-1349-A9FF-F47DB4AA3A15}"/>
                    </a:ext>
                  </a:extLst>
                </p:cNvPr>
                <p:cNvSpPr>
                  <a:spLocks noChangeAspect="1"/>
                </p:cNvSpPr>
                <p:nvPr/>
              </p:nvSpPr>
              <p:spPr>
                <a:xfrm>
                  <a:off x="8752781" y="2555877"/>
                  <a:ext cx="91440" cy="9144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152" name="Oval 151">
                  <a:extLst>
                    <a:ext uri="{FF2B5EF4-FFF2-40B4-BE49-F238E27FC236}">
                      <a16:creationId xmlns:a16="http://schemas.microsoft.com/office/drawing/2014/main" id="{53F431C5-D98A-5540-B77B-6B73F2DAB7AC}"/>
                    </a:ext>
                  </a:extLst>
                </p:cNvPr>
                <p:cNvSpPr>
                  <a:spLocks noChangeAspect="1"/>
                </p:cNvSpPr>
                <p:nvPr/>
              </p:nvSpPr>
              <p:spPr>
                <a:xfrm>
                  <a:off x="8831472" y="2435828"/>
                  <a:ext cx="91440" cy="9144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153" name="Oval 152">
                  <a:extLst>
                    <a:ext uri="{FF2B5EF4-FFF2-40B4-BE49-F238E27FC236}">
                      <a16:creationId xmlns:a16="http://schemas.microsoft.com/office/drawing/2014/main" id="{E90EA05F-D7A6-E549-9FB6-7442D13A66C8}"/>
                    </a:ext>
                  </a:extLst>
                </p:cNvPr>
                <p:cNvSpPr>
                  <a:spLocks noChangeAspect="1"/>
                </p:cNvSpPr>
                <p:nvPr/>
              </p:nvSpPr>
              <p:spPr>
                <a:xfrm>
                  <a:off x="8631406" y="2485921"/>
                  <a:ext cx="91440" cy="9144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grpSp>
          <p:grpSp>
            <p:nvGrpSpPr>
              <p:cNvPr id="120" name="Group 119">
                <a:extLst>
                  <a:ext uri="{FF2B5EF4-FFF2-40B4-BE49-F238E27FC236}">
                    <a16:creationId xmlns:a16="http://schemas.microsoft.com/office/drawing/2014/main" id="{9794D882-17A9-A240-881B-3BAD943C2DA5}"/>
                  </a:ext>
                </a:extLst>
              </p:cNvPr>
              <p:cNvGrpSpPr/>
              <p:nvPr/>
            </p:nvGrpSpPr>
            <p:grpSpPr>
              <a:xfrm>
                <a:off x="5146070" y="5185818"/>
                <a:ext cx="344438" cy="248202"/>
                <a:chOff x="9372224" y="2361238"/>
                <a:chExt cx="609884" cy="439481"/>
              </a:xfrm>
            </p:grpSpPr>
            <p:sp>
              <p:nvSpPr>
                <p:cNvPr id="143" name="Oval 142">
                  <a:extLst>
                    <a:ext uri="{FF2B5EF4-FFF2-40B4-BE49-F238E27FC236}">
                      <a16:creationId xmlns:a16="http://schemas.microsoft.com/office/drawing/2014/main" id="{1E58BA9E-FB9E-6D48-868C-99E02187B073}"/>
                    </a:ext>
                  </a:extLst>
                </p:cNvPr>
                <p:cNvSpPr>
                  <a:spLocks noChangeAspect="1"/>
                </p:cNvSpPr>
                <p:nvPr/>
              </p:nvSpPr>
              <p:spPr>
                <a:xfrm>
                  <a:off x="9372224" y="2603842"/>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4" name="Oval 143">
                  <a:extLst>
                    <a:ext uri="{FF2B5EF4-FFF2-40B4-BE49-F238E27FC236}">
                      <a16:creationId xmlns:a16="http://schemas.microsoft.com/office/drawing/2014/main" id="{9FFD9A90-DEF5-9442-B805-A96E84F58968}"/>
                    </a:ext>
                  </a:extLst>
                </p:cNvPr>
                <p:cNvSpPr>
                  <a:spLocks noChangeAspect="1"/>
                </p:cNvSpPr>
                <p:nvPr/>
              </p:nvSpPr>
              <p:spPr>
                <a:xfrm>
                  <a:off x="9890668" y="2361238"/>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5" name="Oval 144">
                  <a:extLst>
                    <a:ext uri="{FF2B5EF4-FFF2-40B4-BE49-F238E27FC236}">
                      <a16:creationId xmlns:a16="http://schemas.microsoft.com/office/drawing/2014/main" id="{66D4F59E-3D82-A64A-9F23-CA519910F73F}"/>
                    </a:ext>
                  </a:extLst>
                </p:cNvPr>
                <p:cNvSpPr>
                  <a:spLocks noChangeAspect="1"/>
                </p:cNvSpPr>
                <p:nvPr/>
              </p:nvSpPr>
              <p:spPr>
                <a:xfrm>
                  <a:off x="9667701" y="2709279"/>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6" name="Oval 145">
                  <a:extLst>
                    <a:ext uri="{FF2B5EF4-FFF2-40B4-BE49-F238E27FC236}">
                      <a16:creationId xmlns:a16="http://schemas.microsoft.com/office/drawing/2014/main" id="{8D989F50-8F3B-4F4F-8118-EAE991E88E7D}"/>
                    </a:ext>
                  </a:extLst>
                </p:cNvPr>
                <p:cNvSpPr>
                  <a:spLocks noChangeAspect="1"/>
                </p:cNvSpPr>
                <p:nvPr/>
              </p:nvSpPr>
              <p:spPr>
                <a:xfrm>
                  <a:off x="9509605" y="2688455"/>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7" name="Oval 146">
                  <a:extLst>
                    <a:ext uri="{FF2B5EF4-FFF2-40B4-BE49-F238E27FC236}">
                      <a16:creationId xmlns:a16="http://schemas.microsoft.com/office/drawing/2014/main" id="{716E28FF-3A20-5A4E-BADF-BEADF0CE5892}"/>
                    </a:ext>
                  </a:extLst>
                </p:cNvPr>
                <p:cNvSpPr>
                  <a:spLocks noChangeAspect="1"/>
                </p:cNvSpPr>
                <p:nvPr/>
              </p:nvSpPr>
              <p:spPr>
                <a:xfrm>
                  <a:off x="9792173" y="2466019"/>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8" name="Oval 147">
                  <a:extLst>
                    <a:ext uri="{FF2B5EF4-FFF2-40B4-BE49-F238E27FC236}">
                      <a16:creationId xmlns:a16="http://schemas.microsoft.com/office/drawing/2014/main" id="{0E05CE7A-89D3-E948-AAF8-D43949509D3E}"/>
                    </a:ext>
                  </a:extLst>
                </p:cNvPr>
                <p:cNvSpPr>
                  <a:spLocks noChangeAspect="1"/>
                </p:cNvSpPr>
                <p:nvPr/>
              </p:nvSpPr>
              <p:spPr>
                <a:xfrm>
                  <a:off x="9671170" y="2594302"/>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9" name="Oval 148">
                  <a:extLst>
                    <a:ext uri="{FF2B5EF4-FFF2-40B4-BE49-F238E27FC236}">
                      <a16:creationId xmlns:a16="http://schemas.microsoft.com/office/drawing/2014/main" id="{D44C11CA-6B11-5D4B-88CA-5C55F34F67EA}"/>
                    </a:ext>
                  </a:extLst>
                </p:cNvPr>
                <p:cNvSpPr>
                  <a:spLocks noChangeAspect="1"/>
                </p:cNvSpPr>
                <p:nvPr/>
              </p:nvSpPr>
              <p:spPr>
                <a:xfrm>
                  <a:off x="9544668" y="2566951"/>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0" name="Oval 149">
                  <a:extLst>
                    <a:ext uri="{FF2B5EF4-FFF2-40B4-BE49-F238E27FC236}">
                      <a16:creationId xmlns:a16="http://schemas.microsoft.com/office/drawing/2014/main" id="{F82474FB-DB5F-BB4A-B8C5-C4B6032C815E}"/>
                    </a:ext>
                  </a:extLst>
                </p:cNvPr>
                <p:cNvSpPr>
                  <a:spLocks noChangeAspect="1"/>
                </p:cNvSpPr>
                <p:nvPr/>
              </p:nvSpPr>
              <p:spPr>
                <a:xfrm>
                  <a:off x="9815758" y="2570799"/>
                  <a:ext cx="91440" cy="9144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21" name="Group 120">
                <a:extLst>
                  <a:ext uri="{FF2B5EF4-FFF2-40B4-BE49-F238E27FC236}">
                    <a16:creationId xmlns:a16="http://schemas.microsoft.com/office/drawing/2014/main" id="{011F68AE-BB55-3E41-87AA-FB7689C74C0F}"/>
                  </a:ext>
                </a:extLst>
              </p:cNvPr>
              <p:cNvGrpSpPr/>
              <p:nvPr/>
            </p:nvGrpSpPr>
            <p:grpSpPr>
              <a:xfrm>
                <a:off x="5149335" y="4735108"/>
                <a:ext cx="371840" cy="364742"/>
                <a:chOff x="8838550" y="1747782"/>
                <a:chExt cx="658403" cy="645834"/>
              </a:xfrm>
            </p:grpSpPr>
            <p:sp>
              <p:nvSpPr>
                <p:cNvPr id="128" name="Oval 127">
                  <a:extLst>
                    <a:ext uri="{FF2B5EF4-FFF2-40B4-BE49-F238E27FC236}">
                      <a16:creationId xmlns:a16="http://schemas.microsoft.com/office/drawing/2014/main" id="{A7F98D57-7A85-0540-87E2-B5CADA106655}"/>
                    </a:ext>
                  </a:extLst>
                </p:cNvPr>
                <p:cNvSpPr>
                  <a:spLocks noChangeAspect="1"/>
                </p:cNvSpPr>
                <p:nvPr/>
              </p:nvSpPr>
              <p:spPr>
                <a:xfrm>
                  <a:off x="8992162" y="2003755"/>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9" name="Oval 128">
                  <a:extLst>
                    <a:ext uri="{FF2B5EF4-FFF2-40B4-BE49-F238E27FC236}">
                      <a16:creationId xmlns:a16="http://schemas.microsoft.com/office/drawing/2014/main" id="{6FC7A21A-B417-E742-97D8-E624CF4CB116}"/>
                    </a:ext>
                  </a:extLst>
                </p:cNvPr>
                <p:cNvSpPr>
                  <a:spLocks noChangeAspect="1"/>
                </p:cNvSpPr>
                <p:nvPr/>
              </p:nvSpPr>
              <p:spPr>
                <a:xfrm>
                  <a:off x="9061943" y="1788622"/>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0" name="Oval 129">
                  <a:extLst>
                    <a:ext uri="{FF2B5EF4-FFF2-40B4-BE49-F238E27FC236}">
                      <a16:creationId xmlns:a16="http://schemas.microsoft.com/office/drawing/2014/main" id="{7ECB786A-E0E0-2B4F-B356-E8EF745021B5}"/>
                    </a:ext>
                  </a:extLst>
                </p:cNvPr>
                <p:cNvSpPr>
                  <a:spLocks noChangeAspect="1"/>
                </p:cNvSpPr>
                <p:nvPr/>
              </p:nvSpPr>
              <p:spPr>
                <a:xfrm>
                  <a:off x="9226749" y="1747782"/>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1" name="Oval 130">
                  <a:extLst>
                    <a:ext uri="{FF2B5EF4-FFF2-40B4-BE49-F238E27FC236}">
                      <a16:creationId xmlns:a16="http://schemas.microsoft.com/office/drawing/2014/main" id="{4CC97BFE-6CE4-714A-A9AF-796F98E94863}"/>
                    </a:ext>
                  </a:extLst>
                </p:cNvPr>
                <p:cNvSpPr>
                  <a:spLocks noChangeAspect="1"/>
                </p:cNvSpPr>
                <p:nvPr/>
              </p:nvSpPr>
              <p:spPr>
                <a:xfrm>
                  <a:off x="9129543" y="2088368"/>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2" name="Oval 131">
                  <a:extLst>
                    <a:ext uri="{FF2B5EF4-FFF2-40B4-BE49-F238E27FC236}">
                      <a16:creationId xmlns:a16="http://schemas.microsoft.com/office/drawing/2014/main" id="{29936802-2641-8748-B9BF-1D0E8F63E7ED}"/>
                    </a:ext>
                  </a:extLst>
                </p:cNvPr>
                <p:cNvSpPr>
                  <a:spLocks noChangeAspect="1"/>
                </p:cNvSpPr>
                <p:nvPr/>
              </p:nvSpPr>
              <p:spPr>
                <a:xfrm>
                  <a:off x="9316981" y="1913963"/>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3" name="Oval 132">
                  <a:extLst>
                    <a:ext uri="{FF2B5EF4-FFF2-40B4-BE49-F238E27FC236}">
                      <a16:creationId xmlns:a16="http://schemas.microsoft.com/office/drawing/2014/main" id="{9F2A0990-CEDF-8740-B4DE-2E266069C650}"/>
                    </a:ext>
                  </a:extLst>
                </p:cNvPr>
                <p:cNvSpPr>
                  <a:spLocks noChangeAspect="1"/>
                </p:cNvSpPr>
                <p:nvPr/>
              </p:nvSpPr>
              <p:spPr>
                <a:xfrm>
                  <a:off x="9235477" y="2194095"/>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4" name="Oval 133">
                  <a:extLst>
                    <a:ext uri="{FF2B5EF4-FFF2-40B4-BE49-F238E27FC236}">
                      <a16:creationId xmlns:a16="http://schemas.microsoft.com/office/drawing/2014/main" id="{67D23330-0D78-714A-B605-47944D33883E}"/>
                    </a:ext>
                  </a:extLst>
                </p:cNvPr>
                <p:cNvSpPr>
                  <a:spLocks noChangeAspect="1"/>
                </p:cNvSpPr>
                <p:nvPr/>
              </p:nvSpPr>
              <p:spPr>
                <a:xfrm>
                  <a:off x="9166957" y="1900219"/>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5" name="Oval 134">
                  <a:extLst>
                    <a:ext uri="{FF2B5EF4-FFF2-40B4-BE49-F238E27FC236}">
                      <a16:creationId xmlns:a16="http://schemas.microsoft.com/office/drawing/2014/main" id="{ED01545A-84F6-0A46-9B61-59A5E90CD285}"/>
                    </a:ext>
                  </a:extLst>
                </p:cNvPr>
                <p:cNvSpPr>
                  <a:spLocks noChangeAspect="1"/>
                </p:cNvSpPr>
                <p:nvPr/>
              </p:nvSpPr>
              <p:spPr>
                <a:xfrm>
                  <a:off x="9253887" y="2049475"/>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6" name="Oval 135">
                  <a:extLst>
                    <a:ext uri="{FF2B5EF4-FFF2-40B4-BE49-F238E27FC236}">
                      <a16:creationId xmlns:a16="http://schemas.microsoft.com/office/drawing/2014/main" id="{F5EDE892-C4AB-E748-88F7-A4D01D337BEE}"/>
                    </a:ext>
                  </a:extLst>
                </p:cNvPr>
                <p:cNvSpPr>
                  <a:spLocks noChangeAspect="1"/>
                </p:cNvSpPr>
                <p:nvPr/>
              </p:nvSpPr>
              <p:spPr>
                <a:xfrm>
                  <a:off x="9099884" y="1974374"/>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7" name="Oval 136">
                  <a:extLst>
                    <a:ext uri="{FF2B5EF4-FFF2-40B4-BE49-F238E27FC236}">
                      <a16:creationId xmlns:a16="http://schemas.microsoft.com/office/drawing/2014/main" id="{6935296A-9255-7F4E-931B-FE4580FDDAF3}"/>
                    </a:ext>
                  </a:extLst>
                </p:cNvPr>
                <p:cNvSpPr>
                  <a:spLocks noChangeAspect="1"/>
                </p:cNvSpPr>
                <p:nvPr/>
              </p:nvSpPr>
              <p:spPr>
                <a:xfrm>
                  <a:off x="8838550" y="2096068"/>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8" name="Oval 137">
                  <a:extLst>
                    <a:ext uri="{FF2B5EF4-FFF2-40B4-BE49-F238E27FC236}">
                      <a16:creationId xmlns:a16="http://schemas.microsoft.com/office/drawing/2014/main" id="{ECDDD812-DCC4-3F4F-82D7-3D89591C8E49}"/>
                    </a:ext>
                  </a:extLst>
                </p:cNvPr>
                <p:cNvSpPr>
                  <a:spLocks noChangeAspect="1"/>
                </p:cNvSpPr>
                <p:nvPr/>
              </p:nvSpPr>
              <p:spPr>
                <a:xfrm>
                  <a:off x="9405513" y="2024110"/>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9" name="Oval 138">
                  <a:extLst>
                    <a:ext uri="{FF2B5EF4-FFF2-40B4-BE49-F238E27FC236}">
                      <a16:creationId xmlns:a16="http://schemas.microsoft.com/office/drawing/2014/main" id="{FBBB8704-7359-B64B-AFF8-8FFAC662C832}"/>
                    </a:ext>
                  </a:extLst>
                </p:cNvPr>
                <p:cNvSpPr>
                  <a:spLocks noChangeAspect="1"/>
                </p:cNvSpPr>
                <p:nvPr/>
              </p:nvSpPr>
              <p:spPr>
                <a:xfrm>
                  <a:off x="9099884" y="2250293"/>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0" name="Oval 139">
                  <a:extLst>
                    <a:ext uri="{FF2B5EF4-FFF2-40B4-BE49-F238E27FC236}">
                      <a16:creationId xmlns:a16="http://schemas.microsoft.com/office/drawing/2014/main" id="{9E3DC2F0-97A7-3945-AFA1-85361B9E136C}"/>
                    </a:ext>
                  </a:extLst>
                </p:cNvPr>
                <p:cNvSpPr>
                  <a:spLocks noChangeAspect="1"/>
                </p:cNvSpPr>
                <p:nvPr/>
              </p:nvSpPr>
              <p:spPr>
                <a:xfrm>
                  <a:off x="9368281" y="1787814"/>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1" name="Oval 140">
                  <a:extLst>
                    <a:ext uri="{FF2B5EF4-FFF2-40B4-BE49-F238E27FC236}">
                      <a16:creationId xmlns:a16="http://schemas.microsoft.com/office/drawing/2014/main" id="{F24E8E7C-6937-1B41-941D-BD16467E72E5}"/>
                    </a:ext>
                  </a:extLst>
                </p:cNvPr>
                <p:cNvSpPr>
                  <a:spLocks noChangeAspect="1"/>
                </p:cNvSpPr>
                <p:nvPr/>
              </p:nvSpPr>
              <p:spPr>
                <a:xfrm>
                  <a:off x="8979837" y="2141788"/>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2" name="Oval 141">
                  <a:extLst>
                    <a:ext uri="{FF2B5EF4-FFF2-40B4-BE49-F238E27FC236}">
                      <a16:creationId xmlns:a16="http://schemas.microsoft.com/office/drawing/2014/main" id="{5DC0957C-6427-8C49-8FEB-C7DB40A356F5}"/>
                    </a:ext>
                  </a:extLst>
                </p:cNvPr>
                <p:cNvSpPr>
                  <a:spLocks noChangeAspect="1"/>
                </p:cNvSpPr>
                <p:nvPr/>
              </p:nvSpPr>
              <p:spPr>
                <a:xfrm>
                  <a:off x="8997765" y="2302176"/>
                  <a:ext cx="91440" cy="9144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23" name="Group 122">
                <a:extLst>
                  <a:ext uri="{FF2B5EF4-FFF2-40B4-BE49-F238E27FC236}">
                    <a16:creationId xmlns:a16="http://schemas.microsoft.com/office/drawing/2014/main" id="{845C97AD-6C5B-0648-8EC7-44CB7140C4CB}"/>
                  </a:ext>
                </a:extLst>
              </p:cNvPr>
              <p:cNvGrpSpPr/>
              <p:nvPr/>
            </p:nvGrpSpPr>
            <p:grpSpPr>
              <a:xfrm>
                <a:off x="4618383" y="4574111"/>
                <a:ext cx="1066040" cy="988432"/>
                <a:chOff x="1341174" y="1457428"/>
                <a:chExt cx="1887597" cy="1750178"/>
              </a:xfrm>
            </p:grpSpPr>
            <p:cxnSp>
              <p:nvCxnSpPr>
                <p:cNvPr id="124" name="Straight Arrow Connector 123">
                  <a:extLst>
                    <a:ext uri="{FF2B5EF4-FFF2-40B4-BE49-F238E27FC236}">
                      <a16:creationId xmlns:a16="http://schemas.microsoft.com/office/drawing/2014/main" id="{3DE24558-998A-4B46-ADB5-6E717B7C1EB0}"/>
                    </a:ext>
                  </a:extLst>
                </p:cNvPr>
                <p:cNvCxnSpPr>
                  <a:cxnSpLocks/>
                </p:cNvCxnSpPr>
                <p:nvPr/>
              </p:nvCxnSpPr>
              <p:spPr>
                <a:xfrm>
                  <a:off x="1341174" y="3201593"/>
                  <a:ext cx="1887597" cy="0"/>
                </a:xfrm>
                <a:prstGeom prst="straightConnector1">
                  <a:avLst/>
                </a:prstGeom>
                <a:ln w="317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0CD9198B-3260-464D-863E-000EB6021D83}"/>
                    </a:ext>
                  </a:extLst>
                </p:cNvPr>
                <p:cNvCxnSpPr>
                  <a:cxnSpLocks/>
                </p:cNvCxnSpPr>
                <p:nvPr/>
              </p:nvCxnSpPr>
              <p:spPr>
                <a:xfrm flipH="1" flipV="1">
                  <a:off x="1341174" y="1457428"/>
                  <a:ext cx="901" cy="1750178"/>
                </a:xfrm>
                <a:prstGeom prst="straightConnector1">
                  <a:avLst/>
                </a:prstGeom>
                <a:ln w="317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grpSp>
          <p:nvGrpSpPr>
            <p:cNvPr id="176" name="Group 175">
              <a:extLst>
                <a:ext uri="{FF2B5EF4-FFF2-40B4-BE49-F238E27FC236}">
                  <a16:creationId xmlns:a16="http://schemas.microsoft.com/office/drawing/2014/main" id="{7865F9B4-14FC-5048-845D-FC09FBA75C76}"/>
                </a:ext>
              </a:extLst>
            </p:cNvPr>
            <p:cNvGrpSpPr/>
            <p:nvPr/>
          </p:nvGrpSpPr>
          <p:grpSpPr>
            <a:xfrm>
              <a:off x="4295951" y="4251685"/>
              <a:ext cx="745584" cy="691305"/>
              <a:chOff x="1341174" y="1457428"/>
              <a:chExt cx="1887597" cy="1750178"/>
            </a:xfrm>
          </p:grpSpPr>
          <p:cxnSp>
            <p:nvCxnSpPr>
              <p:cNvPr id="177" name="Straight Arrow Connector 176">
                <a:extLst>
                  <a:ext uri="{FF2B5EF4-FFF2-40B4-BE49-F238E27FC236}">
                    <a16:creationId xmlns:a16="http://schemas.microsoft.com/office/drawing/2014/main" id="{851D332E-9310-C64A-999F-286BD7CE2001}"/>
                  </a:ext>
                </a:extLst>
              </p:cNvPr>
              <p:cNvCxnSpPr>
                <a:cxnSpLocks/>
              </p:cNvCxnSpPr>
              <p:nvPr/>
            </p:nvCxnSpPr>
            <p:spPr>
              <a:xfrm>
                <a:off x="1341174" y="3201593"/>
                <a:ext cx="1887597" cy="0"/>
              </a:xfrm>
              <a:prstGeom prst="straightConnector1">
                <a:avLst/>
              </a:prstGeom>
              <a:ln w="317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2D814B94-123E-724F-B92F-43FEFC4F4D63}"/>
                  </a:ext>
                </a:extLst>
              </p:cNvPr>
              <p:cNvCxnSpPr>
                <a:cxnSpLocks/>
              </p:cNvCxnSpPr>
              <p:nvPr/>
            </p:nvCxnSpPr>
            <p:spPr>
              <a:xfrm flipH="1" flipV="1">
                <a:off x="1341174" y="1457428"/>
                <a:ext cx="901" cy="1750178"/>
              </a:xfrm>
              <a:prstGeom prst="straightConnector1">
                <a:avLst/>
              </a:prstGeom>
              <a:ln w="317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213" name="Oval 212">
              <a:extLst>
                <a:ext uri="{FF2B5EF4-FFF2-40B4-BE49-F238E27FC236}">
                  <a16:creationId xmlns:a16="http://schemas.microsoft.com/office/drawing/2014/main" id="{D169E145-A114-F546-897A-AB8A74FE1DF7}"/>
                </a:ext>
              </a:extLst>
            </p:cNvPr>
            <p:cNvSpPr>
              <a:spLocks noChangeAspect="1"/>
            </p:cNvSpPr>
            <p:nvPr/>
          </p:nvSpPr>
          <p:spPr>
            <a:xfrm>
              <a:off x="4539545" y="4565801"/>
              <a:ext cx="117107" cy="117107"/>
            </a:xfrm>
            <a:prstGeom prst="ellipse">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14" name="TextBox 213">
              <a:extLst>
                <a:ext uri="{FF2B5EF4-FFF2-40B4-BE49-F238E27FC236}">
                  <a16:creationId xmlns:a16="http://schemas.microsoft.com/office/drawing/2014/main" id="{6E7CDA37-4C2A-874C-96FC-6E32026AC28B}"/>
                </a:ext>
              </a:extLst>
            </p:cNvPr>
            <p:cNvSpPr txBox="1"/>
            <p:nvPr/>
          </p:nvSpPr>
          <p:spPr>
            <a:xfrm>
              <a:off x="4289812" y="4108543"/>
              <a:ext cx="964448" cy="338554"/>
            </a:xfrm>
            <a:prstGeom prst="rect">
              <a:avLst/>
            </a:prstGeom>
            <a:noFill/>
          </p:spPr>
          <p:txBody>
            <a:bodyPr wrap="square" rtlCol="0">
              <a:spAutoFit/>
            </a:bodyPr>
            <a:lstStyle/>
            <a:p>
              <a:pPr algn="ctr"/>
              <a:r>
                <a:rPr lang="en-US" sz="1600" dirty="0"/>
                <a:t>Bulk data</a:t>
              </a:r>
            </a:p>
          </p:txBody>
        </p:sp>
        <p:cxnSp>
          <p:nvCxnSpPr>
            <p:cNvPr id="219" name="Straight Arrow Connector 218">
              <a:extLst>
                <a:ext uri="{FF2B5EF4-FFF2-40B4-BE49-F238E27FC236}">
                  <a16:creationId xmlns:a16="http://schemas.microsoft.com/office/drawing/2014/main" id="{0FF798F2-B1AD-1A42-9517-C2F7138D5EFD}"/>
                </a:ext>
              </a:extLst>
            </p:cNvPr>
            <p:cNvCxnSpPr>
              <a:cxnSpLocks/>
            </p:cNvCxnSpPr>
            <p:nvPr/>
          </p:nvCxnSpPr>
          <p:spPr>
            <a:xfrm>
              <a:off x="5538217" y="4583424"/>
              <a:ext cx="380794" cy="0"/>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grpSp>
      <p:sp>
        <p:nvSpPr>
          <p:cNvPr id="453" name="TextBox 452">
            <a:extLst>
              <a:ext uri="{FF2B5EF4-FFF2-40B4-BE49-F238E27FC236}">
                <a16:creationId xmlns:a16="http://schemas.microsoft.com/office/drawing/2014/main" id="{7D23CFC6-5527-A540-90A8-91E82F43D6AD}"/>
              </a:ext>
            </a:extLst>
          </p:cNvPr>
          <p:cNvSpPr txBox="1"/>
          <p:nvPr/>
        </p:nvSpPr>
        <p:spPr>
          <a:xfrm>
            <a:off x="4260582" y="1683281"/>
            <a:ext cx="3857812" cy="646331"/>
          </a:xfrm>
          <a:prstGeom prst="rect">
            <a:avLst/>
          </a:prstGeom>
          <a:noFill/>
        </p:spPr>
        <p:txBody>
          <a:bodyPr wrap="square" rtlCol="0">
            <a:spAutoFit/>
          </a:bodyPr>
          <a:lstStyle/>
          <a:p>
            <a:pPr marL="342900" indent="-342900">
              <a:buFont typeface="Arial" panose="020B0604020202020204" pitchFamily="34" charset="0"/>
              <a:buChar char="•"/>
            </a:pPr>
            <a:r>
              <a:rPr lang="en-US" dirty="0"/>
              <a:t>Taiji-reprogram: </a:t>
            </a:r>
            <a:r>
              <a:rPr kumimoji="1" lang="en-US" altLang="zh-CN" dirty="0"/>
              <a:t>Predict candidate TFs in exhausted T cell rejuvenation</a:t>
            </a:r>
          </a:p>
        </p:txBody>
      </p:sp>
      <p:sp>
        <p:nvSpPr>
          <p:cNvPr id="455" name="Rectangle 454">
            <a:extLst>
              <a:ext uri="{FF2B5EF4-FFF2-40B4-BE49-F238E27FC236}">
                <a16:creationId xmlns:a16="http://schemas.microsoft.com/office/drawing/2014/main" id="{78BFC4DA-AC4E-514E-844F-83FE13BAB429}"/>
              </a:ext>
            </a:extLst>
          </p:cNvPr>
          <p:cNvSpPr/>
          <p:nvPr/>
        </p:nvSpPr>
        <p:spPr>
          <a:xfrm>
            <a:off x="4231123" y="4212979"/>
            <a:ext cx="3744640" cy="646331"/>
          </a:xfrm>
          <a:prstGeom prst="rect">
            <a:avLst/>
          </a:prstGeom>
        </p:spPr>
        <p:txBody>
          <a:bodyPr wrap="square">
            <a:spAutoFit/>
          </a:bodyPr>
          <a:lstStyle/>
          <a:p>
            <a:pPr marL="285750" indent="-285750">
              <a:buFont typeface="Arial" panose="020B0604020202020204" pitchFamily="34" charset="0"/>
              <a:buChar char="•"/>
            </a:pPr>
            <a:r>
              <a:rPr lang="en-US" dirty="0"/>
              <a:t>Taiji-community: construct TF-TF interaction network</a:t>
            </a:r>
          </a:p>
        </p:txBody>
      </p:sp>
      <p:grpSp>
        <p:nvGrpSpPr>
          <p:cNvPr id="456" name="Group 455">
            <a:extLst>
              <a:ext uri="{FF2B5EF4-FFF2-40B4-BE49-F238E27FC236}">
                <a16:creationId xmlns:a16="http://schemas.microsoft.com/office/drawing/2014/main" id="{5AE260F8-5FC0-7C44-AC97-18345FB0D401}"/>
              </a:ext>
            </a:extLst>
          </p:cNvPr>
          <p:cNvGrpSpPr/>
          <p:nvPr/>
        </p:nvGrpSpPr>
        <p:grpSpPr>
          <a:xfrm>
            <a:off x="268580" y="891760"/>
            <a:ext cx="11722453" cy="899234"/>
            <a:chOff x="153076" y="5853977"/>
            <a:chExt cx="11722453" cy="899234"/>
          </a:xfrm>
        </p:grpSpPr>
        <p:sp>
          <p:nvSpPr>
            <p:cNvPr id="457" name="Arrow: Right 3">
              <a:extLst>
                <a:ext uri="{FF2B5EF4-FFF2-40B4-BE49-F238E27FC236}">
                  <a16:creationId xmlns:a16="http://schemas.microsoft.com/office/drawing/2014/main" id="{89D5E84F-C1F2-ED49-B5DB-00A138F917CE}"/>
                </a:ext>
              </a:extLst>
            </p:cNvPr>
            <p:cNvSpPr/>
            <p:nvPr/>
          </p:nvSpPr>
          <p:spPr>
            <a:xfrm>
              <a:off x="153076" y="5853977"/>
              <a:ext cx="11722453" cy="899234"/>
            </a:xfrm>
            <a:prstGeom prst="rightArrow">
              <a:avLst/>
            </a:prstGeom>
            <a:gradFill flip="none" rotWithShape="1">
              <a:gsLst>
                <a:gs pos="57000">
                  <a:schemeClr val="bg1">
                    <a:lumMod val="85000"/>
                  </a:schemeClr>
                </a:gs>
                <a:gs pos="0">
                  <a:schemeClr val="bg1">
                    <a:lumMod val="65000"/>
                  </a:schemeClr>
                </a:gs>
                <a:gs pos="24000">
                  <a:schemeClr val="bg1">
                    <a:lumMod val="75000"/>
                  </a:schemeClr>
                </a:gs>
                <a:gs pos="99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TextBox 457">
              <a:extLst>
                <a:ext uri="{FF2B5EF4-FFF2-40B4-BE49-F238E27FC236}">
                  <a16:creationId xmlns:a16="http://schemas.microsoft.com/office/drawing/2014/main" id="{DEDA69F0-7C2E-1B4A-B06A-C2D15E9AD5EE}"/>
                </a:ext>
              </a:extLst>
            </p:cNvPr>
            <p:cNvSpPr txBox="1"/>
            <p:nvPr/>
          </p:nvSpPr>
          <p:spPr>
            <a:xfrm>
              <a:off x="204472" y="6089418"/>
              <a:ext cx="11671057" cy="461665"/>
            </a:xfrm>
            <a:prstGeom prst="rect">
              <a:avLst/>
            </a:prstGeom>
            <a:noFill/>
          </p:spPr>
          <p:txBody>
            <a:bodyPr wrap="square" rtlCol="0">
              <a:spAutoFit/>
            </a:bodyPr>
            <a:lstStyle/>
            <a:p>
              <a:r>
                <a:rPr lang="en-US" sz="2400" b="1" i="1" dirty="0"/>
                <a:t>Understanding regulatory landscapes in immune cell differentiation and immune diseases </a:t>
              </a:r>
              <a:r>
                <a:rPr lang="en-US" sz="2400" dirty="0"/>
                <a:t> </a:t>
              </a:r>
            </a:p>
          </p:txBody>
        </p:sp>
      </p:grpSp>
      <p:sp>
        <p:nvSpPr>
          <p:cNvPr id="459" name="TextBox 458">
            <a:extLst>
              <a:ext uri="{FF2B5EF4-FFF2-40B4-BE49-F238E27FC236}">
                <a16:creationId xmlns:a16="http://schemas.microsoft.com/office/drawing/2014/main" id="{C2C34703-C23E-9C44-B715-01602C382C1D}"/>
              </a:ext>
            </a:extLst>
          </p:cNvPr>
          <p:cNvSpPr txBox="1"/>
          <p:nvPr/>
        </p:nvSpPr>
        <p:spPr>
          <a:xfrm>
            <a:off x="5698427" y="6271049"/>
            <a:ext cx="1468386" cy="369332"/>
          </a:xfrm>
          <a:prstGeom prst="rect">
            <a:avLst/>
          </a:prstGeom>
          <a:noFill/>
        </p:spPr>
        <p:txBody>
          <a:bodyPr wrap="square" rtlCol="0">
            <a:spAutoFit/>
          </a:bodyPr>
          <a:lstStyle/>
          <a:p>
            <a:r>
              <a:rPr lang="en-US" b="1" dirty="0"/>
              <a:t>Aim2</a:t>
            </a:r>
          </a:p>
        </p:txBody>
      </p:sp>
      <p:sp>
        <p:nvSpPr>
          <p:cNvPr id="460" name="TextBox 459">
            <a:extLst>
              <a:ext uri="{FF2B5EF4-FFF2-40B4-BE49-F238E27FC236}">
                <a16:creationId xmlns:a16="http://schemas.microsoft.com/office/drawing/2014/main" id="{63C6F1D9-B753-0648-BC61-7A422282D50C}"/>
              </a:ext>
            </a:extLst>
          </p:cNvPr>
          <p:cNvSpPr txBox="1"/>
          <p:nvPr/>
        </p:nvSpPr>
        <p:spPr>
          <a:xfrm>
            <a:off x="9986459" y="6258896"/>
            <a:ext cx="911649" cy="369332"/>
          </a:xfrm>
          <a:prstGeom prst="rect">
            <a:avLst/>
          </a:prstGeom>
          <a:noFill/>
        </p:spPr>
        <p:txBody>
          <a:bodyPr wrap="square" rtlCol="0">
            <a:spAutoFit/>
          </a:bodyPr>
          <a:lstStyle/>
          <a:p>
            <a:r>
              <a:rPr lang="en-US" b="1" dirty="0"/>
              <a:t>Aim3</a:t>
            </a:r>
          </a:p>
        </p:txBody>
      </p:sp>
      <p:cxnSp>
        <p:nvCxnSpPr>
          <p:cNvPr id="462" name="Straight Connector 461">
            <a:extLst>
              <a:ext uri="{FF2B5EF4-FFF2-40B4-BE49-F238E27FC236}">
                <a16:creationId xmlns:a16="http://schemas.microsoft.com/office/drawing/2014/main" id="{6B6E0AC6-A3FB-5C45-8B91-B7EF1426938E}"/>
              </a:ext>
            </a:extLst>
          </p:cNvPr>
          <p:cNvCxnSpPr>
            <a:cxnSpLocks/>
          </p:cNvCxnSpPr>
          <p:nvPr/>
        </p:nvCxnSpPr>
        <p:spPr>
          <a:xfrm>
            <a:off x="4127161" y="1589107"/>
            <a:ext cx="0" cy="4627829"/>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E3D084E4-69CB-374F-8A85-C99E0F2B469F}"/>
              </a:ext>
            </a:extLst>
          </p:cNvPr>
          <p:cNvCxnSpPr>
            <a:cxnSpLocks/>
          </p:cNvCxnSpPr>
          <p:nvPr/>
        </p:nvCxnSpPr>
        <p:spPr>
          <a:xfrm>
            <a:off x="8567348" y="1633955"/>
            <a:ext cx="0" cy="4627829"/>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AB1DA709-AEAB-ED4E-93E8-6E26AA3EB814}"/>
              </a:ext>
            </a:extLst>
          </p:cNvPr>
          <p:cNvSpPr txBox="1"/>
          <p:nvPr/>
        </p:nvSpPr>
        <p:spPr>
          <a:xfrm>
            <a:off x="830095" y="4212978"/>
            <a:ext cx="3168669" cy="369332"/>
          </a:xfrm>
          <a:prstGeom prst="rect">
            <a:avLst/>
          </a:prstGeom>
          <a:noFill/>
        </p:spPr>
        <p:txBody>
          <a:bodyPr wrap="square" rtlCol="0">
            <a:spAutoFit/>
          </a:bodyPr>
          <a:lstStyle/>
          <a:p>
            <a:pPr marL="342900" indent="-342900">
              <a:buFont typeface="Arial" panose="020B0604020202020204" pitchFamily="34" charset="0"/>
              <a:buChar char="•"/>
            </a:pPr>
            <a:r>
              <a:rPr lang="en-US" dirty="0"/>
              <a:t>experimental validation</a:t>
            </a:r>
          </a:p>
        </p:txBody>
      </p:sp>
      <p:sp>
        <p:nvSpPr>
          <p:cNvPr id="482" name="TextBox 481">
            <a:extLst>
              <a:ext uri="{FF2B5EF4-FFF2-40B4-BE49-F238E27FC236}">
                <a16:creationId xmlns:a16="http://schemas.microsoft.com/office/drawing/2014/main" id="{C7E7271F-8A0B-114A-8FE3-CEF54870C5A3}"/>
              </a:ext>
            </a:extLst>
          </p:cNvPr>
          <p:cNvSpPr txBox="1"/>
          <p:nvPr/>
        </p:nvSpPr>
        <p:spPr>
          <a:xfrm>
            <a:off x="4250187" y="2804952"/>
            <a:ext cx="3744639" cy="646331"/>
          </a:xfrm>
          <a:prstGeom prst="rect">
            <a:avLst/>
          </a:prstGeom>
          <a:noFill/>
        </p:spPr>
        <p:txBody>
          <a:bodyPr wrap="square" rtlCol="0">
            <a:spAutoFit/>
          </a:bodyPr>
          <a:lstStyle/>
          <a:p>
            <a:pPr marL="342900" indent="-342900">
              <a:buFont typeface="Arial" panose="020B0604020202020204" pitchFamily="34" charset="0"/>
              <a:buChar char="•"/>
            </a:pPr>
            <a:r>
              <a:rPr lang="en-US" dirty="0" err="1"/>
              <a:t>scTaiji</a:t>
            </a:r>
            <a:r>
              <a:rPr lang="en-US" dirty="0"/>
              <a:t>: fit Taiji to single-cell data in pre-RA samples</a:t>
            </a:r>
          </a:p>
        </p:txBody>
      </p:sp>
      <p:grpSp>
        <p:nvGrpSpPr>
          <p:cNvPr id="530" name="Group 529">
            <a:extLst>
              <a:ext uri="{FF2B5EF4-FFF2-40B4-BE49-F238E27FC236}">
                <a16:creationId xmlns:a16="http://schemas.microsoft.com/office/drawing/2014/main" id="{CAF49550-AB0B-2948-9CBD-2E4CF98FA3C1}"/>
              </a:ext>
            </a:extLst>
          </p:cNvPr>
          <p:cNvGrpSpPr/>
          <p:nvPr/>
        </p:nvGrpSpPr>
        <p:grpSpPr>
          <a:xfrm>
            <a:off x="4646225" y="4826369"/>
            <a:ext cx="3707866" cy="1380808"/>
            <a:chOff x="4478279" y="4751729"/>
            <a:chExt cx="3707866" cy="1380808"/>
          </a:xfrm>
        </p:grpSpPr>
        <p:grpSp>
          <p:nvGrpSpPr>
            <p:cNvPr id="320" name="Group 319">
              <a:extLst>
                <a:ext uri="{FF2B5EF4-FFF2-40B4-BE49-F238E27FC236}">
                  <a16:creationId xmlns:a16="http://schemas.microsoft.com/office/drawing/2014/main" id="{0EA79DB5-0CA4-3747-96C6-B7D91A925720}"/>
                </a:ext>
              </a:extLst>
            </p:cNvPr>
            <p:cNvGrpSpPr/>
            <p:nvPr/>
          </p:nvGrpSpPr>
          <p:grpSpPr>
            <a:xfrm>
              <a:off x="4478279" y="4751729"/>
              <a:ext cx="1495567" cy="1365133"/>
              <a:chOff x="3831008" y="4474812"/>
              <a:chExt cx="1495567" cy="1365133"/>
            </a:xfrm>
          </p:grpSpPr>
          <p:sp>
            <p:nvSpPr>
              <p:cNvPr id="225" name="Oval 224">
                <a:extLst>
                  <a:ext uri="{FF2B5EF4-FFF2-40B4-BE49-F238E27FC236}">
                    <a16:creationId xmlns:a16="http://schemas.microsoft.com/office/drawing/2014/main" id="{2C1FE796-D379-0443-AFB1-B39FACF73A4B}"/>
                  </a:ext>
                </a:extLst>
              </p:cNvPr>
              <p:cNvSpPr>
                <a:spLocks/>
              </p:cNvSpPr>
              <p:nvPr/>
            </p:nvSpPr>
            <p:spPr>
              <a:xfrm>
                <a:off x="4410407" y="4525583"/>
                <a:ext cx="239470" cy="23947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6BE95980-1411-7446-9CCC-0911FB55AADE}"/>
                  </a:ext>
                </a:extLst>
              </p:cNvPr>
              <p:cNvSpPr>
                <a:spLocks noChangeAspect="1"/>
              </p:cNvSpPr>
              <p:nvPr/>
            </p:nvSpPr>
            <p:spPr>
              <a:xfrm>
                <a:off x="4905984" y="4641257"/>
                <a:ext cx="117924" cy="1262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0B9B7400-ADF6-5A46-B8AF-5D0C1D2E5A40}"/>
                  </a:ext>
                </a:extLst>
              </p:cNvPr>
              <p:cNvSpPr>
                <a:spLocks/>
              </p:cNvSpPr>
              <p:nvPr/>
            </p:nvSpPr>
            <p:spPr>
              <a:xfrm>
                <a:off x="4147981" y="4842887"/>
                <a:ext cx="179602" cy="18046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F6E45627-7DF5-8444-B770-4C7D9AE2A706}"/>
                  </a:ext>
                </a:extLst>
              </p:cNvPr>
              <p:cNvSpPr>
                <a:spLocks/>
              </p:cNvSpPr>
              <p:nvPr/>
            </p:nvSpPr>
            <p:spPr>
              <a:xfrm>
                <a:off x="4525946" y="4974695"/>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a:extLst>
                  <a:ext uri="{FF2B5EF4-FFF2-40B4-BE49-F238E27FC236}">
                    <a16:creationId xmlns:a16="http://schemas.microsoft.com/office/drawing/2014/main" id="{B90A20FA-C4AC-4C4B-83C5-BAABAF7C1988}"/>
                  </a:ext>
                </a:extLst>
              </p:cNvPr>
              <p:cNvSpPr>
                <a:spLocks noChangeAspect="1"/>
              </p:cNvSpPr>
              <p:nvPr/>
            </p:nvSpPr>
            <p:spPr>
              <a:xfrm>
                <a:off x="3976300" y="4961242"/>
                <a:ext cx="91050" cy="9749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D89E778F-4931-FB4A-9617-060073706EA6}"/>
                  </a:ext>
                </a:extLst>
              </p:cNvPr>
              <p:cNvSpPr>
                <a:spLocks noChangeAspect="1"/>
              </p:cNvSpPr>
              <p:nvPr/>
            </p:nvSpPr>
            <p:spPr>
              <a:xfrm>
                <a:off x="4039127" y="5125907"/>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477346E1-B64F-8141-94E6-730DE437C357}"/>
                  </a:ext>
                </a:extLst>
              </p:cNvPr>
              <p:cNvSpPr>
                <a:spLocks noChangeAspect="1"/>
              </p:cNvSpPr>
              <p:nvPr/>
            </p:nvSpPr>
            <p:spPr>
              <a:xfrm>
                <a:off x="4199253" y="5098640"/>
                <a:ext cx="106275" cy="113797"/>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a:extLst>
                  <a:ext uri="{FF2B5EF4-FFF2-40B4-BE49-F238E27FC236}">
                    <a16:creationId xmlns:a16="http://schemas.microsoft.com/office/drawing/2014/main" id="{3B6BD701-183E-E44D-A77A-CBEC5FD7D69B}"/>
                  </a:ext>
                </a:extLst>
              </p:cNvPr>
              <p:cNvSpPr>
                <a:spLocks noChangeAspect="1"/>
              </p:cNvSpPr>
              <p:nvPr/>
            </p:nvSpPr>
            <p:spPr>
              <a:xfrm>
                <a:off x="4514601" y="5221914"/>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extLst>
                  <a:ext uri="{FF2B5EF4-FFF2-40B4-BE49-F238E27FC236}">
                    <a16:creationId xmlns:a16="http://schemas.microsoft.com/office/drawing/2014/main" id="{BEDBC06D-E192-8040-8A4C-0E646DEB7183}"/>
                  </a:ext>
                </a:extLst>
              </p:cNvPr>
              <p:cNvSpPr>
                <a:spLocks noChangeAspect="1"/>
              </p:cNvSpPr>
              <p:nvPr/>
            </p:nvSpPr>
            <p:spPr>
              <a:xfrm>
                <a:off x="4878085" y="4928707"/>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val 233">
                <a:extLst>
                  <a:ext uri="{FF2B5EF4-FFF2-40B4-BE49-F238E27FC236}">
                    <a16:creationId xmlns:a16="http://schemas.microsoft.com/office/drawing/2014/main" id="{6F4A52F6-8F31-5C4E-9C59-98DDE3B253FD}"/>
                  </a:ext>
                </a:extLst>
              </p:cNvPr>
              <p:cNvSpPr>
                <a:spLocks noChangeAspect="1"/>
              </p:cNvSpPr>
              <p:nvPr/>
            </p:nvSpPr>
            <p:spPr>
              <a:xfrm>
                <a:off x="4666260" y="5303196"/>
                <a:ext cx="108941" cy="1166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73FBFEC2-C0D7-A148-9DB5-E840901380B5}"/>
                  </a:ext>
                </a:extLst>
              </p:cNvPr>
              <p:cNvSpPr>
                <a:spLocks noChangeAspect="1"/>
              </p:cNvSpPr>
              <p:nvPr/>
            </p:nvSpPr>
            <p:spPr>
              <a:xfrm>
                <a:off x="4338904" y="5335973"/>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2140C92F-7D3D-DB44-9688-8CA92E20F029}"/>
                  </a:ext>
                </a:extLst>
              </p:cNvPr>
              <p:cNvSpPr>
                <a:spLocks noChangeAspect="1"/>
              </p:cNvSpPr>
              <p:nvPr/>
            </p:nvSpPr>
            <p:spPr>
              <a:xfrm>
                <a:off x="4782661" y="5177028"/>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Oval 236">
                <a:extLst>
                  <a:ext uri="{FF2B5EF4-FFF2-40B4-BE49-F238E27FC236}">
                    <a16:creationId xmlns:a16="http://schemas.microsoft.com/office/drawing/2014/main" id="{40BD90CC-F3F4-2C42-B094-4C85A8CA83B3}"/>
                  </a:ext>
                </a:extLst>
              </p:cNvPr>
              <p:cNvSpPr>
                <a:spLocks noChangeAspect="1"/>
              </p:cNvSpPr>
              <p:nvPr/>
            </p:nvSpPr>
            <p:spPr>
              <a:xfrm>
                <a:off x="4976512" y="5095747"/>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a:extLst>
                  <a:ext uri="{FF2B5EF4-FFF2-40B4-BE49-F238E27FC236}">
                    <a16:creationId xmlns:a16="http://schemas.microsoft.com/office/drawing/2014/main" id="{F2BEB873-6B23-B244-9FA9-0A065B50D4F8}"/>
                  </a:ext>
                </a:extLst>
              </p:cNvPr>
              <p:cNvSpPr>
                <a:spLocks noChangeAspect="1"/>
              </p:cNvSpPr>
              <p:nvPr/>
            </p:nvSpPr>
            <p:spPr>
              <a:xfrm>
                <a:off x="5142636" y="4948637"/>
                <a:ext cx="51331" cy="54964"/>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Oval 253">
                <a:extLst>
                  <a:ext uri="{FF2B5EF4-FFF2-40B4-BE49-F238E27FC236}">
                    <a16:creationId xmlns:a16="http://schemas.microsoft.com/office/drawing/2014/main" id="{78F4BDC7-39AD-904E-8AD8-60CF720897F6}"/>
                  </a:ext>
                </a:extLst>
              </p:cNvPr>
              <p:cNvSpPr>
                <a:spLocks noChangeAspect="1"/>
              </p:cNvSpPr>
              <p:nvPr/>
            </p:nvSpPr>
            <p:spPr>
              <a:xfrm>
                <a:off x="4093556" y="4697705"/>
                <a:ext cx="89801" cy="89801"/>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Rounded Corners 168">
                <a:extLst>
                  <a:ext uri="{FF2B5EF4-FFF2-40B4-BE49-F238E27FC236}">
                    <a16:creationId xmlns:a16="http://schemas.microsoft.com/office/drawing/2014/main" id="{FE1368B3-58A2-534B-BE6F-907161AA5B1D}"/>
                  </a:ext>
                </a:extLst>
              </p:cNvPr>
              <p:cNvSpPr/>
              <p:nvPr/>
            </p:nvSpPr>
            <p:spPr>
              <a:xfrm>
                <a:off x="3891841" y="4474812"/>
                <a:ext cx="1380738" cy="133523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7" name="Straight Connector 256">
                <a:extLst>
                  <a:ext uri="{FF2B5EF4-FFF2-40B4-BE49-F238E27FC236}">
                    <a16:creationId xmlns:a16="http://schemas.microsoft.com/office/drawing/2014/main" id="{A1202508-E612-1142-A377-F4633A0D88B1}"/>
                  </a:ext>
                </a:extLst>
              </p:cNvPr>
              <p:cNvCxnSpPr>
                <a:stCxn id="254" idx="7"/>
                <a:endCxn id="225" idx="2"/>
              </p:cNvCxnSpPr>
              <p:nvPr/>
            </p:nvCxnSpPr>
            <p:spPr>
              <a:xfrm flipV="1">
                <a:off x="4170206" y="4645318"/>
                <a:ext cx="240201" cy="65538"/>
              </a:xfrm>
              <a:prstGeom prst="line">
                <a:avLst/>
              </a:prstGeom>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42D6CF8A-B904-F144-8C95-AFAD3DF7F0FF}"/>
                  </a:ext>
                </a:extLst>
              </p:cNvPr>
              <p:cNvCxnSpPr>
                <a:cxnSpLocks/>
                <a:stCxn id="229" idx="7"/>
                <a:endCxn id="227" idx="2"/>
              </p:cNvCxnSpPr>
              <p:nvPr/>
            </p:nvCxnSpPr>
            <p:spPr>
              <a:xfrm flipV="1">
                <a:off x="4054016" y="4933119"/>
                <a:ext cx="93965" cy="42401"/>
              </a:xfrm>
              <a:prstGeom prst="line">
                <a:avLst/>
              </a:prstGeom>
              <a:ln w="9525"/>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6AF8DECA-C58A-644E-BEA2-57CA41E94B29}"/>
                  </a:ext>
                </a:extLst>
              </p:cNvPr>
              <p:cNvCxnSpPr>
                <a:cxnSpLocks/>
                <a:stCxn id="230" idx="7"/>
                <a:endCxn id="227" idx="3"/>
              </p:cNvCxnSpPr>
              <p:nvPr/>
            </p:nvCxnSpPr>
            <p:spPr>
              <a:xfrm flipV="1">
                <a:off x="4103919" y="4996923"/>
                <a:ext cx="70364" cy="140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67691FF-CF33-7342-B013-DF276B73D304}"/>
                  </a:ext>
                </a:extLst>
              </p:cNvPr>
              <p:cNvCxnSpPr>
                <a:cxnSpLocks/>
                <a:stCxn id="227" idx="4"/>
                <a:endCxn id="231" idx="0"/>
              </p:cNvCxnSpPr>
              <p:nvPr/>
            </p:nvCxnSpPr>
            <p:spPr>
              <a:xfrm>
                <a:off x="4237782" y="5023351"/>
                <a:ext cx="14609" cy="75289"/>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0A9798AF-EFB7-B045-AFAC-FEE45D52DAC2}"/>
                  </a:ext>
                </a:extLst>
              </p:cNvPr>
              <p:cNvCxnSpPr>
                <a:cxnSpLocks/>
                <a:stCxn id="227" idx="7"/>
                <a:endCxn id="225" idx="3"/>
              </p:cNvCxnSpPr>
              <p:nvPr/>
            </p:nvCxnSpPr>
            <p:spPr>
              <a:xfrm flipV="1">
                <a:off x="4301281" y="4729983"/>
                <a:ext cx="144196" cy="139332"/>
              </a:xfrm>
              <a:prstGeom prst="line">
                <a:avLst/>
              </a:prstGeom>
              <a:ln w="9525"/>
            </p:spPr>
            <p:style>
              <a:lnRef idx="1">
                <a:schemeClr val="dk1"/>
              </a:lnRef>
              <a:fillRef idx="0">
                <a:schemeClr val="dk1"/>
              </a:fillRef>
              <a:effectRef idx="0">
                <a:schemeClr val="dk1"/>
              </a:effectRef>
              <a:fontRef idx="minor">
                <a:schemeClr val="tx1"/>
              </a:fontRef>
            </p:style>
          </p:cxnSp>
          <p:cxnSp>
            <p:nvCxnSpPr>
              <p:cNvPr id="273" name="Straight Connector 272">
                <a:extLst>
                  <a:ext uri="{FF2B5EF4-FFF2-40B4-BE49-F238E27FC236}">
                    <a16:creationId xmlns:a16="http://schemas.microsoft.com/office/drawing/2014/main" id="{4082BBFD-1B01-B64D-8FA0-34A08A9F047E}"/>
                  </a:ext>
                </a:extLst>
              </p:cNvPr>
              <p:cNvCxnSpPr>
                <a:cxnSpLocks/>
                <a:stCxn id="235" idx="0"/>
                <a:endCxn id="225" idx="4"/>
              </p:cNvCxnSpPr>
              <p:nvPr/>
            </p:nvCxnSpPr>
            <p:spPr>
              <a:xfrm flipV="1">
                <a:off x="4376859" y="4765053"/>
                <a:ext cx="153283" cy="570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1A5BA268-05B7-B145-98F7-43B653120342}"/>
                  </a:ext>
                </a:extLst>
              </p:cNvPr>
              <p:cNvCxnSpPr>
                <a:cxnSpLocks/>
                <a:stCxn id="226" idx="2"/>
                <a:endCxn id="225" idx="6"/>
              </p:cNvCxnSpPr>
              <p:nvPr/>
            </p:nvCxnSpPr>
            <p:spPr>
              <a:xfrm flipH="1" flipV="1">
                <a:off x="4649877" y="4645318"/>
                <a:ext cx="256107" cy="5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0213C5C-8736-CC4A-B37A-6521E78107BE}"/>
                  </a:ext>
                </a:extLst>
              </p:cNvPr>
              <p:cNvCxnSpPr>
                <a:cxnSpLocks/>
                <a:stCxn id="233" idx="1"/>
                <a:endCxn id="225" idx="5"/>
              </p:cNvCxnSpPr>
              <p:nvPr/>
            </p:nvCxnSpPr>
            <p:spPr>
              <a:xfrm flipH="1" flipV="1">
                <a:off x="4614807" y="4729983"/>
                <a:ext cx="274395" cy="210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3F15FAD-646F-6C46-84E3-0DA97E1322D1}"/>
                  </a:ext>
                </a:extLst>
              </p:cNvPr>
              <p:cNvCxnSpPr>
                <a:cxnSpLocks/>
                <a:stCxn id="225" idx="4"/>
                <a:endCxn id="228" idx="0"/>
              </p:cNvCxnSpPr>
              <p:nvPr/>
            </p:nvCxnSpPr>
            <p:spPr>
              <a:xfrm>
                <a:off x="4530142" y="4765053"/>
                <a:ext cx="55672" cy="209642"/>
              </a:xfrm>
              <a:prstGeom prst="line">
                <a:avLst/>
              </a:prstGeom>
            </p:spPr>
            <p:style>
              <a:lnRef idx="1">
                <a:schemeClr val="dk1"/>
              </a:lnRef>
              <a:fillRef idx="0">
                <a:schemeClr val="dk1"/>
              </a:fillRef>
              <a:effectRef idx="0">
                <a:schemeClr val="dk1"/>
              </a:effectRef>
              <a:fontRef idx="minor">
                <a:schemeClr val="tx1"/>
              </a:fontRef>
            </p:style>
          </p:cxnSp>
          <p:cxnSp>
            <p:nvCxnSpPr>
              <p:cNvPr id="286" name="Straight Connector 285">
                <a:extLst>
                  <a:ext uri="{FF2B5EF4-FFF2-40B4-BE49-F238E27FC236}">
                    <a16:creationId xmlns:a16="http://schemas.microsoft.com/office/drawing/2014/main" id="{0CC679FA-5EF7-3A49-8597-BA8767080725}"/>
                  </a:ext>
                </a:extLst>
              </p:cNvPr>
              <p:cNvCxnSpPr>
                <a:cxnSpLocks/>
                <a:stCxn id="228" idx="4"/>
                <a:endCxn id="232" idx="0"/>
              </p:cNvCxnSpPr>
              <p:nvPr/>
            </p:nvCxnSpPr>
            <p:spPr>
              <a:xfrm flipH="1">
                <a:off x="4552556" y="5094430"/>
                <a:ext cx="33258" cy="127484"/>
              </a:xfrm>
              <a:prstGeom prst="line">
                <a:avLst/>
              </a:prstGeom>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31084345-BBB9-ED44-8CBF-8A21AB5FDE73}"/>
                  </a:ext>
                </a:extLst>
              </p:cNvPr>
              <p:cNvCxnSpPr>
                <a:cxnSpLocks/>
                <a:stCxn id="228" idx="5"/>
                <a:endCxn id="234" idx="0"/>
              </p:cNvCxnSpPr>
              <p:nvPr/>
            </p:nvCxnSpPr>
            <p:spPr>
              <a:xfrm>
                <a:off x="4628146" y="5076895"/>
                <a:ext cx="92585" cy="226301"/>
              </a:xfrm>
              <a:prstGeom prst="line">
                <a:avLst/>
              </a:prstGeom>
            </p:spPr>
            <p:style>
              <a:lnRef idx="1">
                <a:schemeClr val="dk1"/>
              </a:lnRef>
              <a:fillRef idx="0">
                <a:schemeClr val="dk1"/>
              </a:fillRef>
              <a:effectRef idx="0">
                <a:schemeClr val="dk1"/>
              </a:effectRef>
              <a:fontRef idx="minor">
                <a:schemeClr val="tx1"/>
              </a:fontRef>
            </p:style>
          </p:cxnSp>
          <p:cxnSp>
            <p:nvCxnSpPr>
              <p:cNvPr id="294" name="Straight Connector 293">
                <a:extLst>
                  <a:ext uri="{FF2B5EF4-FFF2-40B4-BE49-F238E27FC236}">
                    <a16:creationId xmlns:a16="http://schemas.microsoft.com/office/drawing/2014/main" id="{006B5C3A-B649-9C41-93B4-10B7CE04B473}"/>
                  </a:ext>
                </a:extLst>
              </p:cNvPr>
              <p:cNvCxnSpPr>
                <a:cxnSpLocks/>
                <a:stCxn id="228" idx="6"/>
                <a:endCxn id="236" idx="1"/>
              </p:cNvCxnSpPr>
              <p:nvPr/>
            </p:nvCxnSpPr>
            <p:spPr>
              <a:xfrm>
                <a:off x="4645681" y="5034563"/>
                <a:ext cx="148097" cy="154368"/>
              </a:xfrm>
              <a:prstGeom prst="line">
                <a:avLst/>
              </a:prstGeom>
              <a:ln w="12700"/>
            </p:spPr>
            <p:style>
              <a:lnRef idx="1">
                <a:schemeClr val="dk1"/>
              </a:lnRef>
              <a:fillRef idx="0">
                <a:schemeClr val="dk1"/>
              </a:fillRef>
              <a:effectRef idx="0">
                <a:schemeClr val="dk1"/>
              </a:effectRef>
              <a:fontRef idx="minor">
                <a:schemeClr val="tx1"/>
              </a:fontRef>
            </p:style>
          </p:cxnSp>
          <p:cxnSp>
            <p:nvCxnSpPr>
              <p:cNvPr id="297" name="Straight Connector 296">
                <a:extLst>
                  <a:ext uri="{FF2B5EF4-FFF2-40B4-BE49-F238E27FC236}">
                    <a16:creationId xmlns:a16="http://schemas.microsoft.com/office/drawing/2014/main" id="{8941ACEE-8FCB-2342-B89D-86D8C367F500}"/>
                  </a:ext>
                </a:extLst>
              </p:cNvPr>
              <p:cNvCxnSpPr>
                <a:cxnSpLocks/>
                <a:stCxn id="228" idx="6"/>
                <a:endCxn id="233" idx="2"/>
              </p:cNvCxnSpPr>
              <p:nvPr/>
            </p:nvCxnSpPr>
            <p:spPr>
              <a:xfrm flipV="1">
                <a:off x="4645681" y="4969348"/>
                <a:ext cx="232404" cy="65215"/>
              </a:xfrm>
              <a:prstGeom prst="line">
                <a:avLst/>
              </a:prstGeom>
              <a:ln w="9525"/>
            </p:spPr>
            <p:style>
              <a:lnRef idx="1">
                <a:schemeClr val="dk1"/>
              </a:lnRef>
              <a:fillRef idx="0">
                <a:schemeClr val="dk1"/>
              </a:fillRef>
              <a:effectRef idx="0">
                <a:schemeClr val="dk1"/>
              </a:effectRef>
              <a:fontRef idx="minor">
                <a:schemeClr val="tx1"/>
              </a:fontRef>
            </p:style>
          </p:cxnSp>
          <p:cxnSp>
            <p:nvCxnSpPr>
              <p:cNvPr id="303" name="Straight Connector 302">
                <a:extLst>
                  <a:ext uri="{FF2B5EF4-FFF2-40B4-BE49-F238E27FC236}">
                    <a16:creationId xmlns:a16="http://schemas.microsoft.com/office/drawing/2014/main" id="{BD7D8117-725C-8B4A-82DA-6287B8010F0D}"/>
                  </a:ext>
                </a:extLst>
              </p:cNvPr>
              <p:cNvCxnSpPr>
                <a:cxnSpLocks/>
                <a:stCxn id="237" idx="2"/>
                <a:endCxn id="236" idx="7"/>
              </p:cNvCxnSpPr>
              <p:nvPr/>
            </p:nvCxnSpPr>
            <p:spPr>
              <a:xfrm flipH="1">
                <a:off x="4847453" y="5136388"/>
                <a:ext cx="129059" cy="525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18AB7-7256-6C47-B9AD-0EB8DF771CBB}"/>
                  </a:ext>
                </a:extLst>
              </p:cNvPr>
              <p:cNvCxnSpPr>
                <a:cxnSpLocks/>
                <a:stCxn id="233" idx="5"/>
                <a:endCxn id="237" idx="0"/>
              </p:cNvCxnSpPr>
              <p:nvPr/>
            </p:nvCxnSpPr>
            <p:spPr>
              <a:xfrm>
                <a:off x="4942877" y="4998086"/>
                <a:ext cx="71590" cy="97661"/>
              </a:xfrm>
              <a:prstGeom prst="line">
                <a:avLst/>
              </a:prstGeom>
            </p:spPr>
            <p:style>
              <a:lnRef idx="1">
                <a:schemeClr val="dk1"/>
              </a:lnRef>
              <a:fillRef idx="0">
                <a:schemeClr val="dk1"/>
              </a:fillRef>
              <a:effectRef idx="0">
                <a:schemeClr val="dk1"/>
              </a:effectRef>
              <a:fontRef idx="minor">
                <a:schemeClr val="tx1"/>
              </a:fontRef>
            </p:style>
          </p:cxnSp>
          <p:cxnSp>
            <p:nvCxnSpPr>
              <p:cNvPr id="312" name="Straight Connector 311">
                <a:extLst>
                  <a:ext uri="{FF2B5EF4-FFF2-40B4-BE49-F238E27FC236}">
                    <a16:creationId xmlns:a16="http://schemas.microsoft.com/office/drawing/2014/main" id="{0C7DAB74-C9FA-B94F-894B-2D347767590A}"/>
                  </a:ext>
                </a:extLst>
              </p:cNvPr>
              <p:cNvCxnSpPr>
                <a:cxnSpLocks/>
                <a:stCxn id="251" idx="1"/>
                <a:endCxn id="225" idx="5"/>
              </p:cNvCxnSpPr>
              <p:nvPr/>
            </p:nvCxnSpPr>
            <p:spPr>
              <a:xfrm flipH="1" flipV="1">
                <a:off x="4614807" y="4729983"/>
                <a:ext cx="535346" cy="2267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70C32DFF-1EA8-E44B-B5A6-86F6EAC191E3}"/>
                  </a:ext>
                </a:extLst>
              </p:cNvPr>
              <p:cNvSpPr txBox="1"/>
              <p:nvPr/>
            </p:nvSpPr>
            <p:spPr>
              <a:xfrm>
                <a:off x="3831008" y="5311302"/>
                <a:ext cx="1488731" cy="338554"/>
              </a:xfrm>
              <a:prstGeom prst="rect">
                <a:avLst/>
              </a:prstGeom>
              <a:noFill/>
            </p:spPr>
            <p:txBody>
              <a:bodyPr wrap="square" rtlCol="0">
                <a:spAutoFit/>
              </a:bodyPr>
              <a:lstStyle/>
              <a:p>
                <a:pPr algn="ctr"/>
                <a:r>
                  <a:rPr lang="en-US" sz="1600" dirty="0"/>
                  <a:t>TF-regulatee</a:t>
                </a:r>
              </a:p>
            </p:txBody>
          </p:sp>
          <p:sp>
            <p:nvSpPr>
              <p:cNvPr id="319" name="TextBox 318">
                <a:extLst>
                  <a:ext uri="{FF2B5EF4-FFF2-40B4-BE49-F238E27FC236}">
                    <a16:creationId xmlns:a16="http://schemas.microsoft.com/office/drawing/2014/main" id="{3745FBA0-2243-784D-BAF3-50BFA639F1C0}"/>
                  </a:ext>
                </a:extLst>
              </p:cNvPr>
              <p:cNvSpPr txBox="1"/>
              <p:nvPr/>
            </p:nvSpPr>
            <p:spPr>
              <a:xfrm>
                <a:off x="3837844" y="5501391"/>
                <a:ext cx="1488731" cy="338554"/>
              </a:xfrm>
              <a:prstGeom prst="rect">
                <a:avLst/>
              </a:prstGeom>
              <a:noFill/>
            </p:spPr>
            <p:txBody>
              <a:bodyPr wrap="square" rtlCol="0">
                <a:spAutoFit/>
              </a:bodyPr>
              <a:lstStyle/>
              <a:p>
                <a:pPr algn="ctr"/>
                <a:r>
                  <a:rPr lang="en-US" sz="1600" dirty="0"/>
                  <a:t>network</a:t>
                </a:r>
              </a:p>
            </p:txBody>
          </p:sp>
        </p:grpSp>
        <p:grpSp>
          <p:nvGrpSpPr>
            <p:cNvPr id="452" name="Group 451">
              <a:extLst>
                <a:ext uri="{FF2B5EF4-FFF2-40B4-BE49-F238E27FC236}">
                  <a16:creationId xmlns:a16="http://schemas.microsoft.com/office/drawing/2014/main" id="{538557A3-B466-9841-8A1C-21E5650DD2BD}"/>
                </a:ext>
              </a:extLst>
            </p:cNvPr>
            <p:cNvGrpSpPr/>
            <p:nvPr/>
          </p:nvGrpSpPr>
          <p:grpSpPr>
            <a:xfrm>
              <a:off x="6648183" y="4778842"/>
              <a:ext cx="1537962" cy="1353695"/>
              <a:chOff x="5880863" y="4539144"/>
              <a:chExt cx="1537962" cy="1353695"/>
            </a:xfrm>
          </p:grpSpPr>
          <p:sp>
            <p:nvSpPr>
              <p:cNvPr id="322" name="Oval 321">
                <a:extLst>
                  <a:ext uri="{FF2B5EF4-FFF2-40B4-BE49-F238E27FC236}">
                    <a16:creationId xmlns:a16="http://schemas.microsoft.com/office/drawing/2014/main" id="{87F88897-8C7D-234D-8329-B25CC95505A2}"/>
                  </a:ext>
                </a:extLst>
              </p:cNvPr>
              <p:cNvSpPr>
                <a:spLocks noChangeAspect="1"/>
              </p:cNvSpPr>
              <p:nvPr/>
            </p:nvSpPr>
            <p:spPr>
              <a:xfrm>
                <a:off x="6431017" y="4826284"/>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CE730CE3-6B4D-EE4A-8CC8-4716FAD53E27}"/>
                  </a:ext>
                </a:extLst>
              </p:cNvPr>
              <p:cNvSpPr>
                <a:spLocks/>
              </p:cNvSpPr>
              <p:nvPr/>
            </p:nvSpPr>
            <p:spPr>
              <a:xfrm>
                <a:off x="6341216" y="5147639"/>
                <a:ext cx="179602" cy="18046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194FFB31-0416-5F46-9333-9881648D893D}"/>
                  </a:ext>
                </a:extLst>
              </p:cNvPr>
              <p:cNvSpPr>
                <a:spLocks/>
              </p:cNvSpPr>
              <p:nvPr/>
            </p:nvSpPr>
            <p:spPr>
              <a:xfrm>
                <a:off x="6625478" y="4968362"/>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5AD4DA1A-AE64-7A44-8DDF-9C9E5A71D2A9}"/>
                  </a:ext>
                </a:extLst>
              </p:cNvPr>
              <p:cNvSpPr>
                <a:spLocks noChangeAspect="1"/>
              </p:cNvSpPr>
              <p:nvPr/>
            </p:nvSpPr>
            <p:spPr>
              <a:xfrm>
                <a:off x="6743761" y="5234967"/>
                <a:ext cx="91050" cy="9749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8767F706-2415-6246-94D2-E7B8B48D421A}"/>
                  </a:ext>
                </a:extLst>
              </p:cNvPr>
              <p:cNvSpPr>
                <a:spLocks noChangeAspect="1"/>
              </p:cNvSpPr>
              <p:nvPr/>
            </p:nvSpPr>
            <p:spPr>
              <a:xfrm>
                <a:off x="6939136" y="4846179"/>
                <a:ext cx="75909" cy="81282"/>
              </a:xfrm>
              <a:prstGeom prst="ellips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36" name="Oval 335">
                <a:extLst>
                  <a:ext uri="{FF2B5EF4-FFF2-40B4-BE49-F238E27FC236}">
                    <a16:creationId xmlns:a16="http://schemas.microsoft.com/office/drawing/2014/main" id="{139A1BD8-0691-9A49-996E-690F8FEAA37F}"/>
                  </a:ext>
                </a:extLst>
              </p:cNvPr>
              <p:cNvSpPr>
                <a:spLocks noChangeAspect="1"/>
              </p:cNvSpPr>
              <p:nvPr/>
            </p:nvSpPr>
            <p:spPr>
              <a:xfrm>
                <a:off x="6253683" y="4924021"/>
                <a:ext cx="89801" cy="89801"/>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Rounded Corners 168">
                <a:extLst>
                  <a:ext uri="{FF2B5EF4-FFF2-40B4-BE49-F238E27FC236}">
                    <a16:creationId xmlns:a16="http://schemas.microsoft.com/office/drawing/2014/main" id="{10F1164D-055B-0248-9700-E565F786DA8D}"/>
                  </a:ext>
                </a:extLst>
              </p:cNvPr>
              <p:cNvSpPr/>
              <p:nvPr/>
            </p:nvSpPr>
            <p:spPr>
              <a:xfrm>
                <a:off x="5984091" y="4539144"/>
                <a:ext cx="1380738" cy="1323795"/>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8" name="Straight Connector 337">
                <a:extLst>
                  <a:ext uri="{FF2B5EF4-FFF2-40B4-BE49-F238E27FC236}">
                    <a16:creationId xmlns:a16="http://schemas.microsoft.com/office/drawing/2014/main" id="{5076AAF7-DD2A-914A-8719-D27665082A60}"/>
                  </a:ext>
                </a:extLst>
              </p:cNvPr>
              <p:cNvCxnSpPr>
                <a:cxnSpLocks/>
                <a:stCxn id="336" idx="7"/>
                <a:endCxn id="322" idx="2"/>
              </p:cNvCxnSpPr>
              <p:nvPr/>
            </p:nvCxnSpPr>
            <p:spPr>
              <a:xfrm flipV="1">
                <a:off x="6330333" y="4894864"/>
                <a:ext cx="100684" cy="42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39" name="Straight Connector 338">
                <a:extLst>
                  <a:ext uri="{FF2B5EF4-FFF2-40B4-BE49-F238E27FC236}">
                    <a16:creationId xmlns:a16="http://schemas.microsoft.com/office/drawing/2014/main" id="{F1659CDC-3894-F048-8C47-65EB1C28B121}"/>
                  </a:ext>
                </a:extLst>
              </p:cNvPr>
              <p:cNvCxnSpPr>
                <a:cxnSpLocks/>
                <a:stCxn id="326" idx="2"/>
                <a:endCxn id="324" idx="6"/>
              </p:cNvCxnSpPr>
              <p:nvPr/>
            </p:nvCxnSpPr>
            <p:spPr>
              <a:xfrm flipH="1" flipV="1">
                <a:off x="6520818" y="5237871"/>
                <a:ext cx="222943" cy="45843"/>
              </a:xfrm>
              <a:prstGeom prst="line">
                <a:avLst/>
              </a:prstGeom>
              <a:ln w="9525"/>
            </p:spPr>
            <p:style>
              <a:lnRef idx="1">
                <a:schemeClr val="dk1"/>
              </a:lnRef>
              <a:fillRef idx="0">
                <a:schemeClr val="dk1"/>
              </a:fillRef>
              <a:effectRef idx="0">
                <a:schemeClr val="dk1"/>
              </a:effectRef>
              <a:fontRef idx="minor">
                <a:schemeClr val="tx1"/>
              </a:fontRef>
            </p:style>
          </p:cxnSp>
          <p:cxnSp>
            <p:nvCxnSpPr>
              <p:cNvPr id="342" name="Straight Connector 341">
                <a:extLst>
                  <a:ext uri="{FF2B5EF4-FFF2-40B4-BE49-F238E27FC236}">
                    <a16:creationId xmlns:a16="http://schemas.microsoft.com/office/drawing/2014/main" id="{BE2A2D10-901B-4942-864A-8ED3CD135FEB}"/>
                  </a:ext>
                </a:extLst>
              </p:cNvPr>
              <p:cNvCxnSpPr>
                <a:cxnSpLocks/>
                <a:stCxn id="324" idx="0"/>
                <a:endCxn id="322" idx="4"/>
              </p:cNvCxnSpPr>
              <p:nvPr/>
            </p:nvCxnSpPr>
            <p:spPr>
              <a:xfrm flipV="1">
                <a:off x="6431017" y="4963444"/>
                <a:ext cx="68580" cy="184195"/>
              </a:xfrm>
              <a:prstGeom prst="line">
                <a:avLst/>
              </a:prstGeom>
              <a:ln w="9525"/>
            </p:spPr>
            <p:style>
              <a:lnRef idx="1">
                <a:schemeClr val="dk1"/>
              </a:lnRef>
              <a:fillRef idx="0">
                <a:schemeClr val="dk1"/>
              </a:fillRef>
              <a:effectRef idx="0">
                <a:schemeClr val="dk1"/>
              </a:effectRef>
              <a:fontRef idx="minor">
                <a:schemeClr val="tx1"/>
              </a:fontRef>
            </p:style>
          </p:cxnSp>
          <p:cxnSp>
            <p:nvCxnSpPr>
              <p:cNvPr id="346" name="Straight Connector 345">
                <a:extLst>
                  <a:ext uri="{FF2B5EF4-FFF2-40B4-BE49-F238E27FC236}">
                    <a16:creationId xmlns:a16="http://schemas.microsoft.com/office/drawing/2014/main" id="{498B30D1-20B5-A44D-91E4-A1AB16F44712}"/>
                  </a:ext>
                </a:extLst>
              </p:cNvPr>
              <p:cNvCxnSpPr>
                <a:cxnSpLocks/>
                <a:stCxn id="322" idx="5"/>
                <a:endCxn id="325" idx="1"/>
              </p:cNvCxnSpPr>
              <p:nvPr/>
            </p:nvCxnSpPr>
            <p:spPr>
              <a:xfrm>
                <a:off x="6548090" y="4943357"/>
                <a:ext cx="94923" cy="42540"/>
              </a:xfrm>
              <a:prstGeom prst="line">
                <a:avLst/>
              </a:prstGeom>
              <a:ln w="15875"/>
            </p:spPr>
            <p:style>
              <a:lnRef idx="1">
                <a:schemeClr val="dk1"/>
              </a:lnRef>
              <a:fillRef idx="0">
                <a:schemeClr val="dk1"/>
              </a:fillRef>
              <a:effectRef idx="0">
                <a:schemeClr val="dk1"/>
              </a:effectRef>
              <a:fontRef idx="minor">
                <a:schemeClr val="tx1"/>
              </a:fontRef>
            </p:style>
          </p:cxnSp>
          <p:sp>
            <p:nvSpPr>
              <p:cNvPr id="354" name="TextBox 353">
                <a:extLst>
                  <a:ext uri="{FF2B5EF4-FFF2-40B4-BE49-F238E27FC236}">
                    <a16:creationId xmlns:a16="http://schemas.microsoft.com/office/drawing/2014/main" id="{641D7CEB-97F3-AE4C-8477-6E5E086DE1E6}"/>
                  </a:ext>
                </a:extLst>
              </p:cNvPr>
              <p:cNvSpPr txBox="1"/>
              <p:nvPr/>
            </p:nvSpPr>
            <p:spPr>
              <a:xfrm>
                <a:off x="5880863" y="5375863"/>
                <a:ext cx="1488731" cy="338554"/>
              </a:xfrm>
              <a:prstGeom prst="rect">
                <a:avLst/>
              </a:prstGeom>
              <a:noFill/>
            </p:spPr>
            <p:txBody>
              <a:bodyPr wrap="square" rtlCol="0">
                <a:spAutoFit/>
              </a:bodyPr>
              <a:lstStyle/>
              <a:p>
                <a:pPr algn="ctr"/>
                <a:r>
                  <a:rPr lang="en-US" sz="1600" dirty="0"/>
                  <a:t>TF-TF</a:t>
                </a:r>
              </a:p>
            </p:txBody>
          </p:sp>
          <p:sp>
            <p:nvSpPr>
              <p:cNvPr id="355" name="TextBox 354">
                <a:extLst>
                  <a:ext uri="{FF2B5EF4-FFF2-40B4-BE49-F238E27FC236}">
                    <a16:creationId xmlns:a16="http://schemas.microsoft.com/office/drawing/2014/main" id="{0B1D51D8-6A9C-C14A-B854-B82AFDC390AA}"/>
                  </a:ext>
                </a:extLst>
              </p:cNvPr>
              <p:cNvSpPr txBox="1"/>
              <p:nvPr/>
            </p:nvSpPr>
            <p:spPr>
              <a:xfrm>
                <a:off x="5930094" y="5554285"/>
                <a:ext cx="1488731" cy="338554"/>
              </a:xfrm>
              <a:prstGeom prst="rect">
                <a:avLst/>
              </a:prstGeom>
              <a:noFill/>
            </p:spPr>
            <p:txBody>
              <a:bodyPr wrap="square" rtlCol="0">
                <a:spAutoFit/>
              </a:bodyPr>
              <a:lstStyle/>
              <a:p>
                <a:pPr algn="ctr"/>
                <a:r>
                  <a:rPr lang="en-US" sz="1600" dirty="0"/>
                  <a:t>network</a:t>
                </a:r>
              </a:p>
            </p:txBody>
          </p:sp>
          <p:sp>
            <p:nvSpPr>
              <p:cNvPr id="363" name="Oval 362">
                <a:extLst>
                  <a:ext uri="{FF2B5EF4-FFF2-40B4-BE49-F238E27FC236}">
                    <a16:creationId xmlns:a16="http://schemas.microsoft.com/office/drawing/2014/main" id="{AD13A995-CEA8-434E-BAE9-9D1459EA2011}"/>
                  </a:ext>
                </a:extLst>
              </p:cNvPr>
              <p:cNvSpPr>
                <a:spLocks noChangeAspect="1"/>
              </p:cNvSpPr>
              <p:nvPr/>
            </p:nvSpPr>
            <p:spPr>
              <a:xfrm>
                <a:off x="6639357" y="4646956"/>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87B86F94-F650-BC49-B304-B61E2F3742C0}"/>
                  </a:ext>
                </a:extLst>
              </p:cNvPr>
              <p:cNvSpPr>
                <a:spLocks/>
              </p:cNvSpPr>
              <p:nvPr/>
            </p:nvSpPr>
            <p:spPr>
              <a:xfrm>
                <a:off x="6852470" y="4627729"/>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9" name="Straight Connector 368">
                <a:extLst>
                  <a:ext uri="{FF2B5EF4-FFF2-40B4-BE49-F238E27FC236}">
                    <a16:creationId xmlns:a16="http://schemas.microsoft.com/office/drawing/2014/main" id="{AC2A9222-4F41-D14B-BFBD-5F7C15055349}"/>
                  </a:ext>
                </a:extLst>
              </p:cNvPr>
              <p:cNvCxnSpPr>
                <a:cxnSpLocks/>
                <a:stCxn id="325" idx="5"/>
                <a:endCxn id="326" idx="0"/>
              </p:cNvCxnSpPr>
              <p:nvPr/>
            </p:nvCxnSpPr>
            <p:spPr>
              <a:xfrm>
                <a:off x="6727678" y="5070562"/>
                <a:ext cx="61608" cy="164405"/>
              </a:xfrm>
              <a:prstGeom prst="line">
                <a:avLst/>
              </a:prstGeom>
              <a:ln w="15875"/>
            </p:spPr>
            <p:style>
              <a:lnRef idx="1">
                <a:schemeClr val="dk1"/>
              </a:lnRef>
              <a:fillRef idx="0">
                <a:schemeClr val="dk1"/>
              </a:fillRef>
              <a:effectRef idx="0">
                <a:schemeClr val="dk1"/>
              </a:effectRef>
              <a:fontRef idx="minor">
                <a:schemeClr val="tx1"/>
              </a:fontRef>
            </p:style>
          </p:cxnSp>
          <p:cxnSp>
            <p:nvCxnSpPr>
              <p:cNvPr id="370" name="Straight Connector 369">
                <a:extLst>
                  <a:ext uri="{FF2B5EF4-FFF2-40B4-BE49-F238E27FC236}">
                    <a16:creationId xmlns:a16="http://schemas.microsoft.com/office/drawing/2014/main" id="{4A0FDD87-54C4-D048-A210-ADA429C5F823}"/>
                  </a:ext>
                </a:extLst>
              </p:cNvPr>
              <p:cNvCxnSpPr>
                <a:cxnSpLocks/>
                <a:stCxn id="325" idx="3"/>
                <a:endCxn id="324" idx="7"/>
              </p:cNvCxnSpPr>
              <p:nvPr/>
            </p:nvCxnSpPr>
            <p:spPr>
              <a:xfrm flipH="1">
                <a:off x="6494516" y="5070562"/>
                <a:ext cx="148497" cy="103505"/>
              </a:xfrm>
              <a:prstGeom prst="line">
                <a:avLst/>
              </a:prstGeom>
              <a:ln w="15875"/>
            </p:spPr>
            <p:style>
              <a:lnRef idx="1">
                <a:schemeClr val="dk1"/>
              </a:lnRef>
              <a:fillRef idx="0">
                <a:schemeClr val="dk1"/>
              </a:fillRef>
              <a:effectRef idx="0">
                <a:schemeClr val="dk1"/>
              </a:effectRef>
              <a:fontRef idx="minor">
                <a:schemeClr val="tx1"/>
              </a:fontRef>
            </p:style>
          </p:cxnSp>
          <p:sp>
            <p:nvSpPr>
              <p:cNvPr id="375" name="Oval 374">
                <a:extLst>
                  <a:ext uri="{FF2B5EF4-FFF2-40B4-BE49-F238E27FC236}">
                    <a16:creationId xmlns:a16="http://schemas.microsoft.com/office/drawing/2014/main" id="{CB01DAAF-97B0-0242-9C78-4C3061DCD31B}"/>
                  </a:ext>
                </a:extLst>
              </p:cNvPr>
              <p:cNvSpPr>
                <a:spLocks noChangeAspect="1"/>
              </p:cNvSpPr>
              <p:nvPr/>
            </p:nvSpPr>
            <p:spPr>
              <a:xfrm>
                <a:off x="6759687" y="4781292"/>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844EE18A-B10A-FC4F-B341-F7204BF447E4}"/>
                  </a:ext>
                </a:extLst>
              </p:cNvPr>
              <p:cNvSpPr>
                <a:spLocks noChangeAspect="1"/>
              </p:cNvSpPr>
              <p:nvPr/>
            </p:nvSpPr>
            <p:spPr>
              <a:xfrm>
                <a:off x="6949381" y="4983683"/>
                <a:ext cx="75909" cy="81282"/>
              </a:xfrm>
              <a:prstGeom prst="ellips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3" name="Straight Connector 422">
                <a:extLst>
                  <a:ext uri="{FF2B5EF4-FFF2-40B4-BE49-F238E27FC236}">
                    <a16:creationId xmlns:a16="http://schemas.microsoft.com/office/drawing/2014/main" id="{13141369-F10D-1D48-AE90-0DE0DD861F44}"/>
                  </a:ext>
                </a:extLst>
              </p:cNvPr>
              <p:cNvCxnSpPr>
                <a:cxnSpLocks/>
                <a:stCxn id="388" idx="0"/>
                <a:endCxn id="334" idx="4"/>
              </p:cNvCxnSpPr>
              <p:nvPr/>
            </p:nvCxnSpPr>
            <p:spPr>
              <a:xfrm flipH="1" flipV="1">
                <a:off x="6977091" y="4927461"/>
                <a:ext cx="10245" cy="56222"/>
              </a:xfrm>
              <a:prstGeom prst="line">
                <a:avLst/>
              </a:prstGeom>
              <a:ln w="9525"/>
            </p:spPr>
            <p:style>
              <a:lnRef idx="1">
                <a:schemeClr val="dk1"/>
              </a:lnRef>
              <a:fillRef idx="0">
                <a:schemeClr val="dk1"/>
              </a:fillRef>
              <a:effectRef idx="0">
                <a:schemeClr val="dk1"/>
              </a:effectRef>
              <a:fontRef idx="minor">
                <a:schemeClr val="tx1"/>
              </a:fontRef>
            </p:style>
          </p:cxnSp>
          <p:cxnSp>
            <p:nvCxnSpPr>
              <p:cNvPr id="429" name="Straight Connector 428">
                <a:extLst>
                  <a:ext uri="{FF2B5EF4-FFF2-40B4-BE49-F238E27FC236}">
                    <a16:creationId xmlns:a16="http://schemas.microsoft.com/office/drawing/2014/main" id="{C59B928E-81FA-C047-BEB8-C48094B35CC7}"/>
                  </a:ext>
                </a:extLst>
              </p:cNvPr>
              <p:cNvCxnSpPr>
                <a:cxnSpLocks/>
                <a:stCxn id="325" idx="7"/>
                <a:endCxn id="375" idx="4"/>
              </p:cNvCxnSpPr>
              <p:nvPr/>
            </p:nvCxnSpPr>
            <p:spPr>
              <a:xfrm flipV="1">
                <a:off x="6727678" y="4862574"/>
                <a:ext cx="69964" cy="123323"/>
              </a:xfrm>
              <a:prstGeom prst="line">
                <a:avLst/>
              </a:prstGeom>
              <a:ln w="9525"/>
            </p:spPr>
            <p:style>
              <a:lnRef idx="1">
                <a:schemeClr val="dk1"/>
              </a:lnRef>
              <a:fillRef idx="0">
                <a:schemeClr val="dk1"/>
              </a:fillRef>
              <a:effectRef idx="0">
                <a:schemeClr val="dk1"/>
              </a:effectRef>
              <a:fontRef idx="minor">
                <a:schemeClr val="tx1"/>
              </a:fontRef>
            </p:style>
          </p:cxnSp>
          <p:cxnSp>
            <p:nvCxnSpPr>
              <p:cNvPr id="432" name="Straight Connector 431">
                <a:extLst>
                  <a:ext uri="{FF2B5EF4-FFF2-40B4-BE49-F238E27FC236}">
                    <a16:creationId xmlns:a16="http://schemas.microsoft.com/office/drawing/2014/main" id="{E6E0A38C-A00C-214A-BAEF-3CFBC9D845AA}"/>
                  </a:ext>
                </a:extLst>
              </p:cNvPr>
              <p:cNvCxnSpPr>
                <a:cxnSpLocks/>
                <a:stCxn id="375" idx="1"/>
                <a:endCxn id="363" idx="5"/>
              </p:cNvCxnSpPr>
              <p:nvPr/>
            </p:nvCxnSpPr>
            <p:spPr>
              <a:xfrm flipH="1" flipV="1">
                <a:off x="6704149" y="4716335"/>
                <a:ext cx="66655" cy="76860"/>
              </a:xfrm>
              <a:prstGeom prst="line">
                <a:avLst/>
              </a:prstGeom>
              <a:ln w="9525"/>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959505A-ABE4-564F-A793-7A60373BF54A}"/>
                  </a:ext>
                </a:extLst>
              </p:cNvPr>
              <p:cNvCxnSpPr>
                <a:cxnSpLocks/>
                <a:stCxn id="375" idx="7"/>
                <a:endCxn id="365" idx="3"/>
              </p:cNvCxnSpPr>
              <p:nvPr/>
            </p:nvCxnSpPr>
            <p:spPr>
              <a:xfrm flipV="1">
                <a:off x="6824479" y="4729929"/>
                <a:ext cx="45526" cy="63266"/>
              </a:xfrm>
              <a:prstGeom prst="line">
                <a:avLst/>
              </a:prstGeom>
              <a:ln w="9525"/>
            </p:spPr>
            <p:style>
              <a:lnRef idx="1">
                <a:schemeClr val="dk1"/>
              </a:lnRef>
              <a:fillRef idx="0">
                <a:schemeClr val="dk1"/>
              </a:fillRef>
              <a:effectRef idx="0">
                <a:schemeClr val="dk1"/>
              </a:effectRef>
              <a:fontRef idx="minor">
                <a:schemeClr val="tx1"/>
              </a:fontRef>
            </p:style>
          </p:cxnSp>
          <p:cxnSp>
            <p:nvCxnSpPr>
              <p:cNvPr id="442" name="Straight Connector 441">
                <a:extLst>
                  <a:ext uri="{FF2B5EF4-FFF2-40B4-BE49-F238E27FC236}">
                    <a16:creationId xmlns:a16="http://schemas.microsoft.com/office/drawing/2014/main" id="{118EBB12-FE9F-2E4F-BFCA-2973B1FCC928}"/>
                  </a:ext>
                </a:extLst>
              </p:cNvPr>
              <p:cNvCxnSpPr>
                <a:cxnSpLocks/>
                <a:stCxn id="363" idx="6"/>
                <a:endCxn id="365" idx="2"/>
              </p:cNvCxnSpPr>
              <p:nvPr/>
            </p:nvCxnSpPr>
            <p:spPr>
              <a:xfrm>
                <a:off x="6715266" y="4687597"/>
                <a:ext cx="137204" cy="0"/>
              </a:xfrm>
              <a:prstGeom prst="line">
                <a:avLst/>
              </a:prstGeom>
              <a:ln w="15875"/>
            </p:spPr>
            <p:style>
              <a:lnRef idx="1">
                <a:schemeClr val="dk1"/>
              </a:lnRef>
              <a:fillRef idx="0">
                <a:schemeClr val="dk1"/>
              </a:fillRef>
              <a:effectRef idx="0">
                <a:schemeClr val="dk1"/>
              </a:effectRef>
              <a:fontRef idx="minor">
                <a:schemeClr val="tx1"/>
              </a:fontRef>
            </p:style>
          </p:cxnSp>
          <p:sp>
            <p:nvSpPr>
              <p:cNvPr id="445" name="Oval 444">
                <a:extLst>
                  <a:ext uri="{FF2B5EF4-FFF2-40B4-BE49-F238E27FC236}">
                    <a16:creationId xmlns:a16="http://schemas.microsoft.com/office/drawing/2014/main" id="{F8CC38D2-EBC1-894D-830A-65C4E08F9ECB}"/>
                  </a:ext>
                </a:extLst>
              </p:cNvPr>
              <p:cNvSpPr>
                <a:spLocks noChangeAspect="1"/>
              </p:cNvSpPr>
              <p:nvPr/>
            </p:nvSpPr>
            <p:spPr>
              <a:xfrm>
                <a:off x="6887651" y="5137889"/>
                <a:ext cx="75909" cy="81282"/>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CB41FB18-7B78-DA42-AD7E-59115DCFD9DB}"/>
                  </a:ext>
                </a:extLst>
              </p:cNvPr>
              <p:cNvSpPr>
                <a:spLocks/>
              </p:cNvSpPr>
              <p:nvPr/>
            </p:nvSpPr>
            <p:spPr>
              <a:xfrm>
                <a:off x="7100764" y="5118662"/>
                <a:ext cx="119735" cy="119735"/>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7" name="Oval 446">
                <a:extLst>
                  <a:ext uri="{FF2B5EF4-FFF2-40B4-BE49-F238E27FC236}">
                    <a16:creationId xmlns:a16="http://schemas.microsoft.com/office/drawing/2014/main" id="{8D9D912C-7C16-064D-A52C-1F78F3375D96}"/>
                  </a:ext>
                </a:extLst>
              </p:cNvPr>
              <p:cNvSpPr>
                <a:spLocks noChangeAspect="1"/>
              </p:cNvSpPr>
              <p:nvPr/>
            </p:nvSpPr>
            <p:spPr>
              <a:xfrm>
                <a:off x="7007981" y="5272225"/>
                <a:ext cx="75909" cy="81282"/>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8" name="Straight Connector 447">
                <a:extLst>
                  <a:ext uri="{FF2B5EF4-FFF2-40B4-BE49-F238E27FC236}">
                    <a16:creationId xmlns:a16="http://schemas.microsoft.com/office/drawing/2014/main" id="{3C896B3A-F052-FA4D-B212-0E27502F62A4}"/>
                  </a:ext>
                </a:extLst>
              </p:cNvPr>
              <p:cNvCxnSpPr>
                <a:cxnSpLocks/>
                <a:stCxn id="447" idx="1"/>
                <a:endCxn id="445" idx="5"/>
              </p:cNvCxnSpPr>
              <p:nvPr/>
            </p:nvCxnSpPr>
            <p:spPr>
              <a:xfrm flipH="1" flipV="1">
                <a:off x="6952443" y="5207268"/>
                <a:ext cx="66655" cy="76860"/>
              </a:xfrm>
              <a:prstGeom prst="line">
                <a:avLst/>
              </a:prstGeom>
              <a:ln w="9525"/>
            </p:spPr>
            <p:style>
              <a:lnRef idx="1">
                <a:schemeClr val="dk1"/>
              </a:lnRef>
              <a:fillRef idx="0">
                <a:schemeClr val="dk1"/>
              </a:fillRef>
              <a:effectRef idx="0">
                <a:schemeClr val="dk1"/>
              </a:effectRef>
              <a:fontRef idx="minor">
                <a:schemeClr val="tx1"/>
              </a:fontRef>
            </p:style>
          </p:cxnSp>
          <p:cxnSp>
            <p:nvCxnSpPr>
              <p:cNvPr id="449" name="Straight Connector 448">
                <a:extLst>
                  <a:ext uri="{FF2B5EF4-FFF2-40B4-BE49-F238E27FC236}">
                    <a16:creationId xmlns:a16="http://schemas.microsoft.com/office/drawing/2014/main" id="{5A17A449-514D-C84E-B3B7-110041341751}"/>
                  </a:ext>
                </a:extLst>
              </p:cNvPr>
              <p:cNvCxnSpPr>
                <a:cxnSpLocks/>
                <a:stCxn id="447" idx="7"/>
                <a:endCxn id="446" idx="3"/>
              </p:cNvCxnSpPr>
              <p:nvPr/>
            </p:nvCxnSpPr>
            <p:spPr>
              <a:xfrm flipV="1">
                <a:off x="7072773" y="5220862"/>
                <a:ext cx="45526" cy="63266"/>
              </a:xfrm>
              <a:prstGeom prst="line">
                <a:avLst/>
              </a:prstGeom>
              <a:ln w="9525"/>
            </p:spPr>
            <p:style>
              <a:lnRef idx="1">
                <a:schemeClr val="dk1"/>
              </a:lnRef>
              <a:fillRef idx="0">
                <a:schemeClr val="dk1"/>
              </a:fillRef>
              <a:effectRef idx="0">
                <a:schemeClr val="dk1"/>
              </a:effectRef>
              <a:fontRef idx="minor">
                <a:schemeClr val="tx1"/>
              </a:fontRef>
            </p:style>
          </p:cxnSp>
          <p:cxnSp>
            <p:nvCxnSpPr>
              <p:cNvPr id="450" name="Straight Connector 449">
                <a:extLst>
                  <a:ext uri="{FF2B5EF4-FFF2-40B4-BE49-F238E27FC236}">
                    <a16:creationId xmlns:a16="http://schemas.microsoft.com/office/drawing/2014/main" id="{D140AF3D-E580-1E41-94CF-BFCA6923324B}"/>
                  </a:ext>
                </a:extLst>
              </p:cNvPr>
              <p:cNvCxnSpPr>
                <a:cxnSpLocks/>
                <a:stCxn id="445" idx="6"/>
                <a:endCxn id="446" idx="2"/>
              </p:cNvCxnSpPr>
              <p:nvPr/>
            </p:nvCxnSpPr>
            <p:spPr>
              <a:xfrm>
                <a:off x="6963560" y="5178530"/>
                <a:ext cx="137204" cy="0"/>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483" name="Straight Arrow Connector 482">
              <a:extLst>
                <a:ext uri="{FF2B5EF4-FFF2-40B4-BE49-F238E27FC236}">
                  <a16:creationId xmlns:a16="http://schemas.microsoft.com/office/drawing/2014/main" id="{3F8F7B68-0582-214F-87DA-1BA2072412C6}"/>
                </a:ext>
              </a:extLst>
            </p:cNvPr>
            <p:cNvCxnSpPr>
              <a:cxnSpLocks/>
            </p:cNvCxnSpPr>
            <p:nvPr/>
          </p:nvCxnSpPr>
          <p:spPr>
            <a:xfrm flipV="1">
              <a:off x="6174418" y="5448398"/>
              <a:ext cx="383159" cy="4150"/>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grpSp>
      <p:grpSp>
        <p:nvGrpSpPr>
          <p:cNvPr id="529" name="Group 528">
            <a:extLst>
              <a:ext uri="{FF2B5EF4-FFF2-40B4-BE49-F238E27FC236}">
                <a16:creationId xmlns:a16="http://schemas.microsoft.com/office/drawing/2014/main" id="{96CAC8CA-C077-7D46-BEF1-A03837CB5F76}"/>
              </a:ext>
            </a:extLst>
          </p:cNvPr>
          <p:cNvGrpSpPr/>
          <p:nvPr/>
        </p:nvGrpSpPr>
        <p:grpSpPr>
          <a:xfrm>
            <a:off x="769795" y="4588246"/>
            <a:ext cx="3352476" cy="1529782"/>
            <a:chOff x="474595" y="4743540"/>
            <a:chExt cx="3352476" cy="1529782"/>
          </a:xfrm>
        </p:grpSpPr>
        <p:sp>
          <p:nvSpPr>
            <p:cNvPr id="500" name="Rectangle 499">
              <a:extLst>
                <a:ext uri="{FF2B5EF4-FFF2-40B4-BE49-F238E27FC236}">
                  <a16:creationId xmlns:a16="http://schemas.microsoft.com/office/drawing/2014/main" id="{2E21098D-ACD1-DD46-93E6-A049A6181A60}"/>
                </a:ext>
              </a:extLst>
            </p:cNvPr>
            <p:cNvSpPr/>
            <p:nvPr/>
          </p:nvSpPr>
          <p:spPr>
            <a:xfrm>
              <a:off x="530703" y="5934768"/>
              <a:ext cx="1016497" cy="338554"/>
            </a:xfrm>
            <a:prstGeom prst="rect">
              <a:avLst/>
            </a:prstGeom>
          </p:spPr>
          <p:txBody>
            <a:bodyPr wrap="square">
              <a:spAutoFit/>
            </a:bodyPr>
            <a:lstStyle/>
            <a:p>
              <a:r>
                <a:rPr lang="en-US" altLang="ko-KR" sz="1600" dirty="0">
                  <a:solidFill>
                    <a:srgbClr val="FF0000"/>
                  </a:solidFill>
                </a:rPr>
                <a:t>KO shRNA</a:t>
              </a:r>
              <a:endParaRPr lang="en-US" sz="1600" dirty="0">
                <a:solidFill>
                  <a:srgbClr val="FF0000"/>
                </a:solidFill>
              </a:endParaRPr>
            </a:p>
          </p:txBody>
        </p:sp>
        <p:pic>
          <p:nvPicPr>
            <p:cNvPr id="485" name="Picture 484">
              <a:extLst>
                <a:ext uri="{FF2B5EF4-FFF2-40B4-BE49-F238E27FC236}">
                  <a16:creationId xmlns:a16="http://schemas.microsoft.com/office/drawing/2014/main" id="{B6590424-18F0-B548-80A9-1FE08F62BC51}"/>
                </a:ext>
              </a:extLst>
            </p:cNvPr>
            <p:cNvPicPr>
              <a:picLocks noChangeAspect="1"/>
            </p:cNvPicPr>
            <p:nvPr/>
          </p:nvPicPr>
          <p:blipFill>
            <a:blip r:embed="rId3"/>
            <a:stretch>
              <a:fillRect/>
            </a:stretch>
          </p:blipFill>
          <p:spPr>
            <a:xfrm>
              <a:off x="1755507" y="5280225"/>
              <a:ext cx="725550" cy="576597"/>
            </a:xfrm>
            <a:prstGeom prst="rect">
              <a:avLst/>
            </a:prstGeom>
          </p:spPr>
        </p:pic>
        <p:grpSp>
          <p:nvGrpSpPr>
            <p:cNvPr id="486" name="Group 485">
              <a:extLst>
                <a:ext uri="{FF2B5EF4-FFF2-40B4-BE49-F238E27FC236}">
                  <a16:creationId xmlns:a16="http://schemas.microsoft.com/office/drawing/2014/main" id="{2E4E5854-B695-1D45-9C1C-30E66D576B08}"/>
                </a:ext>
              </a:extLst>
            </p:cNvPr>
            <p:cNvGrpSpPr/>
            <p:nvPr/>
          </p:nvGrpSpPr>
          <p:grpSpPr>
            <a:xfrm>
              <a:off x="867905" y="5656644"/>
              <a:ext cx="300897" cy="332798"/>
              <a:chOff x="2399890" y="4128626"/>
              <a:chExt cx="380455" cy="338554"/>
            </a:xfrm>
          </p:grpSpPr>
          <p:sp>
            <p:nvSpPr>
              <p:cNvPr id="497" name="Oval 496">
                <a:extLst>
                  <a:ext uri="{FF2B5EF4-FFF2-40B4-BE49-F238E27FC236}">
                    <a16:creationId xmlns:a16="http://schemas.microsoft.com/office/drawing/2014/main" id="{BB9391E3-7A1A-5046-9E59-43EE5D893F23}"/>
                  </a:ext>
                </a:extLst>
              </p:cNvPr>
              <p:cNvSpPr/>
              <p:nvPr/>
            </p:nvSpPr>
            <p:spPr>
              <a:xfrm>
                <a:off x="2399890" y="4128626"/>
                <a:ext cx="380455" cy="338554"/>
              </a:xfrm>
              <a:prstGeom prst="ellipse">
                <a:avLst/>
              </a:prstGeom>
              <a:solidFill>
                <a:srgbClr val="FF0000">
                  <a:alpha val="19000"/>
                </a:srgb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8" name="Oval 497">
                <a:extLst>
                  <a:ext uri="{FF2B5EF4-FFF2-40B4-BE49-F238E27FC236}">
                    <a16:creationId xmlns:a16="http://schemas.microsoft.com/office/drawing/2014/main" id="{78488863-5DE3-F24A-BD64-536B6274591E}"/>
                  </a:ext>
                </a:extLst>
              </p:cNvPr>
              <p:cNvSpPr/>
              <p:nvPr/>
            </p:nvSpPr>
            <p:spPr>
              <a:xfrm>
                <a:off x="2466651" y="4241493"/>
                <a:ext cx="268732" cy="210298"/>
              </a:xfrm>
              <a:prstGeom prst="ellipse">
                <a:avLst/>
              </a:prstGeom>
              <a:gradFill flip="none" rotWithShape="1">
                <a:gsLst>
                  <a:gs pos="0">
                    <a:srgbClr val="FF0000">
                      <a:lumMod val="48000"/>
                      <a:lumOff val="52000"/>
                    </a:srgbClr>
                  </a:gs>
                  <a:gs pos="23000">
                    <a:schemeClr val="accent2">
                      <a:lumMod val="89000"/>
                    </a:schemeClr>
                  </a:gs>
                  <a:gs pos="69000">
                    <a:srgbClr val="C00000"/>
                  </a:gs>
                  <a:gs pos="97000">
                    <a:srgbClr val="FF0000"/>
                  </a:gs>
                </a:gsLst>
                <a:path path="circle">
                  <a:fillToRect l="50000" t="50000" r="50000" b="50000"/>
                </a:path>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89" name="Straight Arrow Connector 488">
              <a:extLst>
                <a:ext uri="{FF2B5EF4-FFF2-40B4-BE49-F238E27FC236}">
                  <a16:creationId xmlns:a16="http://schemas.microsoft.com/office/drawing/2014/main" id="{B224B7AE-A767-1347-B9C4-628453C39470}"/>
                </a:ext>
              </a:extLst>
            </p:cNvPr>
            <p:cNvCxnSpPr>
              <a:cxnSpLocks/>
            </p:cNvCxnSpPr>
            <p:nvPr/>
          </p:nvCxnSpPr>
          <p:spPr>
            <a:xfrm flipV="1">
              <a:off x="2495899" y="5500762"/>
              <a:ext cx="298161" cy="3158"/>
            </a:xfrm>
            <a:prstGeom prst="straightConnector1">
              <a:avLst/>
            </a:prstGeom>
            <a:ln w="25400">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13D42411-9557-AD4F-9775-D01C6CCFD8DD}"/>
                </a:ext>
              </a:extLst>
            </p:cNvPr>
            <p:cNvCxnSpPr>
              <a:cxnSpLocks/>
            </p:cNvCxnSpPr>
            <p:nvPr/>
          </p:nvCxnSpPr>
          <p:spPr>
            <a:xfrm>
              <a:off x="1453294" y="5497653"/>
              <a:ext cx="257219" cy="0"/>
            </a:xfrm>
            <a:prstGeom prst="straightConnector1">
              <a:avLst/>
            </a:prstGeom>
            <a:ln w="25400">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EB6540CA-B637-0B4A-996C-95E1773C02AF}"/>
                </a:ext>
              </a:extLst>
            </p:cNvPr>
            <p:cNvGrpSpPr/>
            <p:nvPr/>
          </p:nvGrpSpPr>
          <p:grpSpPr>
            <a:xfrm>
              <a:off x="862120" y="5014996"/>
              <a:ext cx="300896" cy="332797"/>
              <a:chOff x="1942858" y="3791492"/>
              <a:chExt cx="380454" cy="338553"/>
            </a:xfrm>
          </p:grpSpPr>
          <p:sp>
            <p:nvSpPr>
              <p:cNvPr id="495" name="Oval 494">
                <a:extLst>
                  <a:ext uri="{FF2B5EF4-FFF2-40B4-BE49-F238E27FC236}">
                    <a16:creationId xmlns:a16="http://schemas.microsoft.com/office/drawing/2014/main" id="{D42F65B2-3BD2-114D-9ECD-3644CF52BDBE}"/>
                  </a:ext>
                </a:extLst>
              </p:cNvPr>
              <p:cNvSpPr/>
              <p:nvPr/>
            </p:nvSpPr>
            <p:spPr>
              <a:xfrm>
                <a:off x="1942858" y="3791492"/>
                <a:ext cx="380454" cy="338553"/>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6" name="Oval 495">
                <a:extLst>
                  <a:ext uri="{FF2B5EF4-FFF2-40B4-BE49-F238E27FC236}">
                    <a16:creationId xmlns:a16="http://schemas.microsoft.com/office/drawing/2014/main" id="{15B735BE-8B95-3148-ACB7-4CF4AA5B9A81}"/>
                  </a:ext>
                </a:extLst>
              </p:cNvPr>
              <p:cNvSpPr/>
              <p:nvPr/>
            </p:nvSpPr>
            <p:spPr>
              <a:xfrm>
                <a:off x="2009619" y="3904358"/>
                <a:ext cx="268732" cy="210298"/>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94" name="Rectangle 493">
              <a:extLst>
                <a:ext uri="{FF2B5EF4-FFF2-40B4-BE49-F238E27FC236}">
                  <a16:creationId xmlns:a16="http://schemas.microsoft.com/office/drawing/2014/main" id="{6EEC2314-E24C-784C-AB8B-F03ABC2A944C}"/>
                </a:ext>
              </a:extLst>
            </p:cNvPr>
            <p:cNvSpPr/>
            <p:nvPr/>
          </p:nvSpPr>
          <p:spPr>
            <a:xfrm>
              <a:off x="2633024" y="5014604"/>
              <a:ext cx="1194047" cy="1077218"/>
            </a:xfrm>
            <a:prstGeom prst="rect">
              <a:avLst/>
            </a:prstGeom>
          </p:spPr>
          <p:txBody>
            <a:bodyPr wrap="square">
              <a:spAutoFit/>
            </a:bodyPr>
            <a:lstStyle/>
            <a:p>
              <a:pPr algn="ctr"/>
              <a:r>
                <a:rPr lang="en-US" sz="1600" dirty="0"/>
                <a:t>D7, 20+ post-infection analysis</a:t>
              </a:r>
            </a:p>
          </p:txBody>
        </p:sp>
        <p:sp>
          <p:nvSpPr>
            <p:cNvPr id="499" name="Rectangle 498">
              <a:extLst>
                <a:ext uri="{FF2B5EF4-FFF2-40B4-BE49-F238E27FC236}">
                  <a16:creationId xmlns:a16="http://schemas.microsoft.com/office/drawing/2014/main" id="{5637BB8A-BDC8-3044-8B07-2D5C1CCE361E}"/>
                </a:ext>
              </a:extLst>
            </p:cNvPr>
            <p:cNvSpPr/>
            <p:nvPr/>
          </p:nvSpPr>
          <p:spPr>
            <a:xfrm>
              <a:off x="474595" y="4743540"/>
              <a:ext cx="1152303" cy="338554"/>
            </a:xfrm>
            <a:prstGeom prst="rect">
              <a:avLst/>
            </a:prstGeom>
          </p:spPr>
          <p:txBody>
            <a:bodyPr wrap="square">
              <a:spAutoFit/>
            </a:bodyPr>
            <a:lstStyle/>
            <a:p>
              <a:r>
                <a:rPr lang="en-US" altLang="ko-KR" sz="1600" dirty="0"/>
                <a:t>WT control </a:t>
              </a:r>
              <a:endParaRPr lang="en-US" sz="1600" dirty="0"/>
            </a:p>
          </p:txBody>
        </p:sp>
        <p:cxnSp>
          <p:nvCxnSpPr>
            <p:cNvPr id="502" name="Straight Connector 501">
              <a:extLst>
                <a:ext uri="{FF2B5EF4-FFF2-40B4-BE49-F238E27FC236}">
                  <a16:creationId xmlns:a16="http://schemas.microsoft.com/office/drawing/2014/main" id="{E3E8D6A4-D050-7B4C-9E92-0163C8D16E76}"/>
                </a:ext>
              </a:extLst>
            </p:cNvPr>
            <p:cNvCxnSpPr>
              <a:cxnSpLocks/>
              <a:endCxn id="495" idx="5"/>
            </p:cNvCxnSpPr>
            <p:nvPr/>
          </p:nvCxnSpPr>
          <p:spPr>
            <a:xfrm flipH="1" flipV="1">
              <a:off x="1118951" y="5299056"/>
              <a:ext cx="334343" cy="195438"/>
            </a:xfrm>
            <a:prstGeom prst="line">
              <a:avLst/>
            </a:prstGeom>
            <a:ln w="25400"/>
          </p:spPr>
          <p:style>
            <a:lnRef idx="1">
              <a:schemeClr val="dk1"/>
            </a:lnRef>
            <a:fillRef idx="0">
              <a:schemeClr val="dk1"/>
            </a:fillRef>
            <a:effectRef idx="0">
              <a:schemeClr val="dk1"/>
            </a:effectRef>
            <a:fontRef idx="minor">
              <a:schemeClr val="tx1"/>
            </a:fontRef>
          </p:style>
        </p:cxnSp>
        <p:cxnSp>
          <p:nvCxnSpPr>
            <p:cNvPr id="504" name="Straight Connector 503">
              <a:extLst>
                <a:ext uri="{FF2B5EF4-FFF2-40B4-BE49-F238E27FC236}">
                  <a16:creationId xmlns:a16="http://schemas.microsoft.com/office/drawing/2014/main" id="{CD353B83-9F1E-0A4E-BADC-0F601B09B056}"/>
                </a:ext>
              </a:extLst>
            </p:cNvPr>
            <p:cNvCxnSpPr>
              <a:cxnSpLocks/>
              <a:endCxn id="497" idx="6"/>
            </p:cNvCxnSpPr>
            <p:nvPr/>
          </p:nvCxnSpPr>
          <p:spPr>
            <a:xfrm flipH="1">
              <a:off x="1168802" y="5494494"/>
              <a:ext cx="284492" cy="328549"/>
            </a:xfrm>
            <a:prstGeom prst="line">
              <a:avLst/>
            </a:prstGeom>
            <a:ln w="25400"/>
          </p:spPr>
          <p:style>
            <a:lnRef idx="1">
              <a:schemeClr val="dk1"/>
            </a:lnRef>
            <a:fillRef idx="0">
              <a:schemeClr val="dk1"/>
            </a:fillRef>
            <a:effectRef idx="0">
              <a:schemeClr val="dk1"/>
            </a:effectRef>
            <a:fontRef idx="minor">
              <a:schemeClr val="tx1"/>
            </a:fontRef>
          </p:style>
        </p:cxnSp>
        <p:sp>
          <p:nvSpPr>
            <p:cNvPr id="528" name="Rectangle 527">
              <a:extLst>
                <a:ext uri="{FF2B5EF4-FFF2-40B4-BE49-F238E27FC236}">
                  <a16:creationId xmlns:a16="http://schemas.microsoft.com/office/drawing/2014/main" id="{81514F24-B617-B847-A2A6-EDE9927E09E4}"/>
                </a:ext>
              </a:extLst>
            </p:cNvPr>
            <p:cNvSpPr/>
            <p:nvPr/>
          </p:nvSpPr>
          <p:spPr>
            <a:xfrm>
              <a:off x="1377980" y="4977512"/>
              <a:ext cx="1514908" cy="338554"/>
            </a:xfrm>
            <a:prstGeom prst="rect">
              <a:avLst/>
            </a:prstGeom>
          </p:spPr>
          <p:txBody>
            <a:bodyPr wrap="square">
              <a:spAutoFit/>
            </a:bodyPr>
            <a:lstStyle/>
            <a:p>
              <a:r>
                <a:rPr lang="en-US" altLang="ko-KR" sz="1600" dirty="0"/>
                <a:t>LCMV infection</a:t>
              </a:r>
              <a:endParaRPr lang="en-US" sz="1600" dirty="0"/>
            </a:p>
          </p:txBody>
        </p:sp>
      </p:grpSp>
      <p:grpSp>
        <p:nvGrpSpPr>
          <p:cNvPr id="531" name="Group 530">
            <a:extLst>
              <a:ext uri="{FF2B5EF4-FFF2-40B4-BE49-F238E27FC236}">
                <a16:creationId xmlns:a16="http://schemas.microsoft.com/office/drawing/2014/main" id="{AEBC5644-9FB4-9B49-AF37-6075E0EA98C5}"/>
              </a:ext>
            </a:extLst>
          </p:cNvPr>
          <p:cNvGrpSpPr/>
          <p:nvPr/>
        </p:nvGrpSpPr>
        <p:grpSpPr>
          <a:xfrm>
            <a:off x="8685482" y="2783128"/>
            <a:ext cx="1588418" cy="584775"/>
            <a:chOff x="797194" y="1492397"/>
            <a:chExt cx="1588418" cy="584775"/>
          </a:xfrm>
        </p:grpSpPr>
        <p:pic>
          <p:nvPicPr>
            <p:cNvPr id="532" name="Picture 2" descr="Heatmap Icon #202028 - Free Icons Library">
              <a:extLst>
                <a:ext uri="{FF2B5EF4-FFF2-40B4-BE49-F238E27FC236}">
                  <a16:creationId xmlns:a16="http://schemas.microsoft.com/office/drawing/2014/main" id="{52BD8A0C-B5A6-9245-A45F-237B177DB7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53" t="50000" r="38913" b="36276"/>
            <a:stretch/>
          </p:blipFill>
          <p:spPr bwMode="auto">
            <a:xfrm>
              <a:off x="982870" y="1511384"/>
              <a:ext cx="1282106" cy="554729"/>
            </a:xfrm>
            <a:prstGeom prst="rect">
              <a:avLst/>
            </a:prstGeom>
            <a:noFill/>
            <a:extLst>
              <a:ext uri="{909E8E84-426E-40DD-AFC4-6F175D3DCCD1}">
                <a14:hiddenFill xmlns:a14="http://schemas.microsoft.com/office/drawing/2010/main">
                  <a:solidFill>
                    <a:srgbClr val="FFFFFF"/>
                  </a:solidFill>
                </a14:hiddenFill>
              </a:ext>
            </a:extLst>
          </p:spPr>
        </p:pic>
        <p:sp>
          <p:nvSpPr>
            <p:cNvPr id="533" name="TextBox 532">
              <a:extLst>
                <a:ext uri="{FF2B5EF4-FFF2-40B4-BE49-F238E27FC236}">
                  <a16:creationId xmlns:a16="http://schemas.microsoft.com/office/drawing/2014/main" id="{E3438C18-95ED-4040-99C7-6EF04F356750}"/>
                </a:ext>
              </a:extLst>
            </p:cNvPr>
            <p:cNvSpPr txBox="1"/>
            <p:nvPr/>
          </p:nvSpPr>
          <p:spPr>
            <a:xfrm>
              <a:off x="797194" y="1492397"/>
              <a:ext cx="1588418" cy="584775"/>
            </a:xfrm>
            <a:prstGeom prst="rect">
              <a:avLst/>
            </a:prstGeom>
            <a:noFill/>
          </p:spPr>
          <p:txBody>
            <a:bodyPr wrap="square" rtlCol="0">
              <a:spAutoFit/>
            </a:bodyPr>
            <a:lstStyle/>
            <a:p>
              <a:pPr algn="ctr"/>
              <a:r>
                <a:rPr lang="en-US" sz="1600" dirty="0"/>
                <a:t>DNA representation</a:t>
              </a:r>
            </a:p>
          </p:txBody>
        </p:sp>
      </p:grpSp>
      <p:grpSp>
        <p:nvGrpSpPr>
          <p:cNvPr id="534" name="Group 533">
            <a:extLst>
              <a:ext uri="{FF2B5EF4-FFF2-40B4-BE49-F238E27FC236}">
                <a16:creationId xmlns:a16="http://schemas.microsoft.com/office/drawing/2014/main" id="{34B143BC-EA7B-1D45-9F35-2466DCF62276}"/>
              </a:ext>
            </a:extLst>
          </p:cNvPr>
          <p:cNvGrpSpPr/>
          <p:nvPr/>
        </p:nvGrpSpPr>
        <p:grpSpPr>
          <a:xfrm>
            <a:off x="10296366" y="2810006"/>
            <a:ext cx="1641511" cy="584775"/>
            <a:chOff x="662371" y="1561254"/>
            <a:chExt cx="1641511" cy="584775"/>
          </a:xfrm>
        </p:grpSpPr>
        <p:pic>
          <p:nvPicPr>
            <p:cNvPr id="535" name="Picture 2" descr="Heatmap Icon #202028 - Free Icons Library">
              <a:extLst>
                <a:ext uri="{FF2B5EF4-FFF2-40B4-BE49-F238E27FC236}">
                  <a16:creationId xmlns:a16="http://schemas.microsoft.com/office/drawing/2014/main" id="{C2FF9262-4907-5F41-B837-FC2C08916F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04" t="30741" r="40333" b="56100"/>
            <a:stretch/>
          </p:blipFill>
          <p:spPr bwMode="auto">
            <a:xfrm>
              <a:off x="850900" y="1567461"/>
              <a:ext cx="1239870" cy="531889"/>
            </a:xfrm>
            <a:prstGeom prst="rect">
              <a:avLst/>
            </a:prstGeom>
            <a:noFill/>
            <a:extLst>
              <a:ext uri="{909E8E84-426E-40DD-AFC4-6F175D3DCCD1}">
                <a14:hiddenFill xmlns:a14="http://schemas.microsoft.com/office/drawing/2010/main">
                  <a:solidFill>
                    <a:srgbClr val="FFFFFF"/>
                  </a:solidFill>
                </a14:hiddenFill>
              </a:ext>
            </a:extLst>
          </p:spPr>
        </p:pic>
        <p:sp>
          <p:nvSpPr>
            <p:cNvPr id="536" name="TextBox 535">
              <a:extLst>
                <a:ext uri="{FF2B5EF4-FFF2-40B4-BE49-F238E27FC236}">
                  <a16:creationId xmlns:a16="http://schemas.microsoft.com/office/drawing/2014/main" id="{8B2ECA13-5635-6B4C-91D4-4CC4D45EC19A}"/>
                </a:ext>
              </a:extLst>
            </p:cNvPr>
            <p:cNvSpPr txBox="1"/>
            <p:nvPr/>
          </p:nvSpPr>
          <p:spPr>
            <a:xfrm>
              <a:off x="662371" y="1561254"/>
              <a:ext cx="1641511" cy="584775"/>
            </a:xfrm>
            <a:prstGeom prst="rect">
              <a:avLst/>
            </a:prstGeom>
            <a:noFill/>
          </p:spPr>
          <p:txBody>
            <a:bodyPr wrap="square" rtlCol="0">
              <a:spAutoFit/>
            </a:bodyPr>
            <a:lstStyle/>
            <a:p>
              <a:pPr algn="ctr"/>
              <a:r>
                <a:rPr lang="en-US" sz="1600" dirty="0">
                  <a:solidFill>
                    <a:schemeClr val="bg1"/>
                  </a:solidFill>
                </a:rPr>
                <a:t>protein</a:t>
              </a:r>
            </a:p>
            <a:p>
              <a:pPr algn="ctr"/>
              <a:r>
                <a:rPr lang="en-US" sz="1600" dirty="0">
                  <a:solidFill>
                    <a:schemeClr val="bg1"/>
                  </a:solidFill>
                </a:rPr>
                <a:t> representation</a:t>
              </a:r>
            </a:p>
          </p:txBody>
        </p:sp>
      </p:grpSp>
      <p:grpSp>
        <p:nvGrpSpPr>
          <p:cNvPr id="540" name="Group 539">
            <a:extLst>
              <a:ext uri="{FF2B5EF4-FFF2-40B4-BE49-F238E27FC236}">
                <a16:creationId xmlns:a16="http://schemas.microsoft.com/office/drawing/2014/main" id="{14414B5D-56DB-CC43-B8EB-C4F10D5B3971}"/>
              </a:ext>
            </a:extLst>
          </p:cNvPr>
          <p:cNvGrpSpPr/>
          <p:nvPr/>
        </p:nvGrpSpPr>
        <p:grpSpPr>
          <a:xfrm rot="5400000">
            <a:off x="9953465" y="3449825"/>
            <a:ext cx="716771" cy="650782"/>
            <a:chOff x="9134744" y="-371074"/>
            <a:chExt cx="716771" cy="650782"/>
          </a:xfrm>
        </p:grpSpPr>
        <p:cxnSp>
          <p:nvCxnSpPr>
            <p:cNvPr id="537" name="Straight Arrow Connector 536">
              <a:extLst>
                <a:ext uri="{FF2B5EF4-FFF2-40B4-BE49-F238E27FC236}">
                  <a16:creationId xmlns:a16="http://schemas.microsoft.com/office/drawing/2014/main" id="{5EA14B71-B3F6-3541-A3FB-944E98059340}"/>
                </a:ext>
              </a:extLst>
            </p:cNvPr>
            <p:cNvCxnSpPr>
              <a:cxnSpLocks/>
            </p:cNvCxnSpPr>
            <p:nvPr/>
          </p:nvCxnSpPr>
          <p:spPr>
            <a:xfrm rot="16200000">
              <a:off x="9645577" y="-264382"/>
              <a:ext cx="0" cy="411877"/>
            </a:xfrm>
            <a:prstGeom prst="straightConnector1">
              <a:avLst/>
            </a:prstGeom>
            <a:ln w="25400">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678A40D9-2B51-384F-A6D4-CC6FD4EC19A0}"/>
                </a:ext>
              </a:extLst>
            </p:cNvPr>
            <p:cNvCxnSpPr>
              <a:cxnSpLocks/>
            </p:cNvCxnSpPr>
            <p:nvPr/>
          </p:nvCxnSpPr>
          <p:spPr>
            <a:xfrm rot="16200000" flipV="1">
              <a:off x="9129657" y="-365987"/>
              <a:ext cx="322234" cy="312059"/>
            </a:xfrm>
            <a:prstGeom prst="line">
              <a:avLst/>
            </a:prstGeom>
            <a:ln w="25400"/>
          </p:spPr>
          <p:style>
            <a:lnRef idx="1">
              <a:schemeClr val="dk1"/>
            </a:lnRef>
            <a:fillRef idx="0">
              <a:schemeClr val="dk1"/>
            </a:fillRef>
            <a:effectRef idx="0">
              <a:schemeClr val="dk1"/>
            </a:effectRef>
            <a:fontRef idx="minor">
              <a:schemeClr val="tx1"/>
            </a:fontRef>
          </p:style>
        </p:cxnSp>
        <p:cxnSp>
          <p:nvCxnSpPr>
            <p:cNvPr id="539" name="Straight Connector 538">
              <a:extLst>
                <a:ext uri="{FF2B5EF4-FFF2-40B4-BE49-F238E27FC236}">
                  <a16:creationId xmlns:a16="http://schemas.microsoft.com/office/drawing/2014/main" id="{C288BB43-84C1-7148-BF96-8E3B6D54AC73}"/>
                </a:ext>
              </a:extLst>
            </p:cNvPr>
            <p:cNvCxnSpPr>
              <a:cxnSpLocks/>
            </p:cNvCxnSpPr>
            <p:nvPr/>
          </p:nvCxnSpPr>
          <p:spPr>
            <a:xfrm flipH="1">
              <a:off x="9162311" y="-48841"/>
              <a:ext cx="284492" cy="328549"/>
            </a:xfrm>
            <a:prstGeom prst="line">
              <a:avLst/>
            </a:prstGeom>
            <a:ln w="25400"/>
          </p:spPr>
          <p:style>
            <a:lnRef idx="1">
              <a:schemeClr val="dk1"/>
            </a:lnRef>
            <a:fillRef idx="0">
              <a:schemeClr val="dk1"/>
            </a:fillRef>
            <a:effectRef idx="0">
              <a:schemeClr val="dk1"/>
            </a:effectRef>
            <a:fontRef idx="minor">
              <a:schemeClr val="tx1"/>
            </a:fontRef>
          </p:style>
        </p:cxnSp>
      </p:grpSp>
      <p:sp>
        <p:nvSpPr>
          <p:cNvPr id="542" name="Rectangle 541">
            <a:extLst>
              <a:ext uri="{FF2B5EF4-FFF2-40B4-BE49-F238E27FC236}">
                <a16:creationId xmlns:a16="http://schemas.microsoft.com/office/drawing/2014/main" id="{9F783F91-D1F0-1A41-832D-FE1D0172B302}"/>
              </a:ext>
            </a:extLst>
          </p:cNvPr>
          <p:cNvSpPr/>
          <p:nvPr/>
        </p:nvSpPr>
        <p:spPr>
          <a:xfrm>
            <a:off x="10476125" y="3606204"/>
            <a:ext cx="1514908" cy="584775"/>
          </a:xfrm>
          <a:prstGeom prst="rect">
            <a:avLst/>
          </a:prstGeom>
        </p:spPr>
        <p:txBody>
          <a:bodyPr wrap="square">
            <a:spAutoFit/>
          </a:bodyPr>
          <a:lstStyle/>
          <a:p>
            <a:r>
              <a:rPr lang="en-US" altLang="ko-KR" sz="1600" dirty="0"/>
              <a:t>Deep learning models</a:t>
            </a:r>
            <a:endParaRPr lang="en-US" sz="1600" dirty="0"/>
          </a:p>
        </p:txBody>
      </p:sp>
    </p:spTree>
    <p:extLst>
      <p:ext uri="{BB962C8B-B14F-4D97-AF65-F5344CB8AC3E}">
        <p14:creationId xmlns:p14="http://schemas.microsoft.com/office/powerpoint/2010/main" val="48064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61FF82-6ADC-315F-A1B7-51BEDA04527B}"/>
              </a:ext>
            </a:extLst>
          </p:cNvPr>
          <p:cNvSpPr/>
          <p:nvPr/>
        </p:nvSpPr>
        <p:spPr>
          <a:xfrm>
            <a:off x="642257" y="1589314"/>
            <a:ext cx="1404257" cy="350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Single cell input-multimodal data: scRNA-seq + scATAC-seq</a:t>
            </a:r>
          </a:p>
        </p:txBody>
      </p:sp>
      <p:sp>
        <p:nvSpPr>
          <p:cNvPr id="5" name="Rectangle 4">
            <a:extLst>
              <a:ext uri="{FF2B5EF4-FFF2-40B4-BE49-F238E27FC236}">
                <a16:creationId xmlns:a16="http://schemas.microsoft.com/office/drawing/2014/main" id="{CB6B2EFD-4678-BC9E-F62C-EB85B05C150A}"/>
              </a:ext>
            </a:extLst>
          </p:cNvPr>
          <p:cNvSpPr/>
          <p:nvPr/>
        </p:nvSpPr>
        <p:spPr>
          <a:xfrm>
            <a:off x="2732314" y="1349827"/>
            <a:ext cx="4365172" cy="463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scTaiji</a:t>
            </a:r>
            <a:r>
              <a:rPr lang="en-US" dirty="0"/>
              <a:t>-workflow</a:t>
            </a:r>
          </a:p>
          <a:p>
            <a:pPr marL="342900" indent="-342900" algn="ctr">
              <a:buAutoNum type="arabicPeriod"/>
            </a:pPr>
            <a:r>
              <a:rPr lang="en-US" dirty="0"/>
              <a:t>co-embedding</a:t>
            </a:r>
          </a:p>
          <a:p>
            <a:pPr marL="342900" indent="-342900" algn="ctr">
              <a:buAutoNum type="arabicPeriod"/>
            </a:pPr>
            <a:r>
              <a:rPr lang="en-US" dirty="0"/>
              <a:t>Aggregate </a:t>
            </a:r>
            <a:r>
              <a:rPr lang="en-US" dirty="0" err="1"/>
              <a:t>cells:pseudo-bulk</a:t>
            </a:r>
            <a:endParaRPr lang="en-US" dirty="0"/>
          </a:p>
          <a:p>
            <a:pPr marL="342900" indent="-342900" algn="ctr">
              <a:buAutoNum type="arabicPeriod"/>
            </a:pPr>
            <a:r>
              <a:rPr lang="en-US" dirty="0"/>
              <a:t>Network construction</a:t>
            </a:r>
          </a:p>
        </p:txBody>
      </p:sp>
      <p:sp>
        <p:nvSpPr>
          <p:cNvPr id="6" name="Rectangle 5">
            <a:extLst>
              <a:ext uri="{FF2B5EF4-FFF2-40B4-BE49-F238E27FC236}">
                <a16:creationId xmlns:a16="http://schemas.microsoft.com/office/drawing/2014/main" id="{465A3684-41F4-491E-838F-F226EE4C9F58}"/>
              </a:ext>
            </a:extLst>
          </p:cNvPr>
          <p:cNvSpPr/>
          <p:nvPr/>
        </p:nvSpPr>
        <p:spPr>
          <a:xfrm>
            <a:off x="7554685" y="1349827"/>
            <a:ext cx="4365172" cy="4637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a:t>
            </a:r>
          </a:p>
          <a:p>
            <a:pPr marL="342900" indent="-342900" algn="ctr">
              <a:buAutoNum type="arabicPeriod"/>
            </a:pPr>
            <a:r>
              <a:rPr lang="en-US"/>
              <a:t>TF-specificity</a:t>
            </a:r>
            <a:endParaRPr lang="en-US" dirty="0"/>
          </a:p>
          <a:p>
            <a:pPr marL="342900" indent="-342900" algn="ctr">
              <a:buAutoNum type="arabicPeriod"/>
            </a:pPr>
            <a:r>
              <a:rPr lang="en-US" dirty="0"/>
              <a:t>TF-wave</a:t>
            </a:r>
          </a:p>
          <a:p>
            <a:pPr marL="342900" indent="-342900" algn="ctr">
              <a:buAutoNum type="arabicPeriod"/>
            </a:pPr>
            <a:r>
              <a:rPr lang="en-US" dirty="0"/>
              <a:t>TF-TF network</a:t>
            </a:r>
          </a:p>
          <a:p>
            <a:pPr marL="342900" indent="-342900" algn="ctr">
              <a:buAutoNum type="arabicPeriod"/>
            </a:pPr>
            <a:r>
              <a:rPr lang="en-US" dirty="0"/>
              <a:t>TF community</a:t>
            </a:r>
          </a:p>
        </p:txBody>
      </p:sp>
    </p:spTree>
    <p:extLst>
      <p:ext uri="{BB962C8B-B14F-4D97-AF65-F5344CB8AC3E}">
        <p14:creationId xmlns:p14="http://schemas.microsoft.com/office/powerpoint/2010/main" val="280268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168">
            <a:extLst>
              <a:ext uri="{FF2B5EF4-FFF2-40B4-BE49-F238E27FC236}">
                <a16:creationId xmlns:a16="http://schemas.microsoft.com/office/drawing/2014/main" id="{D36EA3DC-1B07-4F85-8D7E-7BE0239B08CA}"/>
              </a:ext>
            </a:extLst>
          </p:cNvPr>
          <p:cNvSpPr/>
          <p:nvPr/>
        </p:nvSpPr>
        <p:spPr>
          <a:xfrm>
            <a:off x="1006745" y="1321590"/>
            <a:ext cx="2074228" cy="1676752"/>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332EE44-A1BC-B878-E0EF-79F1098AC1D7}"/>
              </a:ext>
            </a:extLst>
          </p:cNvPr>
          <p:cNvGrpSpPr>
            <a:grpSpLocks noChangeAspect="1"/>
          </p:cNvGrpSpPr>
          <p:nvPr/>
        </p:nvGrpSpPr>
        <p:grpSpPr>
          <a:xfrm>
            <a:off x="1098961" y="1465643"/>
            <a:ext cx="1940631" cy="1425215"/>
            <a:chOff x="1511869" y="2950804"/>
            <a:chExt cx="1217667" cy="894264"/>
          </a:xfrm>
        </p:grpSpPr>
        <p:sp>
          <p:nvSpPr>
            <p:cNvPr id="39" name="Oval 38">
              <a:extLst>
                <a:ext uri="{FF2B5EF4-FFF2-40B4-BE49-F238E27FC236}">
                  <a16:creationId xmlns:a16="http://schemas.microsoft.com/office/drawing/2014/main" id="{3B6B18B6-B9DA-1F7B-8EC0-C6F75DD7741E}"/>
                </a:ext>
              </a:extLst>
            </p:cNvPr>
            <p:cNvSpPr>
              <a:spLocks/>
            </p:cNvSpPr>
            <p:nvPr/>
          </p:nvSpPr>
          <p:spPr>
            <a:xfrm>
              <a:off x="1945976" y="2950804"/>
              <a:ext cx="239470" cy="23947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6CAF303C-CD64-3E10-FCAE-CD15F71DEBF1}"/>
                </a:ext>
              </a:extLst>
            </p:cNvPr>
            <p:cNvSpPr>
              <a:spLocks noChangeAspect="1"/>
            </p:cNvSpPr>
            <p:nvPr/>
          </p:nvSpPr>
          <p:spPr>
            <a:xfrm>
              <a:off x="2441553" y="3066478"/>
              <a:ext cx="117924" cy="1262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9AE94679-C178-4FF0-FEBB-C1F007BB5E25}"/>
                </a:ext>
              </a:extLst>
            </p:cNvPr>
            <p:cNvSpPr>
              <a:spLocks/>
            </p:cNvSpPr>
            <p:nvPr/>
          </p:nvSpPr>
          <p:spPr>
            <a:xfrm>
              <a:off x="1683550" y="3268108"/>
              <a:ext cx="179602" cy="18046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7EE8BE9-7AE9-37B2-A9EB-5168352B65C6}"/>
                </a:ext>
              </a:extLst>
            </p:cNvPr>
            <p:cNvSpPr>
              <a:spLocks/>
            </p:cNvSpPr>
            <p:nvPr/>
          </p:nvSpPr>
          <p:spPr>
            <a:xfrm>
              <a:off x="2061515" y="3399916"/>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80567AD-7AA1-6FC1-50D0-6B4310BE9F12}"/>
                </a:ext>
              </a:extLst>
            </p:cNvPr>
            <p:cNvSpPr>
              <a:spLocks noChangeAspect="1"/>
            </p:cNvSpPr>
            <p:nvPr/>
          </p:nvSpPr>
          <p:spPr>
            <a:xfrm>
              <a:off x="1511869" y="3386463"/>
              <a:ext cx="91050" cy="9749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2A9063F3-79DD-5120-69F8-08F7219BEA9A}"/>
                </a:ext>
              </a:extLst>
            </p:cNvPr>
            <p:cNvSpPr>
              <a:spLocks noChangeAspect="1"/>
            </p:cNvSpPr>
            <p:nvPr/>
          </p:nvSpPr>
          <p:spPr>
            <a:xfrm>
              <a:off x="1574696" y="3551128"/>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837061C2-2620-8EDE-1824-3F7E4EC7773D}"/>
                </a:ext>
              </a:extLst>
            </p:cNvPr>
            <p:cNvSpPr>
              <a:spLocks noChangeAspect="1"/>
            </p:cNvSpPr>
            <p:nvPr/>
          </p:nvSpPr>
          <p:spPr>
            <a:xfrm>
              <a:off x="1734822" y="3523861"/>
              <a:ext cx="106275" cy="113797"/>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E66ED62-F463-A681-7CAE-4465F081622D}"/>
                </a:ext>
              </a:extLst>
            </p:cNvPr>
            <p:cNvSpPr>
              <a:spLocks noChangeAspect="1"/>
            </p:cNvSpPr>
            <p:nvPr/>
          </p:nvSpPr>
          <p:spPr>
            <a:xfrm>
              <a:off x="2050170" y="3647135"/>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EF31D66-A8EE-82BC-4199-87BE53BCCC04}"/>
                </a:ext>
              </a:extLst>
            </p:cNvPr>
            <p:cNvSpPr>
              <a:spLocks noChangeAspect="1"/>
            </p:cNvSpPr>
            <p:nvPr/>
          </p:nvSpPr>
          <p:spPr>
            <a:xfrm>
              <a:off x="2413654" y="3353928"/>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874E266-9BB7-AA1A-598B-C197202E2F2B}"/>
                </a:ext>
              </a:extLst>
            </p:cNvPr>
            <p:cNvSpPr>
              <a:spLocks noChangeAspect="1"/>
            </p:cNvSpPr>
            <p:nvPr/>
          </p:nvSpPr>
          <p:spPr>
            <a:xfrm>
              <a:off x="2201829" y="3728417"/>
              <a:ext cx="108941" cy="1166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10E1DFEB-5C67-5797-B574-2D811F614C95}"/>
                </a:ext>
              </a:extLst>
            </p:cNvPr>
            <p:cNvSpPr>
              <a:spLocks noChangeAspect="1"/>
            </p:cNvSpPr>
            <p:nvPr/>
          </p:nvSpPr>
          <p:spPr>
            <a:xfrm>
              <a:off x="1874473" y="3761194"/>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2AFA4EF-8261-8B87-C306-61E88DC97E61}"/>
                </a:ext>
              </a:extLst>
            </p:cNvPr>
            <p:cNvSpPr>
              <a:spLocks noChangeAspect="1"/>
            </p:cNvSpPr>
            <p:nvPr/>
          </p:nvSpPr>
          <p:spPr>
            <a:xfrm>
              <a:off x="2318230" y="3602249"/>
              <a:ext cx="75909" cy="8128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7E0480D-1D73-5605-6124-A4C962735DD9}"/>
                </a:ext>
              </a:extLst>
            </p:cNvPr>
            <p:cNvSpPr>
              <a:spLocks noChangeAspect="1"/>
            </p:cNvSpPr>
            <p:nvPr/>
          </p:nvSpPr>
          <p:spPr>
            <a:xfrm>
              <a:off x="2512081" y="3520968"/>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DD6095F-0B2F-7A37-FF8F-5ABA02A5B84D}"/>
                </a:ext>
              </a:extLst>
            </p:cNvPr>
            <p:cNvSpPr>
              <a:spLocks noChangeAspect="1"/>
            </p:cNvSpPr>
            <p:nvPr/>
          </p:nvSpPr>
          <p:spPr>
            <a:xfrm>
              <a:off x="2678205" y="3373858"/>
              <a:ext cx="51331" cy="54964"/>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22A49568-F285-7F89-74E2-2645FBA36280}"/>
                </a:ext>
              </a:extLst>
            </p:cNvPr>
            <p:cNvSpPr>
              <a:spLocks noChangeAspect="1"/>
            </p:cNvSpPr>
            <p:nvPr/>
          </p:nvSpPr>
          <p:spPr>
            <a:xfrm>
              <a:off x="1629125" y="3122926"/>
              <a:ext cx="89801" cy="89801"/>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F6A94121-7AD7-0C01-6B27-D6A911FF9A29}"/>
                </a:ext>
              </a:extLst>
            </p:cNvPr>
            <p:cNvCxnSpPr>
              <a:stCxn id="53" idx="7"/>
              <a:endCxn id="39" idx="2"/>
            </p:cNvCxnSpPr>
            <p:nvPr/>
          </p:nvCxnSpPr>
          <p:spPr>
            <a:xfrm flipV="1">
              <a:off x="1705775" y="3070539"/>
              <a:ext cx="240201" cy="65538"/>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C26665A-6310-F894-60B2-05153C84B368}"/>
                </a:ext>
              </a:extLst>
            </p:cNvPr>
            <p:cNvCxnSpPr>
              <a:cxnSpLocks/>
              <a:stCxn id="43" idx="7"/>
              <a:endCxn id="41" idx="2"/>
            </p:cNvCxnSpPr>
            <p:nvPr/>
          </p:nvCxnSpPr>
          <p:spPr>
            <a:xfrm flipV="1">
              <a:off x="1589585" y="3358340"/>
              <a:ext cx="93965" cy="42401"/>
            </a:xfrm>
            <a:prstGeom prst="line">
              <a:avLst/>
            </a:prstGeom>
            <a:ln w="952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E7B5B12-CF73-C509-1997-5DDB32EE34FC}"/>
                </a:ext>
              </a:extLst>
            </p:cNvPr>
            <p:cNvCxnSpPr>
              <a:cxnSpLocks/>
              <a:stCxn id="44" idx="7"/>
              <a:endCxn id="41" idx="3"/>
            </p:cNvCxnSpPr>
            <p:nvPr/>
          </p:nvCxnSpPr>
          <p:spPr>
            <a:xfrm flipV="1">
              <a:off x="1639488" y="3422144"/>
              <a:ext cx="70364" cy="140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BDBCE7-BEC2-F38E-2771-78FAC1FAD61A}"/>
                </a:ext>
              </a:extLst>
            </p:cNvPr>
            <p:cNvCxnSpPr>
              <a:cxnSpLocks/>
              <a:stCxn id="41" idx="4"/>
              <a:endCxn id="45" idx="0"/>
            </p:cNvCxnSpPr>
            <p:nvPr/>
          </p:nvCxnSpPr>
          <p:spPr>
            <a:xfrm>
              <a:off x="1773351" y="3448572"/>
              <a:ext cx="14609" cy="75289"/>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AC48CD-C552-95A2-81F6-BCB3AADF39FB}"/>
                </a:ext>
              </a:extLst>
            </p:cNvPr>
            <p:cNvCxnSpPr>
              <a:cxnSpLocks/>
              <a:stCxn id="41" idx="7"/>
              <a:endCxn id="39" idx="3"/>
            </p:cNvCxnSpPr>
            <p:nvPr/>
          </p:nvCxnSpPr>
          <p:spPr>
            <a:xfrm flipV="1">
              <a:off x="1836850" y="3155204"/>
              <a:ext cx="144196" cy="139332"/>
            </a:xfrm>
            <a:prstGeom prst="line">
              <a:avLst/>
            </a:prstGeom>
            <a:ln w="952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6A3BB64-CA6A-C339-B696-256733C71526}"/>
                </a:ext>
              </a:extLst>
            </p:cNvPr>
            <p:cNvCxnSpPr>
              <a:cxnSpLocks/>
              <a:stCxn id="49" idx="0"/>
              <a:endCxn id="39" idx="4"/>
            </p:cNvCxnSpPr>
            <p:nvPr/>
          </p:nvCxnSpPr>
          <p:spPr>
            <a:xfrm flipV="1">
              <a:off x="1912428" y="3190274"/>
              <a:ext cx="153283" cy="570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99E8B2-AFDA-00EE-74C2-2AAB32544B8D}"/>
                </a:ext>
              </a:extLst>
            </p:cNvPr>
            <p:cNvCxnSpPr>
              <a:cxnSpLocks/>
              <a:stCxn id="40" idx="2"/>
              <a:endCxn id="39" idx="6"/>
            </p:cNvCxnSpPr>
            <p:nvPr/>
          </p:nvCxnSpPr>
          <p:spPr>
            <a:xfrm flipH="1" flipV="1">
              <a:off x="2185446" y="3070539"/>
              <a:ext cx="256107" cy="5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54AD5F-703A-6270-3353-724550F540D7}"/>
                </a:ext>
              </a:extLst>
            </p:cNvPr>
            <p:cNvCxnSpPr>
              <a:cxnSpLocks/>
              <a:stCxn id="47" idx="1"/>
              <a:endCxn id="39" idx="5"/>
            </p:cNvCxnSpPr>
            <p:nvPr/>
          </p:nvCxnSpPr>
          <p:spPr>
            <a:xfrm flipH="1" flipV="1">
              <a:off x="2150376" y="3155204"/>
              <a:ext cx="274395" cy="210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00838F-750C-6BA3-4B98-F6396CB7DF9E}"/>
                </a:ext>
              </a:extLst>
            </p:cNvPr>
            <p:cNvCxnSpPr>
              <a:cxnSpLocks/>
              <a:stCxn id="39" idx="4"/>
              <a:endCxn id="42" idx="0"/>
            </p:cNvCxnSpPr>
            <p:nvPr/>
          </p:nvCxnSpPr>
          <p:spPr>
            <a:xfrm>
              <a:off x="2065711" y="3190274"/>
              <a:ext cx="55672" cy="20964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03778B14-5142-2439-2283-F28261CC030B}"/>
                </a:ext>
              </a:extLst>
            </p:cNvPr>
            <p:cNvCxnSpPr>
              <a:cxnSpLocks/>
              <a:stCxn id="42" idx="4"/>
              <a:endCxn id="46" idx="0"/>
            </p:cNvCxnSpPr>
            <p:nvPr/>
          </p:nvCxnSpPr>
          <p:spPr>
            <a:xfrm flipH="1">
              <a:off x="2088125" y="3519651"/>
              <a:ext cx="33258" cy="127484"/>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E89E9BB2-6101-051D-DDEA-8B53471A6C47}"/>
                </a:ext>
              </a:extLst>
            </p:cNvPr>
            <p:cNvCxnSpPr>
              <a:cxnSpLocks/>
              <a:stCxn id="42" idx="5"/>
              <a:endCxn id="48" idx="0"/>
            </p:cNvCxnSpPr>
            <p:nvPr/>
          </p:nvCxnSpPr>
          <p:spPr>
            <a:xfrm>
              <a:off x="2163715" y="3502116"/>
              <a:ext cx="92585" cy="22630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016D4F2-4225-9689-2D9C-C779248DCCDD}"/>
                </a:ext>
              </a:extLst>
            </p:cNvPr>
            <p:cNvCxnSpPr>
              <a:cxnSpLocks/>
              <a:stCxn id="42" idx="6"/>
              <a:endCxn id="50" idx="1"/>
            </p:cNvCxnSpPr>
            <p:nvPr/>
          </p:nvCxnSpPr>
          <p:spPr>
            <a:xfrm>
              <a:off x="2181250" y="3459784"/>
              <a:ext cx="148097" cy="154368"/>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EC057AA-FF66-E306-08C5-09BC146021AE}"/>
                </a:ext>
              </a:extLst>
            </p:cNvPr>
            <p:cNvCxnSpPr>
              <a:cxnSpLocks/>
              <a:stCxn id="42" idx="6"/>
              <a:endCxn id="47" idx="2"/>
            </p:cNvCxnSpPr>
            <p:nvPr/>
          </p:nvCxnSpPr>
          <p:spPr>
            <a:xfrm flipV="1">
              <a:off x="2181250" y="3394569"/>
              <a:ext cx="232404" cy="65215"/>
            </a:xfrm>
            <a:prstGeom prst="line">
              <a:avLst/>
            </a:prstGeom>
            <a:ln w="952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BADB708-0F66-3FD4-4F2E-58651DD51589}"/>
                </a:ext>
              </a:extLst>
            </p:cNvPr>
            <p:cNvCxnSpPr>
              <a:cxnSpLocks/>
              <a:stCxn id="51" idx="2"/>
              <a:endCxn id="50" idx="7"/>
            </p:cNvCxnSpPr>
            <p:nvPr/>
          </p:nvCxnSpPr>
          <p:spPr>
            <a:xfrm flipH="1">
              <a:off x="2383022" y="3561609"/>
              <a:ext cx="129059" cy="525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0F334D-BC0D-54AD-BE98-D66D91841733}"/>
                </a:ext>
              </a:extLst>
            </p:cNvPr>
            <p:cNvCxnSpPr>
              <a:cxnSpLocks/>
              <a:stCxn id="47" idx="5"/>
              <a:endCxn id="51" idx="0"/>
            </p:cNvCxnSpPr>
            <p:nvPr/>
          </p:nvCxnSpPr>
          <p:spPr>
            <a:xfrm>
              <a:off x="2478446" y="3423307"/>
              <a:ext cx="71590" cy="97661"/>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A8381F3-C966-6256-E02A-CADABF521656}"/>
                </a:ext>
              </a:extLst>
            </p:cNvPr>
            <p:cNvCxnSpPr>
              <a:cxnSpLocks/>
              <a:stCxn id="52" idx="1"/>
              <a:endCxn id="39" idx="5"/>
            </p:cNvCxnSpPr>
            <p:nvPr/>
          </p:nvCxnSpPr>
          <p:spPr>
            <a:xfrm flipH="1" flipV="1">
              <a:off x="2150376" y="3155204"/>
              <a:ext cx="535346" cy="2267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E41CFDC-5F56-1E56-ECDA-D7EEB63C4B0B}"/>
              </a:ext>
            </a:extLst>
          </p:cNvPr>
          <p:cNvSpPr txBox="1"/>
          <p:nvPr/>
        </p:nvSpPr>
        <p:spPr>
          <a:xfrm>
            <a:off x="8338494" y="970936"/>
            <a:ext cx="3181824" cy="338554"/>
          </a:xfrm>
          <a:prstGeom prst="rect">
            <a:avLst/>
          </a:prstGeom>
          <a:noFill/>
        </p:spPr>
        <p:txBody>
          <a:bodyPr wrap="square" rtlCol="0">
            <a:spAutoFit/>
          </a:bodyPr>
          <a:lstStyle/>
          <a:p>
            <a:pPr algn="ctr"/>
            <a:r>
              <a:rPr lang="en-US" sz="1600" dirty="0"/>
              <a:t>Output: TF-TF interaction network</a:t>
            </a:r>
          </a:p>
        </p:txBody>
      </p:sp>
      <p:grpSp>
        <p:nvGrpSpPr>
          <p:cNvPr id="102" name="Group 101">
            <a:extLst>
              <a:ext uri="{FF2B5EF4-FFF2-40B4-BE49-F238E27FC236}">
                <a16:creationId xmlns:a16="http://schemas.microsoft.com/office/drawing/2014/main" id="{867CAEEA-B1DE-910D-FD3D-42281D8522FA}"/>
              </a:ext>
            </a:extLst>
          </p:cNvPr>
          <p:cNvGrpSpPr>
            <a:grpSpLocks noChangeAspect="1"/>
          </p:cNvGrpSpPr>
          <p:nvPr/>
        </p:nvGrpSpPr>
        <p:grpSpPr>
          <a:xfrm>
            <a:off x="8885722" y="1428036"/>
            <a:ext cx="1950021" cy="1463859"/>
            <a:chOff x="9921366" y="3095268"/>
            <a:chExt cx="966816" cy="725778"/>
          </a:xfrm>
        </p:grpSpPr>
        <p:sp>
          <p:nvSpPr>
            <p:cNvPr id="9" name="Oval 8">
              <a:extLst>
                <a:ext uri="{FF2B5EF4-FFF2-40B4-BE49-F238E27FC236}">
                  <a16:creationId xmlns:a16="http://schemas.microsoft.com/office/drawing/2014/main" id="{0E5FF282-D361-531F-AA35-B02302AEE2C1}"/>
                </a:ext>
              </a:extLst>
            </p:cNvPr>
            <p:cNvSpPr>
              <a:spLocks noChangeAspect="1"/>
            </p:cNvSpPr>
            <p:nvPr/>
          </p:nvSpPr>
          <p:spPr>
            <a:xfrm>
              <a:off x="10098700" y="3293823"/>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6C11055-C0D5-40A2-86F6-234DBE3DE9EB}"/>
                </a:ext>
              </a:extLst>
            </p:cNvPr>
            <p:cNvSpPr>
              <a:spLocks/>
            </p:cNvSpPr>
            <p:nvPr/>
          </p:nvSpPr>
          <p:spPr>
            <a:xfrm>
              <a:off x="10008899" y="3615178"/>
              <a:ext cx="179602" cy="18046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AD0BC47-3F07-60BD-F638-1EBBD046A778}"/>
                </a:ext>
              </a:extLst>
            </p:cNvPr>
            <p:cNvSpPr>
              <a:spLocks/>
            </p:cNvSpPr>
            <p:nvPr/>
          </p:nvSpPr>
          <p:spPr>
            <a:xfrm>
              <a:off x="10293161" y="3435901"/>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6D53064-A6E0-97BA-DEA4-2C5D055EFD57}"/>
                </a:ext>
              </a:extLst>
            </p:cNvPr>
            <p:cNvSpPr>
              <a:spLocks noChangeAspect="1"/>
            </p:cNvSpPr>
            <p:nvPr/>
          </p:nvSpPr>
          <p:spPr>
            <a:xfrm>
              <a:off x="10411444" y="3702506"/>
              <a:ext cx="91050" cy="97494"/>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C8E83DD-50D9-3D44-0F1B-35C4D1D70647}"/>
                </a:ext>
              </a:extLst>
            </p:cNvPr>
            <p:cNvSpPr>
              <a:spLocks noChangeAspect="1"/>
            </p:cNvSpPr>
            <p:nvPr/>
          </p:nvSpPr>
          <p:spPr>
            <a:xfrm>
              <a:off x="10606819" y="3313718"/>
              <a:ext cx="75909" cy="81282"/>
            </a:xfrm>
            <a:prstGeom prst="ellips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Oval 13">
              <a:extLst>
                <a:ext uri="{FF2B5EF4-FFF2-40B4-BE49-F238E27FC236}">
                  <a16:creationId xmlns:a16="http://schemas.microsoft.com/office/drawing/2014/main" id="{5D651DD2-6E51-73CE-2252-0E6D190D6A83}"/>
                </a:ext>
              </a:extLst>
            </p:cNvPr>
            <p:cNvSpPr>
              <a:spLocks noChangeAspect="1"/>
            </p:cNvSpPr>
            <p:nvPr/>
          </p:nvSpPr>
          <p:spPr>
            <a:xfrm>
              <a:off x="9921366" y="3391560"/>
              <a:ext cx="89801" cy="89801"/>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46220289-6179-1FAB-7CB7-A3E714E53059}"/>
                </a:ext>
              </a:extLst>
            </p:cNvPr>
            <p:cNvCxnSpPr>
              <a:cxnSpLocks/>
              <a:stCxn id="14" idx="7"/>
              <a:endCxn id="9" idx="2"/>
            </p:cNvCxnSpPr>
            <p:nvPr/>
          </p:nvCxnSpPr>
          <p:spPr>
            <a:xfrm flipV="1">
              <a:off x="9998016" y="3362403"/>
              <a:ext cx="100684" cy="42308"/>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87F083D-32F3-E196-DE04-A9FA23BB9254}"/>
                </a:ext>
              </a:extLst>
            </p:cNvPr>
            <p:cNvCxnSpPr>
              <a:cxnSpLocks/>
              <a:stCxn id="12" idx="2"/>
              <a:endCxn id="10" idx="6"/>
            </p:cNvCxnSpPr>
            <p:nvPr/>
          </p:nvCxnSpPr>
          <p:spPr>
            <a:xfrm flipH="1" flipV="1">
              <a:off x="10188501" y="3705410"/>
              <a:ext cx="222943" cy="45843"/>
            </a:xfrm>
            <a:prstGeom prst="line">
              <a:avLst/>
            </a:prstGeom>
            <a:ln w="95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C48E9AD-C0C3-A2D3-7E50-DD645A05B02E}"/>
                </a:ext>
              </a:extLst>
            </p:cNvPr>
            <p:cNvCxnSpPr>
              <a:cxnSpLocks/>
              <a:stCxn id="10" idx="0"/>
              <a:endCxn id="9" idx="4"/>
            </p:cNvCxnSpPr>
            <p:nvPr/>
          </p:nvCxnSpPr>
          <p:spPr>
            <a:xfrm flipV="1">
              <a:off x="10098700" y="3430983"/>
              <a:ext cx="68580" cy="184195"/>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48B9A3A-4694-5D9F-0789-0A2822C4813C}"/>
                </a:ext>
              </a:extLst>
            </p:cNvPr>
            <p:cNvCxnSpPr>
              <a:cxnSpLocks/>
              <a:stCxn id="9" idx="5"/>
              <a:endCxn id="11" idx="1"/>
            </p:cNvCxnSpPr>
            <p:nvPr/>
          </p:nvCxnSpPr>
          <p:spPr>
            <a:xfrm>
              <a:off x="10215773" y="3410896"/>
              <a:ext cx="94923" cy="42540"/>
            </a:xfrm>
            <a:prstGeom prst="line">
              <a:avLst/>
            </a:prstGeom>
            <a:ln w="15875"/>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BF3D1DC-9D99-2FE0-CC8D-06B3A2328DA1}"/>
                </a:ext>
              </a:extLst>
            </p:cNvPr>
            <p:cNvSpPr>
              <a:spLocks noChangeAspect="1"/>
            </p:cNvSpPr>
            <p:nvPr/>
          </p:nvSpPr>
          <p:spPr>
            <a:xfrm>
              <a:off x="10307040" y="3114495"/>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A30E3E6-8714-D384-1F51-6712FA96E6FB}"/>
                </a:ext>
              </a:extLst>
            </p:cNvPr>
            <p:cNvSpPr>
              <a:spLocks/>
            </p:cNvSpPr>
            <p:nvPr/>
          </p:nvSpPr>
          <p:spPr>
            <a:xfrm>
              <a:off x="10520153" y="3095268"/>
              <a:ext cx="119735" cy="1197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99B07F9-C883-D8DE-E6EA-79D548646C33}"/>
                </a:ext>
              </a:extLst>
            </p:cNvPr>
            <p:cNvCxnSpPr>
              <a:cxnSpLocks/>
              <a:stCxn id="11" idx="5"/>
              <a:endCxn id="12" idx="0"/>
            </p:cNvCxnSpPr>
            <p:nvPr/>
          </p:nvCxnSpPr>
          <p:spPr>
            <a:xfrm>
              <a:off x="10395361" y="3538101"/>
              <a:ext cx="61608" cy="164405"/>
            </a:xfrm>
            <a:prstGeom prst="line">
              <a:avLst/>
            </a:prstGeom>
            <a:ln w="158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A304D0F-6449-24E7-41A4-A11E70EC9EFC}"/>
                </a:ext>
              </a:extLst>
            </p:cNvPr>
            <p:cNvCxnSpPr>
              <a:cxnSpLocks/>
              <a:stCxn id="11" idx="3"/>
              <a:endCxn id="10" idx="7"/>
            </p:cNvCxnSpPr>
            <p:nvPr/>
          </p:nvCxnSpPr>
          <p:spPr>
            <a:xfrm flipH="1">
              <a:off x="10162199" y="3538101"/>
              <a:ext cx="148497" cy="103505"/>
            </a:xfrm>
            <a:prstGeom prst="line">
              <a:avLst/>
            </a:prstGeom>
            <a:ln w="15875"/>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3950F531-5BFC-4DCC-93F2-EF65CDF89D80}"/>
                </a:ext>
              </a:extLst>
            </p:cNvPr>
            <p:cNvSpPr>
              <a:spLocks noChangeAspect="1"/>
            </p:cNvSpPr>
            <p:nvPr/>
          </p:nvSpPr>
          <p:spPr>
            <a:xfrm>
              <a:off x="10427370" y="3248831"/>
              <a:ext cx="75909" cy="81282"/>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EA15E7F-82BF-3B90-C351-BA6A460BE6F1}"/>
                </a:ext>
              </a:extLst>
            </p:cNvPr>
            <p:cNvSpPr>
              <a:spLocks noChangeAspect="1"/>
            </p:cNvSpPr>
            <p:nvPr/>
          </p:nvSpPr>
          <p:spPr>
            <a:xfrm>
              <a:off x="10617064" y="3451222"/>
              <a:ext cx="75909" cy="81282"/>
            </a:xfrm>
            <a:prstGeom prst="ellipse">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F4E3BBE7-1427-0B5C-2F7E-F5EED2E198D8}"/>
                </a:ext>
              </a:extLst>
            </p:cNvPr>
            <p:cNvCxnSpPr>
              <a:cxnSpLocks/>
              <a:stCxn id="27" idx="0"/>
              <a:endCxn id="13" idx="4"/>
            </p:cNvCxnSpPr>
            <p:nvPr/>
          </p:nvCxnSpPr>
          <p:spPr>
            <a:xfrm flipH="1" flipV="1">
              <a:off x="10644774" y="3395000"/>
              <a:ext cx="10245" cy="56222"/>
            </a:xfrm>
            <a:prstGeom prst="line">
              <a:avLst/>
            </a:prstGeom>
            <a:ln w="952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6B95B28-59E5-6396-5257-30B56D9DA13B}"/>
                </a:ext>
              </a:extLst>
            </p:cNvPr>
            <p:cNvCxnSpPr>
              <a:cxnSpLocks/>
              <a:stCxn id="11" idx="7"/>
              <a:endCxn id="26" idx="4"/>
            </p:cNvCxnSpPr>
            <p:nvPr/>
          </p:nvCxnSpPr>
          <p:spPr>
            <a:xfrm flipV="1">
              <a:off x="10395361" y="3330113"/>
              <a:ext cx="69964" cy="123323"/>
            </a:xfrm>
            <a:prstGeom prst="line">
              <a:avLst/>
            </a:prstGeom>
            <a:ln w="95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24B7F05-101F-7226-BC88-600B0DE82C1A}"/>
                </a:ext>
              </a:extLst>
            </p:cNvPr>
            <p:cNvCxnSpPr>
              <a:cxnSpLocks/>
              <a:stCxn id="26" idx="1"/>
              <a:endCxn id="22" idx="5"/>
            </p:cNvCxnSpPr>
            <p:nvPr/>
          </p:nvCxnSpPr>
          <p:spPr>
            <a:xfrm flipH="1" flipV="1">
              <a:off x="10371832" y="3183874"/>
              <a:ext cx="66655" cy="76860"/>
            </a:xfrm>
            <a:prstGeom prst="line">
              <a:avLst/>
            </a:prstGeom>
            <a:ln w="952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254ACB6-F34F-73E6-9FC7-8E1812F55734}"/>
                </a:ext>
              </a:extLst>
            </p:cNvPr>
            <p:cNvCxnSpPr>
              <a:cxnSpLocks/>
              <a:stCxn id="26" idx="7"/>
              <a:endCxn id="23" idx="3"/>
            </p:cNvCxnSpPr>
            <p:nvPr/>
          </p:nvCxnSpPr>
          <p:spPr>
            <a:xfrm flipV="1">
              <a:off x="10492162" y="3197468"/>
              <a:ext cx="45526" cy="63266"/>
            </a:xfrm>
            <a:prstGeom prst="line">
              <a:avLst/>
            </a:prstGeom>
            <a:ln w="952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056ABBD-E2A9-BF3D-7EAE-C159641F1627}"/>
                </a:ext>
              </a:extLst>
            </p:cNvPr>
            <p:cNvCxnSpPr>
              <a:cxnSpLocks/>
              <a:stCxn id="22" idx="6"/>
              <a:endCxn id="23" idx="2"/>
            </p:cNvCxnSpPr>
            <p:nvPr/>
          </p:nvCxnSpPr>
          <p:spPr>
            <a:xfrm>
              <a:off x="10382949" y="3155136"/>
              <a:ext cx="137204" cy="0"/>
            </a:xfrm>
            <a:prstGeom prst="line">
              <a:avLst/>
            </a:prstGeom>
            <a:ln w="15875"/>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D085A4A9-C99C-074D-37D8-C66EFB8B46C2}"/>
                </a:ext>
              </a:extLst>
            </p:cNvPr>
            <p:cNvSpPr>
              <a:spLocks noChangeAspect="1"/>
            </p:cNvSpPr>
            <p:nvPr/>
          </p:nvSpPr>
          <p:spPr>
            <a:xfrm>
              <a:off x="10555334" y="3605428"/>
              <a:ext cx="75909" cy="81282"/>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964B397-1E16-C28C-6F94-376999CD11D4}"/>
                </a:ext>
              </a:extLst>
            </p:cNvPr>
            <p:cNvSpPr>
              <a:spLocks/>
            </p:cNvSpPr>
            <p:nvPr/>
          </p:nvSpPr>
          <p:spPr>
            <a:xfrm>
              <a:off x="10768447" y="3586201"/>
              <a:ext cx="119735" cy="119735"/>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739E7F3-5CB8-57BA-E4A4-CA66E0510AA1}"/>
                </a:ext>
              </a:extLst>
            </p:cNvPr>
            <p:cNvSpPr>
              <a:spLocks noChangeAspect="1"/>
            </p:cNvSpPr>
            <p:nvPr/>
          </p:nvSpPr>
          <p:spPr>
            <a:xfrm>
              <a:off x="10675664" y="3739764"/>
              <a:ext cx="75909" cy="81282"/>
            </a:xfrm>
            <a:prstGeom prst="ellipse">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1AE0F0C9-7D88-A716-AFD9-38AC991C49EB}"/>
                </a:ext>
              </a:extLst>
            </p:cNvPr>
            <p:cNvCxnSpPr>
              <a:cxnSpLocks/>
              <a:stCxn id="35" idx="1"/>
              <a:endCxn id="33" idx="5"/>
            </p:cNvCxnSpPr>
            <p:nvPr/>
          </p:nvCxnSpPr>
          <p:spPr>
            <a:xfrm flipH="1" flipV="1">
              <a:off x="10620126" y="3674807"/>
              <a:ext cx="66655" cy="76860"/>
            </a:xfrm>
            <a:prstGeom prst="line">
              <a:avLst/>
            </a:prstGeom>
            <a:ln w="952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1F3B996-8D0A-52B5-414B-76469008B1F7}"/>
                </a:ext>
              </a:extLst>
            </p:cNvPr>
            <p:cNvCxnSpPr>
              <a:cxnSpLocks/>
              <a:stCxn id="35" idx="7"/>
              <a:endCxn id="34" idx="3"/>
            </p:cNvCxnSpPr>
            <p:nvPr/>
          </p:nvCxnSpPr>
          <p:spPr>
            <a:xfrm flipV="1">
              <a:off x="10740456" y="3688401"/>
              <a:ext cx="45526" cy="63266"/>
            </a:xfrm>
            <a:prstGeom prst="line">
              <a:avLst/>
            </a:prstGeom>
            <a:ln w="952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B75440B-80E8-2D23-761C-FA08ECFACA79}"/>
                </a:ext>
              </a:extLst>
            </p:cNvPr>
            <p:cNvCxnSpPr>
              <a:cxnSpLocks/>
              <a:stCxn id="33" idx="6"/>
              <a:endCxn id="34" idx="2"/>
            </p:cNvCxnSpPr>
            <p:nvPr/>
          </p:nvCxnSpPr>
          <p:spPr>
            <a:xfrm>
              <a:off x="10631243" y="3646069"/>
              <a:ext cx="137204" cy="0"/>
            </a:xfrm>
            <a:prstGeom prst="line">
              <a:avLst/>
            </a:prstGeom>
            <a:ln w="15875"/>
          </p:spPr>
          <p:style>
            <a:lnRef idx="1">
              <a:schemeClr val="dk1"/>
            </a:lnRef>
            <a:fillRef idx="0">
              <a:schemeClr val="dk1"/>
            </a:fillRef>
            <a:effectRef idx="0">
              <a:schemeClr val="dk1"/>
            </a:effectRef>
            <a:fontRef idx="minor">
              <a:schemeClr val="tx1"/>
            </a:fontRef>
          </p:style>
        </p:cxnSp>
      </p:grpSp>
      <p:cxnSp>
        <p:nvCxnSpPr>
          <p:cNvPr id="8" name="Straight Arrow Connector 7">
            <a:extLst>
              <a:ext uri="{FF2B5EF4-FFF2-40B4-BE49-F238E27FC236}">
                <a16:creationId xmlns:a16="http://schemas.microsoft.com/office/drawing/2014/main" id="{3D37F4CB-80B2-BFD1-EF31-77DFD48BEB1F}"/>
              </a:ext>
            </a:extLst>
          </p:cNvPr>
          <p:cNvCxnSpPr>
            <a:cxnSpLocks/>
          </p:cNvCxnSpPr>
          <p:nvPr/>
        </p:nvCxnSpPr>
        <p:spPr>
          <a:xfrm flipV="1">
            <a:off x="3204915" y="2177251"/>
            <a:ext cx="383159" cy="4150"/>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sp>
        <p:nvSpPr>
          <p:cNvPr id="74" name="TextBox 73">
            <a:extLst>
              <a:ext uri="{FF2B5EF4-FFF2-40B4-BE49-F238E27FC236}">
                <a16:creationId xmlns:a16="http://schemas.microsoft.com/office/drawing/2014/main" id="{379CBC60-6235-B42D-35BB-E2B6B90600D4}"/>
              </a:ext>
            </a:extLst>
          </p:cNvPr>
          <p:cNvSpPr txBox="1"/>
          <p:nvPr/>
        </p:nvSpPr>
        <p:spPr>
          <a:xfrm>
            <a:off x="3524268" y="966570"/>
            <a:ext cx="2343054" cy="338554"/>
          </a:xfrm>
          <a:prstGeom prst="rect">
            <a:avLst/>
          </a:prstGeom>
          <a:noFill/>
        </p:spPr>
        <p:txBody>
          <a:bodyPr wrap="square" rtlCol="0">
            <a:spAutoFit/>
          </a:bodyPr>
          <a:lstStyle/>
          <a:p>
            <a:pPr algn="ctr"/>
            <a:r>
              <a:rPr lang="en-US" sz="1600" dirty="0"/>
              <a:t>TF-TF correlation matrix</a:t>
            </a:r>
          </a:p>
        </p:txBody>
      </p:sp>
      <p:sp>
        <p:nvSpPr>
          <p:cNvPr id="75" name="TextBox 74">
            <a:extLst>
              <a:ext uri="{FF2B5EF4-FFF2-40B4-BE49-F238E27FC236}">
                <a16:creationId xmlns:a16="http://schemas.microsoft.com/office/drawing/2014/main" id="{60FF9686-5767-9753-6F16-8F2CA57440D7}"/>
              </a:ext>
            </a:extLst>
          </p:cNvPr>
          <p:cNvSpPr txBox="1"/>
          <p:nvPr/>
        </p:nvSpPr>
        <p:spPr>
          <a:xfrm>
            <a:off x="395876" y="968140"/>
            <a:ext cx="3192198" cy="338554"/>
          </a:xfrm>
          <a:prstGeom prst="rect">
            <a:avLst/>
          </a:prstGeom>
          <a:noFill/>
        </p:spPr>
        <p:txBody>
          <a:bodyPr wrap="square" rtlCol="0">
            <a:spAutoFit/>
          </a:bodyPr>
          <a:lstStyle/>
          <a:p>
            <a:pPr algn="ctr"/>
            <a:r>
              <a:rPr lang="en-US" sz="1600" dirty="0"/>
              <a:t>Input: TF-regulatee network</a:t>
            </a:r>
          </a:p>
        </p:txBody>
      </p:sp>
      <p:grpSp>
        <p:nvGrpSpPr>
          <p:cNvPr id="99" name="Group 98">
            <a:extLst>
              <a:ext uri="{FF2B5EF4-FFF2-40B4-BE49-F238E27FC236}">
                <a16:creationId xmlns:a16="http://schemas.microsoft.com/office/drawing/2014/main" id="{33163B9E-BF61-3B78-9FDE-26E6F18E68FA}"/>
              </a:ext>
            </a:extLst>
          </p:cNvPr>
          <p:cNvGrpSpPr>
            <a:grpSpLocks noChangeAspect="1"/>
          </p:cNvGrpSpPr>
          <p:nvPr/>
        </p:nvGrpSpPr>
        <p:grpSpPr>
          <a:xfrm>
            <a:off x="3768048" y="1382750"/>
            <a:ext cx="1743239" cy="1527176"/>
            <a:chOff x="4312345" y="1792208"/>
            <a:chExt cx="1237611" cy="1084217"/>
          </a:xfrm>
        </p:grpSpPr>
        <p:sp>
          <p:nvSpPr>
            <p:cNvPr id="78" name="Double Bracket 77">
              <a:extLst>
                <a:ext uri="{FF2B5EF4-FFF2-40B4-BE49-F238E27FC236}">
                  <a16:creationId xmlns:a16="http://schemas.microsoft.com/office/drawing/2014/main" id="{179876A9-AA5A-C880-9F66-E03DE7785931}"/>
                </a:ext>
              </a:extLst>
            </p:cNvPr>
            <p:cNvSpPr/>
            <p:nvPr/>
          </p:nvSpPr>
          <p:spPr>
            <a:xfrm>
              <a:off x="4312345" y="1792208"/>
              <a:ext cx="1237611" cy="1084217"/>
            </a:xfrm>
            <a:prstGeom prst="bracketPair">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accent6"/>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C93C111-266B-4A91-7504-099FB15C7A52}"/>
                    </a:ext>
                  </a:extLst>
                </p:cNvPr>
                <p:cNvSpPr txBox="1"/>
                <p:nvPr/>
              </p:nvSpPr>
              <p:spPr>
                <a:xfrm>
                  <a:off x="4417471" y="1855602"/>
                  <a:ext cx="243816"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1,1</m:t>
                            </m:r>
                          </m:sub>
                        </m:sSub>
                      </m:oMath>
                    </m:oMathPara>
                  </a14:m>
                  <a:endParaRPr lang="en-US" sz="1600" dirty="0">
                    <a:solidFill>
                      <a:schemeClr val="accent6"/>
                    </a:solidFill>
                  </a:endParaRPr>
                </a:p>
              </p:txBody>
            </p:sp>
          </mc:Choice>
          <mc:Fallback xmlns="">
            <p:sp>
              <p:nvSpPr>
                <p:cNvPr id="79" name="TextBox 78">
                  <a:extLst>
                    <a:ext uri="{FF2B5EF4-FFF2-40B4-BE49-F238E27FC236}">
                      <a16:creationId xmlns:a16="http://schemas.microsoft.com/office/drawing/2014/main" id="{9C93C111-266B-4A91-7504-099FB15C7A52}"/>
                    </a:ext>
                  </a:extLst>
                </p:cNvPr>
                <p:cNvSpPr txBox="1">
                  <a:spLocks noRot="1" noChangeAspect="1" noMove="1" noResize="1" noEditPoints="1" noAdjustHandles="1" noChangeArrowheads="1" noChangeShapeType="1" noTextEdit="1"/>
                </p:cNvSpPr>
                <p:nvPr/>
              </p:nvSpPr>
              <p:spPr>
                <a:xfrm>
                  <a:off x="4417471" y="1855602"/>
                  <a:ext cx="243816" cy="182452"/>
                </a:xfrm>
                <a:prstGeom prst="rect">
                  <a:avLst/>
                </a:prstGeom>
                <a:blipFill>
                  <a:blip r:embed="rId3"/>
                  <a:stretch>
                    <a:fillRect l="-10714" r="-714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1F8BE52-5EB1-F42F-1169-CB5237CFCA28}"/>
                    </a:ext>
                  </a:extLst>
                </p:cNvPr>
                <p:cNvSpPr txBox="1"/>
                <p:nvPr/>
              </p:nvSpPr>
              <p:spPr>
                <a:xfrm>
                  <a:off x="4417471" y="2087932"/>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2,1</m:t>
                            </m:r>
                          </m:sub>
                        </m:sSub>
                      </m:oMath>
                    </m:oMathPara>
                  </a14:m>
                  <a:endParaRPr lang="en-US" sz="1600" dirty="0">
                    <a:solidFill>
                      <a:schemeClr val="accent6"/>
                    </a:solidFill>
                  </a:endParaRPr>
                </a:p>
              </p:txBody>
            </p:sp>
          </mc:Choice>
          <mc:Fallback xmlns="">
            <p:sp>
              <p:nvSpPr>
                <p:cNvPr id="83" name="TextBox 82">
                  <a:extLst>
                    <a:ext uri="{FF2B5EF4-FFF2-40B4-BE49-F238E27FC236}">
                      <a16:creationId xmlns:a16="http://schemas.microsoft.com/office/drawing/2014/main" id="{31F8BE52-5EB1-F42F-1169-CB5237CFCA28}"/>
                    </a:ext>
                  </a:extLst>
                </p:cNvPr>
                <p:cNvSpPr txBox="1">
                  <a:spLocks noRot="1" noChangeAspect="1" noMove="1" noResize="1" noEditPoints="1" noAdjustHandles="1" noChangeArrowheads="1" noChangeShapeType="1" noTextEdit="1"/>
                </p:cNvSpPr>
                <p:nvPr/>
              </p:nvSpPr>
              <p:spPr>
                <a:xfrm>
                  <a:off x="4417471" y="2087932"/>
                  <a:ext cx="247184" cy="182452"/>
                </a:xfrm>
                <a:prstGeom prst="rect">
                  <a:avLst/>
                </a:prstGeom>
                <a:blipFill>
                  <a:blip r:embed="rId4"/>
                  <a:stretch>
                    <a:fillRect l="-10714" r="-714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4E9D44E-01DB-55E3-748E-786E9E3BBDD0}"/>
                    </a:ext>
                  </a:extLst>
                </p:cNvPr>
                <p:cNvSpPr txBox="1"/>
                <p:nvPr/>
              </p:nvSpPr>
              <p:spPr>
                <a:xfrm>
                  <a:off x="4724533" y="1855602"/>
                  <a:ext cx="243816"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1,2</m:t>
                            </m:r>
                          </m:sub>
                        </m:sSub>
                      </m:oMath>
                    </m:oMathPara>
                  </a14:m>
                  <a:endParaRPr lang="en-US" sz="1600" dirty="0">
                    <a:solidFill>
                      <a:schemeClr val="accent6"/>
                    </a:solidFill>
                  </a:endParaRPr>
                </a:p>
              </p:txBody>
            </p:sp>
          </mc:Choice>
          <mc:Fallback xmlns="">
            <p:sp>
              <p:nvSpPr>
                <p:cNvPr id="84" name="TextBox 83">
                  <a:extLst>
                    <a:ext uri="{FF2B5EF4-FFF2-40B4-BE49-F238E27FC236}">
                      <a16:creationId xmlns:a16="http://schemas.microsoft.com/office/drawing/2014/main" id="{C4E9D44E-01DB-55E3-748E-786E9E3BBDD0}"/>
                    </a:ext>
                  </a:extLst>
                </p:cNvPr>
                <p:cNvSpPr txBox="1">
                  <a:spLocks noRot="1" noChangeAspect="1" noMove="1" noResize="1" noEditPoints="1" noAdjustHandles="1" noChangeArrowheads="1" noChangeShapeType="1" noTextEdit="1"/>
                </p:cNvSpPr>
                <p:nvPr/>
              </p:nvSpPr>
              <p:spPr>
                <a:xfrm>
                  <a:off x="4724533" y="1855602"/>
                  <a:ext cx="243816" cy="182452"/>
                </a:xfrm>
                <a:prstGeom prst="rect">
                  <a:avLst/>
                </a:prstGeom>
                <a:blipFill>
                  <a:blip r:embed="rId5"/>
                  <a:stretch>
                    <a:fillRect l="-7143" r="-357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F84CFFC-0C3F-8418-20E4-EA8F1F8B829E}"/>
                    </a:ext>
                  </a:extLst>
                </p:cNvPr>
                <p:cNvSpPr txBox="1"/>
                <p:nvPr/>
              </p:nvSpPr>
              <p:spPr>
                <a:xfrm>
                  <a:off x="4724533" y="2087932"/>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2,2</m:t>
                            </m:r>
                          </m:sub>
                        </m:sSub>
                      </m:oMath>
                    </m:oMathPara>
                  </a14:m>
                  <a:endParaRPr lang="en-US" sz="1600" dirty="0">
                    <a:solidFill>
                      <a:schemeClr val="accent6"/>
                    </a:solidFill>
                  </a:endParaRPr>
                </a:p>
              </p:txBody>
            </p:sp>
          </mc:Choice>
          <mc:Fallback xmlns="">
            <p:sp>
              <p:nvSpPr>
                <p:cNvPr id="85" name="TextBox 84">
                  <a:extLst>
                    <a:ext uri="{FF2B5EF4-FFF2-40B4-BE49-F238E27FC236}">
                      <a16:creationId xmlns:a16="http://schemas.microsoft.com/office/drawing/2014/main" id="{9F84CFFC-0C3F-8418-20E4-EA8F1F8B829E}"/>
                    </a:ext>
                  </a:extLst>
                </p:cNvPr>
                <p:cNvSpPr txBox="1">
                  <a:spLocks noRot="1" noChangeAspect="1" noMove="1" noResize="1" noEditPoints="1" noAdjustHandles="1" noChangeArrowheads="1" noChangeShapeType="1" noTextEdit="1"/>
                </p:cNvSpPr>
                <p:nvPr/>
              </p:nvSpPr>
              <p:spPr>
                <a:xfrm>
                  <a:off x="4724533" y="2087932"/>
                  <a:ext cx="247184" cy="182452"/>
                </a:xfrm>
                <a:prstGeom prst="rect">
                  <a:avLst/>
                </a:prstGeom>
                <a:blipFill>
                  <a:blip r:embed="rId6"/>
                  <a:stretch>
                    <a:fillRect l="-7143" r="-714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B32ED4E-6CA4-81AA-471C-419D56F93196}"/>
                    </a:ext>
                  </a:extLst>
                </p:cNvPr>
                <p:cNvSpPr txBox="1"/>
                <p:nvPr/>
              </p:nvSpPr>
              <p:spPr>
                <a:xfrm>
                  <a:off x="5322356" y="1884959"/>
                  <a:ext cx="142256" cy="174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86" name="TextBox 85">
                  <a:extLst>
                    <a:ext uri="{FF2B5EF4-FFF2-40B4-BE49-F238E27FC236}">
                      <a16:creationId xmlns:a16="http://schemas.microsoft.com/office/drawing/2014/main" id="{6B32ED4E-6CA4-81AA-471C-419D56F93196}"/>
                    </a:ext>
                  </a:extLst>
                </p:cNvPr>
                <p:cNvSpPr txBox="1">
                  <a:spLocks noRot="1" noChangeAspect="1" noMove="1" noResize="1" noEditPoints="1" noAdjustHandles="1" noChangeArrowheads="1" noChangeShapeType="1" noTextEdit="1"/>
                </p:cNvSpPr>
                <p:nvPr/>
              </p:nvSpPr>
              <p:spPr>
                <a:xfrm>
                  <a:off x="5322356" y="1884959"/>
                  <a:ext cx="142256" cy="1748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1D996D7-8BAE-4B63-AB7F-BCDE956749CC}"/>
                    </a:ext>
                  </a:extLst>
                </p:cNvPr>
                <p:cNvSpPr txBox="1"/>
                <p:nvPr/>
              </p:nvSpPr>
              <p:spPr>
                <a:xfrm>
                  <a:off x="5322356" y="2112506"/>
                  <a:ext cx="142256" cy="174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87" name="TextBox 86">
                  <a:extLst>
                    <a:ext uri="{FF2B5EF4-FFF2-40B4-BE49-F238E27FC236}">
                      <a16:creationId xmlns:a16="http://schemas.microsoft.com/office/drawing/2014/main" id="{31D996D7-8BAE-4B63-AB7F-BCDE956749CC}"/>
                    </a:ext>
                  </a:extLst>
                </p:cNvPr>
                <p:cNvSpPr txBox="1">
                  <a:spLocks noRot="1" noChangeAspect="1" noMove="1" noResize="1" noEditPoints="1" noAdjustHandles="1" noChangeArrowheads="1" noChangeShapeType="1" noTextEdit="1"/>
                </p:cNvSpPr>
                <p:nvPr/>
              </p:nvSpPr>
              <p:spPr>
                <a:xfrm>
                  <a:off x="5322356" y="2112506"/>
                  <a:ext cx="142256" cy="17480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96F0279-D958-E723-CA54-F63F1437F61B}"/>
                    </a:ext>
                  </a:extLst>
                </p:cNvPr>
                <p:cNvSpPr txBox="1"/>
                <p:nvPr/>
              </p:nvSpPr>
              <p:spPr>
                <a:xfrm rot="5400000">
                  <a:off x="4501668" y="2602968"/>
                  <a:ext cx="174727" cy="174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88" name="TextBox 87">
                  <a:extLst>
                    <a:ext uri="{FF2B5EF4-FFF2-40B4-BE49-F238E27FC236}">
                      <a16:creationId xmlns:a16="http://schemas.microsoft.com/office/drawing/2014/main" id="{F96F0279-D958-E723-CA54-F63F1437F61B}"/>
                    </a:ext>
                  </a:extLst>
                </p:cNvPr>
                <p:cNvSpPr txBox="1">
                  <a:spLocks noRot="1" noChangeAspect="1" noMove="1" noResize="1" noEditPoints="1" noAdjustHandles="1" noChangeArrowheads="1" noChangeShapeType="1" noTextEdit="1"/>
                </p:cNvSpPr>
                <p:nvPr/>
              </p:nvSpPr>
              <p:spPr>
                <a:xfrm rot="5400000">
                  <a:off x="4501668" y="2602968"/>
                  <a:ext cx="174727" cy="17480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91BBD88-AF0A-AB1C-EC11-8C8AA7B62B8A}"/>
                    </a:ext>
                  </a:extLst>
                </p:cNvPr>
                <p:cNvSpPr txBox="1"/>
                <p:nvPr/>
              </p:nvSpPr>
              <p:spPr>
                <a:xfrm rot="5400000">
                  <a:off x="4844541" y="2607121"/>
                  <a:ext cx="174727" cy="174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89" name="TextBox 88">
                  <a:extLst>
                    <a:ext uri="{FF2B5EF4-FFF2-40B4-BE49-F238E27FC236}">
                      <a16:creationId xmlns:a16="http://schemas.microsoft.com/office/drawing/2014/main" id="{391BBD88-AF0A-AB1C-EC11-8C8AA7B62B8A}"/>
                    </a:ext>
                  </a:extLst>
                </p:cNvPr>
                <p:cNvSpPr txBox="1">
                  <a:spLocks noRot="1" noChangeAspect="1" noMove="1" noResize="1" noEditPoints="1" noAdjustHandles="1" noChangeArrowheads="1" noChangeShapeType="1" noTextEdit="1"/>
                </p:cNvSpPr>
                <p:nvPr/>
              </p:nvSpPr>
              <p:spPr>
                <a:xfrm rot="5400000">
                  <a:off x="4844541" y="2607121"/>
                  <a:ext cx="174727" cy="17480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CDD2836-129E-8014-0787-3276CCC4CE46}"/>
                    </a:ext>
                  </a:extLst>
                </p:cNvPr>
                <p:cNvSpPr txBox="1"/>
                <p:nvPr/>
              </p:nvSpPr>
              <p:spPr>
                <a:xfrm rot="2752831">
                  <a:off x="5267291" y="2542344"/>
                  <a:ext cx="326150" cy="174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90" name="TextBox 89">
                  <a:extLst>
                    <a:ext uri="{FF2B5EF4-FFF2-40B4-BE49-F238E27FC236}">
                      <a16:creationId xmlns:a16="http://schemas.microsoft.com/office/drawing/2014/main" id="{BCDD2836-129E-8014-0787-3276CCC4CE46}"/>
                    </a:ext>
                  </a:extLst>
                </p:cNvPr>
                <p:cNvSpPr txBox="1">
                  <a:spLocks noRot="1" noChangeAspect="1" noMove="1" noResize="1" noEditPoints="1" noAdjustHandles="1" noChangeArrowheads="1" noChangeShapeType="1" noTextEdit="1"/>
                </p:cNvSpPr>
                <p:nvPr/>
              </p:nvSpPr>
              <p:spPr>
                <a:xfrm rot="2752831">
                  <a:off x="5267291" y="2542344"/>
                  <a:ext cx="326150" cy="17480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F3F0758-C057-C1CC-3315-70403B39262E}"/>
                    </a:ext>
                  </a:extLst>
                </p:cNvPr>
                <p:cNvSpPr txBox="1"/>
                <p:nvPr/>
              </p:nvSpPr>
              <p:spPr>
                <a:xfrm>
                  <a:off x="5033455" y="1855957"/>
                  <a:ext cx="243816"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1,3</m:t>
                            </m:r>
                          </m:sub>
                        </m:sSub>
                      </m:oMath>
                    </m:oMathPara>
                  </a14:m>
                  <a:endParaRPr lang="en-US" sz="1600" dirty="0">
                    <a:solidFill>
                      <a:schemeClr val="accent6"/>
                    </a:solidFill>
                  </a:endParaRPr>
                </a:p>
              </p:txBody>
            </p:sp>
          </mc:Choice>
          <mc:Fallback xmlns="">
            <p:sp>
              <p:nvSpPr>
                <p:cNvPr id="91" name="TextBox 90">
                  <a:extLst>
                    <a:ext uri="{FF2B5EF4-FFF2-40B4-BE49-F238E27FC236}">
                      <a16:creationId xmlns:a16="http://schemas.microsoft.com/office/drawing/2014/main" id="{8F3F0758-C057-C1CC-3315-70403B39262E}"/>
                    </a:ext>
                  </a:extLst>
                </p:cNvPr>
                <p:cNvSpPr txBox="1">
                  <a:spLocks noRot="1" noChangeAspect="1" noMove="1" noResize="1" noEditPoints="1" noAdjustHandles="1" noChangeArrowheads="1" noChangeShapeType="1" noTextEdit="1"/>
                </p:cNvSpPr>
                <p:nvPr/>
              </p:nvSpPr>
              <p:spPr>
                <a:xfrm>
                  <a:off x="5033455" y="1855957"/>
                  <a:ext cx="243816" cy="182452"/>
                </a:xfrm>
                <a:prstGeom prst="rect">
                  <a:avLst/>
                </a:prstGeom>
                <a:blipFill>
                  <a:blip r:embed="rId12"/>
                  <a:stretch>
                    <a:fillRect l="-7143" r="-714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E08D0E12-BB1B-9986-CE83-67AFB278CB75}"/>
                    </a:ext>
                  </a:extLst>
                </p:cNvPr>
                <p:cNvSpPr txBox="1"/>
                <p:nvPr/>
              </p:nvSpPr>
              <p:spPr>
                <a:xfrm>
                  <a:off x="5036677" y="2095506"/>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2,3</m:t>
                            </m:r>
                          </m:sub>
                        </m:sSub>
                      </m:oMath>
                    </m:oMathPara>
                  </a14:m>
                  <a:endParaRPr lang="en-US" sz="1600" dirty="0">
                    <a:solidFill>
                      <a:schemeClr val="accent6"/>
                    </a:solidFill>
                  </a:endParaRPr>
                </a:p>
              </p:txBody>
            </p:sp>
          </mc:Choice>
          <mc:Fallback xmlns="">
            <p:sp>
              <p:nvSpPr>
                <p:cNvPr id="92" name="TextBox 91">
                  <a:extLst>
                    <a:ext uri="{FF2B5EF4-FFF2-40B4-BE49-F238E27FC236}">
                      <a16:creationId xmlns:a16="http://schemas.microsoft.com/office/drawing/2014/main" id="{E08D0E12-BB1B-9986-CE83-67AFB278CB75}"/>
                    </a:ext>
                  </a:extLst>
                </p:cNvPr>
                <p:cNvSpPr txBox="1">
                  <a:spLocks noRot="1" noChangeAspect="1" noMove="1" noResize="1" noEditPoints="1" noAdjustHandles="1" noChangeArrowheads="1" noChangeShapeType="1" noTextEdit="1"/>
                </p:cNvSpPr>
                <p:nvPr/>
              </p:nvSpPr>
              <p:spPr>
                <a:xfrm>
                  <a:off x="5036677" y="2095506"/>
                  <a:ext cx="247184" cy="182452"/>
                </a:xfrm>
                <a:prstGeom prst="rect">
                  <a:avLst/>
                </a:prstGeom>
                <a:blipFill>
                  <a:blip r:embed="rId13"/>
                  <a:stretch>
                    <a:fillRect l="-10714" r="-357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AFF1EEF-1B71-5E22-7FAB-B29E794CC69E}"/>
                    </a:ext>
                  </a:extLst>
                </p:cNvPr>
                <p:cNvSpPr txBox="1"/>
                <p:nvPr/>
              </p:nvSpPr>
              <p:spPr>
                <a:xfrm>
                  <a:off x="5036677" y="2321491"/>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3,3</m:t>
                            </m:r>
                          </m:sub>
                        </m:sSub>
                      </m:oMath>
                    </m:oMathPara>
                  </a14:m>
                  <a:endParaRPr lang="en-US" sz="1600" dirty="0">
                    <a:solidFill>
                      <a:schemeClr val="accent6"/>
                    </a:solidFill>
                  </a:endParaRPr>
                </a:p>
              </p:txBody>
            </p:sp>
          </mc:Choice>
          <mc:Fallback xmlns="">
            <p:sp>
              <p:nvSpPr>
                <p:cNvPr id="93" name="TextBox 92">
                  <a:extLst>
                    <a:ext uri="{FF2B5EF4-FFF2-40B4-BE49-F238E27FC236}">
                      <a16:creationId xmlns:a16="http://schemas.microsoft.com/office/drawing/2014/main" id="{8AFF1EEF-1B71-5E22-7FAB-B29E794CC69E}"/>
                    </a:ext>
                  </a:extLst>
                </p:cNvPr>
                <p:cNvSpPr txBox="1">
                  <a:spLocks noRot="1" noChangeAspect="1" noMove="1" noResize="1" noEditPoints="1" noAdjustHandles="1" noChangeArrowheads="1" noChangeShapeType="1" noTextEdit="1"/>
                </p:cNvSpPr>
                <p:nvPr/>
              </p:nvSpPr>
              <p:spPr>
                <a:xfrm>
                  <a:off x="5036677" y="2321491"/>
                  <a:ext cx="247184" cy="182452"/>
                </a:xfrm>
                <a:prstGeom prst="rect">
                  <a:avLst/>
                </a:prstGeom>
                <a:blipFill>
                  <a:blip r:embed="rId14"/>
                  <a:stretch>
                    <a:fillRect l="-10714" r="-357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72CE0D2-50B0-EB1A-66AD-DC6EF29B1983}"/>
                    </a:ext>
                  </a:extLst>
                </p:cNvPr>
                <p:cNvSpPr txBox="1"/>
                <p:nvPr/>
              </p:nvSpPr>
              <p:spPr>
                <a:xfrm>
                  <a:off x="4414252" y="2321947"/>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3,1</m:t>
                            </m:r>
                          </m:sub>
                        </m:sSub>
                      </m:oMath>
                    </m:oMathPara>
                  </a14:m>
                  <a:endParaRPr lang="en-US" sz="1600" dirty="0">
                    <a:solidFill>
                      <a:schemeClr val="accent6"/>
                    </a:solidFill>
                  </a:endParaRPr>
                </a:p>
              </p:txBody>
            </p:sp>
          </mc:Choice>
          <mc:Fallback xmlns="">
            <p:sp>
              <p:nvSpPr>
                <p:cNvPr id="94" name="TextBox 93">
                  <a:extLst>
                    <a:ext uri="{FF2B5EF4-FFF2-40B4-BE49-F238E27FC236}">
                      <a16:creationId xmlns:a16="http://schemas.microsoft.com/office/drawing/2014/main" id="{972CE0D2-50B0-EB1A-66AD-DC6EF29B1983}"/>
                    </a:ext>
                  </a:extLst>
                </p:cNvPr>
                <p:cNvSpPr txBox="1">
                  <a:spLocks noRot="1" noChangeAspect="1" noMove="1" noResize="1" noEditPoints="1" noAdjustHandles="1" noChangeArrowheads="1" noChangeShapeType="1" noTextEdit="1"/>
                </p:cNvSpPr>
                <p:nvPr/>
              </p:nvSpPr>
              <p:spPr>
                <a:xfrm>
                  <a:off x="4414252" y="2321947"/>
                  <a:ext cx="247184" cy="182452"/>
                </a:xfrm>
                <a:prstGeom prst="rect">
                  <a:avLst/>
                </a:prstGeom>
                <a:blipFill>
                  <a:blip r:embed="rId15"/>
                  <a:stretch>
                    <a:fillRect l="-6897" r="-689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50CA126-733C-F22C-8FB2-03F0619BB928}"/>
                    </a:ext>
                  </a:extLst>
                </p:cNvPr>
                <p:cNvSpPr txBox="1"/>
                <p:nvPr/>
              </p:nvSpPr>
              <p:spPr>
                <a:xfrm>
                  <a:off x="4721314" y="2321947"/>
                  <a:ext cx="247184" cy="18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b="0" i="1" smtClean="0">
                                <a:solidFill>
                                  <a:schemeClr val="accent6"/>
                                </a:solidFill>
                                <a:latin typeface="Cambria Math" panose="02040503050406030204" pitchFamily="18" charset="0"/>
                              </a:rPr>
                              <m:t>𝑐</m:t>
                            </m:r>
                          </m:e>
                          <m:sub>
                            <m:r>
                              <a:rPr lang="en-US" sz="1600" b="0" i="1" smtClean="0">
                                <a:solidFill>
                                  <a:schemeClr val="accent6"/>
                                </a:solidFill>
                                <a:latin typeface="Cambria Math" panose="02040503050406030204" pitchFamily="18" charset="0"/>
                              </a:rPr>
                              <m:t>3,2</m:t>
                            </m:r>
                          </m:sub>
                        </m:sSub>
                      </m:oMath>
                    </m:oMathPara>
                  </a14:m>
                  <a:endParaRPr lang="en-US" sz="1600" dirty="0">
                    <a:solidFill>
                      <a:schemeClr val="accent6"/>
                    </a:solidFill>
                  </a:endParaRPr>
                </a:p>
              </p:txBody>
            </p:sp>
          </mc:Choice>
          <mc:Fallback xmlns="">
            <p:sp>
              <p:nvSpPr>
                <p:cNvPr id="95" name="TextBox 94">
                  <a:extLst>
                    <a:ext uri="{FF2B5EF4-FFF2-40B4-BE49-F238E27FC236}">
                      <a16:creationId xmlns:a16="http://schemas.microsoft.com/office/drawing/2014/main" id="{650CA126-733C-F22C-8FB2-03F0619BB928}"/>
                    </a:ext>
                  </a:extLst>
                </p:cNvPr>
                <p:cNvSpPr txBox="1">
                  <a:spLocks noRot="1" noChangeAspect="1" noMove="1" noResize="1" noEditPoints="1" noAdjustHandles="1" noChangeArrowheads="1" noChangeShapeType="1" noTextEdit="1"/>
                </p:cNvSpPr>
                <p:nvPr/>
              </p:nvSpPr>
              <p:spPr>
                <a:xfrm>
                  <a:off x="4721314" y="2321947"/>
                  <a:ext cx="247184" cy="182452"/>
                </a:xfrm>
                <a:prstGeom prst="rect">
                  <a:avLst/>
                </a:prstGeom>
                <a:blipFill>
                  <a:blip r:embed="rId16"/>
                  <a:stretch>
                    <a:fillRect l="-6897" r="-689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52952BD-47CE-9E0B-A266-5AE6ED7B08D0}"/>
                    </a:ext>
                  </a:extLst>
                </p:cNvPr>
                <p:cNvSpPr txBox="1"/>
                <p:nvPr/>
              </p:nvSpPr>
              <p:spPr>
                <a:xfrm>
                  <a:off x="5322356" y="2327616"/>
                  <a:ext cx="142256" cy="174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96" name="TextBox 95">
                  <a:extLst>
                    <a:ext uri="{FF2B5EF4-FFF2-40B4-BE49-F238E27FC236}">
                      <a16:creationId xmlns:a16="http://schemas.microsoft.com/office/drawing/2014/main" id="{A52952BD-47CE-9E0B-A266-5AE6ED7B08D0}"/>
                    </a:ext>
                  </a:extLst>
                </p:cNvPr>
                <p:cNvSpPr txBox="1">
                  <a:spLocks noRot="1" noChangeAspect="1" noMove="1" noResize="1" noEditPoints="1" noAdjustHandles="1" noChangeArrowheads="1" noChangeShapeType="1" noTextEdit="1"/>
                </p:cNvSpPr>
                <p:nvPr/>
              </p:nvSpPr>
              <p:spPr>
                <a:xfrm>
                  <a:off x="5322356" y="2327616"/>
                  <a:ext cx="142256" cy="17480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85D5E5D-D77E-6FDD-3FB5-ABE57131D2FA}"/>
                    </a:ext>
                  </a:extLst>
                </p:cNvPr>
                <p:cNvSpPr txBox="1"/>
                <p:nvPr/>
              </p:nvSpPr>
              <p:spPr>
                <a:xfrm rot="5400000">
                  <a:off x="5146033" y="2602968"/>
                  <a:ext cx="174727" cy="174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solidFill>
                            <a:latin typeface="Cambria Math" panose="02040503050406030204" pitchFamily="18" charset="0"/>
                          </a:rPr>
                          <m:t>…</m:t>
                        </m:r>
                      </m:oMath>
                    </m:oMathPara>
                  </a14:m>
                  <a:endParaRPr lang="en-US" sz="1600" dirty="0">
                    <a:solidFill>
                      <a:schemeClr val="accent6"/>
                    </a:solidFill>
                  </a:endParaRPr>
                </a:p>
              </p:txBody>
            </p:sp>
          </mc:Choice>
          <mc:Fallback xmlns="">
            <p:sp>
              <p:nvSpPr>
                <p:cNvPr id="98" name="TextBox 97">
                  <a:extLst>
                    <a:ext uri="{FF2B5EF4-FFF2-40B4-BE49-F238E27FC236}">
                      <a16:creationId xmlns:a16="http://schemas.microsoft.com/office/drawing/2014/main" id="{B85D5E5D-D77E-6FDD-3FB5-ABE57131D2FA}"/>
                    </a:ext>
                  </a:extLst>
                </p:cNvPr>
                <p:cNvSpPr txBox="1">
                  <a:spLocks noRot="1" noChangeAspect="1" noMove="1" noResize="1" noEditPoints="1" noAdjustHandles="1" noChangeArrowheads="1" noChangeShapeType="1" noTextEdit="1"/>
                </p:cNvSpPr>
                <p:nvPr/>
              </p:nvSpPr>
              <p:spPr>
                <a:xfrm rot="5400000">
                  <a:off x="5146033" y="2602968"/>
                  <a:ext cx="174727" cy="174804"/>
                </a:xfrm>
                <a:prstGeom prst="rect">
                  <a:avLst/>
                </a:prstGeom>
                <a:blipFill>
                  <a:blip r:embed="rId18"/>
                  <a:stretch>
                    <a:fillRect/>
                  </a:stretch>
                </a:blipFill>
              </p:spPr>
              <p:txBody>
                <a:bodyPr/>
                <a:lstStyle/>
                <a:p>
                  <a:r>
                    <a:rPr lang="en-US">
                      <a:noFill/>
                    </a:rPr>
                    <a:t> </a:t>
                  </a:r>
                </a:p>
              </p:txBody>
            </p:sp>
          </mc:Fallback>
        </mc:AlternateContent>
      </p:grpSp>
      <p:cxnSp>
        <p:nvCxnSpPr>
          <p:cNvPr id="101" name="Straight Arrow Connector 100">
            <a:extLst>
              <a:ext uri="{FF2B5EF4-FFF2-40B4-BE49-F238E27FC236}">
                <a16:creationId xmlns:a16="http://schemas.microsoft.com/office/drawing/2014/main" id="{8B00157A-6EC5-06E9-8D7E-EC74F75B9A63}"/>
              </a:ext>
            </a:extLst>
          </p:cNvPr>
          <p:cNvCxnSpPr>
            <a:cxnSpLocks/>
          </p:cNvCxnSpPr>
          <p:nvPr/>
        </p:nvCxnSpPr>
        <p:spPr>
          <a:xfrm flipV="1">
            <a:off x="5675743" y="2182721"/>
            <a:ext cx="383159" cy="4150"/>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sp>
        <p:nvSpPr>
          <p:cNvPr id="104" name="Rectangle: Rounded Corners 168">
            <a:extLst>
              <a:ext uri="{FF2B5EF4-FFF2-40B4-BE49-F238E27FC236}">
                <a16:creationId xmlns:a16="http://schemas.microsoft.com/office/drawing/2014/main" id="{FEF6600E-EE71-4437-608F-F558C8ACB127}"/>
              </a:ext>
            </a:extLst>
          </p:cNvPr>
          <p:cNvSpPr/>
          <p:nvPr/>
        </p:nvSpPr>
        <p:spPr>
          <a:xfrm>
            <a:off x="8804829" y="1333565"/>
            <a:ext cx="2111808" cy="1612967"/>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0EEE862E-6AC2-9AB2-24D4-862460DE2DC2}"/>
              </a:ext>
            </a:extLst>
          </p:cNvPr>
          <p:cNvSpPr txBox="1"/>
          <p:nvPr/>
        </p:nvSpPr>
        <p:spPr>
          <a:xfrm>
            <a:off x="5954135" y="985546"/>
            <a:ext cx="2399614" cy="338554"/>
          </a:xfrm>
          <a:prstGeom prst="rect">
            <a:avLst/>
          </a:prstGeom>
          <a:noFill/>
        </p:spPr>
        <p:txBody>
          <a:bodyPr wrap="square" rtlCol="0">
            <a:spAutoFit/>
          </a:bodyPr>
          <a:lstStyle/>
          <a:p>
            <a:pPr algn="ctr"/>
            <a:r>
              <a:rPr lang="en-US" sz="1600" dirty="0"/>
              <a:t>Build graphical model</a:t>
            </a:r>
          </a:p>
        </p:txBody>
      </p:sp>
      <p:cxnSp>
        <p:nvCxnSpPr>
          <p:cNvPr id="107" name="Straight Arrow Connector 106">
            <a:extLst>
              <a:ext uri="{FF2B5EF4-FFF2-40B4-BE49-F238E27FC236}">
                <a16:creationId xmlns:a16="http://schemas.microsoft.com/office/drawing/2014/main" id="{01AA52C3-18CC-28E0-0EB6-597EE84EC027}"/>
              </a:ext>
            </a:extLst>
          </p:cNvPr>
          <p:cNvCxnSpPr>
            <a:cxnSpLocks/>
          </p:cNvCxnSpPr>
          <p:nvPr/>
        </p:nvCxnSpPr>
        <p:spPr>
          <a:xfrm flipV="1">
            <a:off x="8305671" y="2175397"/>
            <a:ext cx="383159" cy="4150"/>
          </a:xfrm>
          <a:prstGeom prst="straightConnector1">
            <a:avLst/>
          </a:prstGeom>
          <a:ln w="63500">
            <a:solidFill>
              <a:schemeClr val="tx1"/>
            </a:solidFill>
            <a:tailEnd type="triangle" w="med" len="sm"/>
          </a:ln>
        </p:spPr>
        <p:style>
          <a:lnRef idx="1">
            <a:schemeClr val="accent6"/>
          </a:lnRef>
          <a:fillRef idx="0">
            <a:schemeClr val="accent6"/>
          </a:fillRef>
          <a:effectRef idx="0">
            <a:schemeClr val="accent6"/>
          </a:effectRef>
          <a:fontRef idx="minor">
            <a:schemeClr val="tx1"/>
          </a:fontRef>
        </p:style>
      </p:cxnSp>
      <p:grpSp>
        <p:nvGrpSpPr>
          <p:cNvPr id="112" name="Group 111">
            <a:extLst>
              <a:ext uri="{FF2B5EF4-FFF2-40B4-BE49-F238E27FC236}">
                <a16:creationId xmlns:a16="http://schemas.microsoft.com/office/drawing/2014/main" id="{3766199E-5594-9727-6B62-81AB7A02EC24}"/>
              </a:ext>
            </a:extLst>
          </p:cNvPr>
          <p:cNvGrpSpPr/>
          <p:nvPr/>
        </p:nvGrpSpPr>
        <p:grpSpPr>
          <a:xfrm>
            <a:off x="6291288" y="1364755"/>
            <a:ext cx="1826146" cy="1523026"/>
            <a:chOff x="4410646" y="3681400"/>
            <a:chExt cx="1826146" cy="1523026"/>
          </a:xfrm>
        </p:grpSpPr>
        <p:sp>
          <p:nvSpPr>
            <p:cNvPr id="73" name="Rectangle: Rounded Corners 168">
              <a:extLst>
                <a:ext uri="{FF2B5EF4-FFF2-40B4-BE49-F238E27FC236}">
                  <a16:creationId xmlns:a16="http://schemas.microsoft.com/office/drawing/2014/main" id="{9B23AD0C-A63A-77CB-4C0D-9A380C6E4D21}"/>
                </a:ext>
              </a:extLst>
            </p:cNvPr>
            <p:cNvSpPr/>
            <p:nvPr/>
          </p:nvSpPr>
          <p:spPr>
            <a:xfrm>
              <a:off x="4410646" y="3681400"/>
              <a:ext cx="1826146" cy="1523026"/>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F2EA563-CC45-F6E0-17EF-8F6C7A41DD2B}"/>
                </a:ext>
              </a:extLst>
            </p:cNvPr>
            <p:cNvSpPr/>
            <p:nvPr/>
          </p:nvSpPr>
          <p:spPr>
            <a:xfrm>
              <a:off x="4542117" y="4913516"/>
              <a:ext cx="1572866" cy="246221"/>
            </a:xfrm>
            <a:prstGeom prst="rect">
              <a:avLst/>
            </a:prstGeom>
          </p:spPr>
          <p:txBody>
            <a:bodyPr wrap="none">
              <a:spAutoFit/>
            </a:bodyPr>
            <a:lstStyle/>
            <a:p>
              <a:r>
                <a:rPr lang="en-US" sz="1000" dirty="0">
                  <a:solidFill>
                    <a:schemeClr val="bg1">
                      <a:lumMod val="50000"/>
                    </a:schemeClr>
                  </a:solidFill>
                  <a:latin typeface="Corbel" panose="020B0503020204020204" pitchFamily="34" charset="0"/>
                </a:rPr>
                <a:t>Liu </a:t>
              </a:r>
              <a:r>
                <a:rPr lang="en-US" sz="1000" i="1" dirty="0">
                  <a:solidFill>
                    <a:schemeClr val="bg1">
                      <a:lumMod val="50000"/>
                    </a:schemeClr>
                  </a:solidFill>
                  <a:latin typeface="Corbel" panose="020B0503020204020204" pitchFamily="34" charset="0"/>
                </a:rPr>
                <a:t>et al., Ann. Stat. </a:t>
              </a:r>
              <a:r>
                <a:rPr lang="en-US" sz="1000" dirty="0">
                  <a:solidFill>
                    <a:schemeClr val="bg1">
                      <a:lumMod val="50000"/>
                    </a:schemeClr>
                  </a:solidFill>
                  <a:latin typeface="Corbel" panose="020B0503020204020204" pitchFamily="34" charset="0"/>
                </a:rPr>
                <a:t>(2012)</a:t>
              </a:r>
            </a:p>
          </p:txBody>
        </p:sp>
        <p:pic>
          <p:nvPicPr>
            <p:cNvPr id="110" name="Picture 109" descr="Chart&#10;&#10;Description automatically generated">
              <a:extLst>
                <a:ext uri="{FF2B5EF4-FFF2-40B4-BE49-F238E27FC236}">
                  <a16:creationId xmlns:a16="http://schemas.microsoft.com/office/drawing/2014/main" id="{5E3CB699-0EF0-912D-B76A-B3D42C2DB26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78472" y="3848908"/>
              <a:ext cx="988553" cy="994060"/>
            </a:xfrm>
            <a:prstGeom prst="rect">
              <a:avLst/>
            </a:prstGeom>
          </p:spPr>
        </p:pic>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43980E8A-2A43-DFBB-C551-B974DB6AB52A}"/>
                    </a:ext>
                  </a:extLst>
                </p:cNvPr>
                <p:cNvSpPr txBox="1"/>
                <p:nvPr/>
              </p:nvSpPr>
              <p:spPr>
                <a:xfrm>
                  <a:off x="4525904" y="4054826"/>
                  <a:ext cx="50173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4400" b="1" i="0" smtClean="0">
                            <a:latin typeface="Cambria Math" panose="02040503050406030204" pitchFamily="18" charset="0"/>
                            <a:ea typeface="Cambria Math" panose="02040503050406030204" pitchFamily="18" charset="0"/>
                          </a:rPr>
                          <m:t>𝚲</m:t>
                        </m:r>
                      </m:oMath>
                    </m:oMathPara>
                  </a14:m>
                  <a:endParaRPr lang="en-US" sz="4400" b="1" dirty="0"/>
                </a:p>
              </p:txBody>
            </p:sp>
          </mc:Choice>
          <mc:Fallback xmlns="">
            <p:sp>
              <p:nvSpPr>
                <p:cNvPr id="111" name="TextBox 110">
                  <a:extLst>
                    <a:ext uri="{FF2B5EF4-FFF2-40B4-BE49-F238E27FC236}">
                      <a16:creationId xmlns:a16="http://schemas.microsoft.com/office/drawing/2014/main" id="{43980E8A-2A43-DFBB-C551-B974DB6AB52A}"/>
                    </a:ext>
                  </a:extLst>
                </p:cNvPr>
                <p:cNvSpPr txBox="1">
                  <a:spLocks noRot="1" noChangeAspect="1" noMove="1" noResize="1" noEditPoints="1" noAdjustHandles="1" noChangeArrowheads="1" noChangeShapeType="1" noTextEdit="1"/>
                </p:cNvSpPr>
                <p:nvPr/>
              </p:nvSpPr>
              <p:spPr>
                <a:xfrm>
                  <a:off x="4525904" y="4054826"/>
                  <a:ext cx="501739" cy="677108"/>
                </a:xfrm>
                <a:prstGeom prst="rect">
                  <a:avLst/>
                </a:prstGeom>
                <a:blipFill>
                  <a:blip r:embed="rId20"/>
                  <a:stretch>
                    <a:fillRect l="-24390" r="-21951" b="-3704"/>
                  </a:stretch>
                </a:blipFill>
              </p:spPr>
              <p:txBody>
                <a:bodyPr/>
                <a:lstStyle/>
                <a:p>
                  <a:r>
                    <a:rPr lang="en-US">
                      <a:noFill/>
                    </a:rPr>
                    <a:t> </a:t>
                  </a:r>
                </a:p>
              </p:txBody>
            </p:sp>
          </mc:Fallback>
        </mc:AlternateContent>
      </p:grpSp>
      <p:sp>
        <p:nvSpPr>
          <p:cNvPr id="200" name="TextBox 199">
            <a:extLst>
              <a:ext uri="{FF2B5EF4-FFF2-40B4-BE49-F238E27FC236}">
                <a16:creationId xmlns:a16="http://schemas.microsoft.com/office/drawing/2014/main" id="{F103705C-2D74-C1BD-5ECB-FF1E56DDE242}"/>
              </a:ext>
            </a:extLst>
          </p:cNvPr>
          <p:cNvSpPr txBox="1"/>
          <p:nvPr/>
        </p:nvSpPr>
        <p:spPr>
          <a:xfrm>
            <a:off x="100901" y="526075"/>
            <a:ext cx="3192198" cy="400110"/>
          </a:xfrm>
          <a:prstGeom prst="rect">
            <a:avLst/>
          </a:prstGeom>
          <a:noFill/>
        </p:spPr>
        <p:txBody>
          <a:bodyPr wrap="square" rtlCol="0">
            <a:spAutoFit/>
          </a:bodyPr>
          <a:lstStyle/>
          <a:p>
            <a:r>
              <a:rPr lang="en-US" sz="2000" b="1" u="sng" dirty="0"/>
              <a:t>Workflow</a:t>
            </a:r>
          </a:p>
        </p:txBody>
      </p:sp>
      <p:pic>
        <p:nvPicPr>
          <p:cNvPr id="202" name="Picture 201" descr="A picture containing map&#10;&#10;Description automatically generated">
            <a:extLst>
              <a:ext uri="{FF2B5EF4-FFF2-40B4-BE49-F238E27FC236}">
                <a16:creationId xmlns:a16="http://schemas.microsoft.com/office/drawing/2014/main" id="{FBB4C78A-059E-DB40-5552-5EDCA462B111}"/>
              </a:ext>
            </a:extLst>
          </p:cNvPr>
          <p:cNvPicPr>
            <a:picLocks noChangeAspect="1"/>
          </p:cNvPicPr>
          <p:nvPr/>
        </p:nvPicPr>
        <p:blipFill>
          <a:blip r:embed="rId21"/>
          <a:stretch>
            <a:fillRect/>
          </a:stretch>
        </p:blipFill>
        <p:spPr>
          <a:xfrm>
            <a:off x="3676856" y="3373348"/>
            <a:ext cx="2495343" cy="2491163"/>
          </a:xfrm>
          <a:prstGeom prst="rect">
            <a:avLst/>
          </a:prstGeom>
        </p:spPr>
      </p:pic>
      <p:cxnSp>
        <p:nvCxnSpPr>
          <p:cNvPr id="206" name="Straight Arrow Connector 205">
            <a:extLst>
              <a:ext uri="{FF2B5EF4-FFF2-40B4-BE49-F238E27FC236}">
                <a16:creationId xmlns:a16="http://schemas.microsoft.com/office/drawing/2014/main" id="{665C896D-9BCB-6118-4947-D92B4015E64C}"/>
              </a:ext>
            </a:extLst>
          </p:cNvPr>
          <p:cNvCxnSpPr>
            <a:cxnSpLocks/>
          </p:cNvCxnSpPr>
          <p:nvPr/>
        </p:nvCxnSpPr>
        <p:spPr>
          <a:xfrm flipH="1" flipV="1">
            <a:off x="3374233" y="4928468"/>
            <a:ext cx="249006" cy="47131"/>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679F163B-995B-0C65-A164-9C8D1EA43E9A}"/>
              </a:ext>
            </a:extLst>
          </p:cNvPr>
          <p:cNvGrpSpPr/>
          <p:nvPr/>
        </p:nvGrpSpPr>
        <p:grpSpPr>
          <a:xfrm>
            <a:off x="1526271" y="5963681"/>
            <a:ext cx="3787048" cy="795275"/>
            <a:chOff x="6090744" y="3297462"/>
            <a:chExt cx="3787048" cy="795275"/>
          </a:xfrm>
        </p:grpSpPr>
        <p:sp>
          <p:nvSpPr>
            <p:cNvPr id="208" name="Rectangle 207">
              <a:extLst>
                <a:ext uri="{FF2B5EF4-FFF2-40B4-BE49-F238E27FC236}">
                  <a16:creationId xmlns:a16="http://schemas.microsoft.com/office/drawing/2014/main" id="{B203655C-EB65-0B26-AA9E-B11C6D68EDCB}"/>
                </a:ext>
              </a:extLst>
            </p:cNvPr>
            <p:cNvSpPr/>
            <p:nvPr/>
          </p:nvSpPr>
          <p:spPr>
            <a:xfrm>
              <a:off x="6090744" y="3297462"/>
              <a:ext cx="3787048" cy="79527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B74C5CF9-082E-EEA4-94A2-5642C9020B02}"/>
                </a:ext>
              </a:extLst>
            </p:cNvPr>
            <p:cNvSpPr/>
            <p:nvPr/>
          </p:nvSpPr>
          <p:spPr>
            <a:xfrm>
              <a:off x="6174545" y="3323296"/>
              <a:ext cx="3703247" cy="769441"/>
            </a:xfrm>
            <a:prstGeom prst="rect">
              <a:avLst/>
            </a:prstGeom>
          </p:spPr>
          <p:txBody>
            <a:bodyPr wrap="square">
              <a:spAutoFit/>
            </a:bodyPr>
            <a:lstStyle/>
            <a:p>
              <a:r>
                <a:rPr lang="en-US" sz="1400" b="1" u="sng" dirty="0">
                  <a:solidFill>
                    <a:schemeClr val="accent2"/>
                  </a:solidFill>
                </a:rPr>
                <a:t>Nfil3 involved enriched functional terms in </a:t>
              </a:r>
              <a:r>
                <a:rPr lang="en-US" sz="1400" b="1" u="sng" dirty="0" err="1">
                  <a:solidFill>
                    <a:schemeClr val="accent2"/>
                  </a:solidFill>
                </a:rPr>
                <a:t>Tex</a:t>
              </a:r>
              <a:endParaRPr lang="en-US" sz="1400" b="1" u="sng" dirty="0">
                <a:solidFill>
                  <a:schemeClr val="accent2"/>
                </a:solidFill>
              </a:endParaRPr>
            </a:p>
            <a:p>
              <a:r>
                <a:rPr lang="en-US" sz="1000" dirty="0">
                  <a:solidFill>
                    <a:schemeClr val="accent2"/>
                  </a:solidFill>
                </a:rPr>
                <a:t>Rhythmic process</a:t>
              </a:r>
            </a:p>
            <a:p>
              <a:r>
                <a:rPr lang="en-US" sz="1000" dirty="0">
                  <a:solidFill>
                    <a:schemeClr val="accent2"/>
                  </a:solidFill>
                </a:rPr>
                <a:t>Cellular response to interleukin-4</a:t>
              </a:r>
            </a:p>
            <a:p>
              <a:pPr marL="228600" indent="-228600">
                <a:buFont typeface="+mj-lt"/>
                <a:buAutoNum type="arabicPeriod"/>
              </a:pPr>
              <a:endParaRPr lang="en-US" sz="1000" dirty="0">
                <a:solidFill>
                  <a:srgbClr val="377EB9"/>
                </a:solidFill>
              </a:endParaRPr>
            </a:p>
          </p:txBody>
        </p:sp>
      </p:grpSp>
      <p:pic>
        <p:nvPicPr>
          <p:cNvPr id="210" name="Picture 209" descr="Map&#10;&#10;Description automatically generated">
            <a:extLst>
              <a:ext uri="{FF2B5EF4-FFF2-40B4-BE49-F238E27FC236}">
                <a16:creationId xmlns:a16="http://schemas.microsoft.com/office/drawing/2014/main" id="{69F6410D-9EBB-D0CA-9F1B-86E763D579D6}"/>
              </a:ext>
            </a:extLst>
          </p:cNvPr>
          <p:cNvPicPr>
            <a:picLocks noChangeAspect="1"/>
          </p:cNvPicPr>
          <p:nvPr/>
        </p:nvPicPr>
        <p:blipFill>
          <a:blip r:embed="rId22"/>
          <a:stretch>
            <a:fillRect/>
          </a:stretch>
        </p:blipFill>
        <p:spPr>
          <a:xfrm>
            <a:off x="9378850" y="3302284"/>
            <a:ext cx="2280337" cy="2223518"/>
          </a:xfrm>
          <a:prstGeom prst="rect">
            <a:avLst/>
          </a:prstGeom>
        </p:spPr>
      </p:pic>
      <p:cxnSp>
        <p:nvCxnSpPr>
          <p:cNvPr id="212" name="Straight Arrow Connector 211">
            <a:extLst>
              <a:ext uri="{FF2B5EF4-FFF2-40B4-BE49-F238E27FC236}">
                <a16:creationId xmlns:a16="http://schemas.microsoft.com/office/drawing/2014/main" id="{C9FD5896-C441-5682-AF33-D8BF7D789473}"/>
              </a:ext>
            </a:extLst>
          </p:cNvPr>
          <p:cNvCxnSpPr>
            <a:cxnSpLocks/>
          </p:cNvCxnSpPr>
          <p:nvPr/>
        </p:nvCxnSpPr>
        <p:spPr>
          <a:xfrm flipH="1">
            <a:off x="9280903" y="4975599"/>
            <a:ext cx="335081" cy="114505"/>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13" name="Group 212">
            <a:extLst>
              <a:ext uri="{FF2B5EF4-FFF2-40B4-BE49-F238E27FC236}">
                <a16:creationId xmlns:a16="http://schemas.microsoft.com/office/drawing/2014/main" id="{6F35333C-1C60-DCFC-F110-0A9CABDCB158}"/>
              </a:ext>
            </a:extLst>
          </p:cNvPr>
          <p:cNvGrpSpPr/>
          <p:nvPr/>
        </p:nvGrpSpPr>
        <p:grpSpPr>
          <a:xfrm>
            <a:off x="7535816" y="5976597"/>
            <a:ext cx="3870849" cy="949164"/>
            <a:chOff x="6090744" y="3297462"/>
            <a:chExt cx="3870849" cy="949164"/>
          </a:xfrm>
        </p:grpSpPr>
        <p:sp>
          <p:nvSpPr>
            <p:cNvPr id="214" name="Rectangle 213">
              <a:extLst>
                <a:ext uri="{FF2B5EF4-FFF2-40B4-BE49-F238E27FC236}">
                  <a16:creationId xmlns:a16="http://schemas.microsoft.com/office/drawing/2014/main" id="{59C7E198-909A-E219-C572-CEB8FFD10B12}"/>
                </a:ext>
              </a:extLst>
            </p:cNvPr>
            <p:cNvSpPr/>
            <p:nvPr/>
          </p:nvSpPr>
          <p:spPr>
            <a:xfrm>
              <a:off x="6090744" y="3297462"/>
              <a:ext cx="3787048" cy="79527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F9ABD65C-CCAE-51B4-47E2-46E63B72B213}"/>
                </a:ext>
              </a:extLst>
            </p:cNvPr>
            <p:cNvSpPr/>
            <p:nvPr/>
          </p:nvSpPr>
          <p:spPr>
            <a:xfrm>
              <a:off x="6174545" y="3323296"/>
              <a:ext cx="3787048" cy="923330"/>
            </a:xfrm>
            <a:prstGeom prst="rect">
              <a:avLst/>
            </a:prstGeom>
          </p:spPr>
          <p:txBody>
            <a:bodyPr wrap="square">
              <a:spAutoFit/>
            </a:bodyPr>
            <a:lstStyle/>
            <a:p>
              <a:r>
                <a:rPr lang="en-US" sz="1400" b="1" u="sng" dirty="0">
                  <a:solidFill>
                    <a:srgbClr val="C00000"/>
                  </a:solidFill>
                </a:rPr>
                <a:t>Nfil3 involved enriched functional terms in TRM </a:t>
              </a:r>
            </a:p>
            <a:p>
              <a:r>
                <a:rPr lang="en-US" sz="1000" dirty="0">
                  <a:solidFill>
                    <a:srgbClr val="C00000"/>
                  </a:solidFill>
                </a:rPr>
                <a:t>Lymphocyte differentiation</a:t>
              </a:r>
            </a:p>
            <a:p>
              <a:r>
                <a:rPr lang="en-US" sz="1000" dirty="0">
                  <a:solidFill>
                    <a:srgbClr val="C00000"/>
                  </a:solidFill>
                </a:rPr>
                <a:t>Natural killer cell activation</a:t>
              </a:r>
            </a:p>
            <a:p>
              <a:r>
                <a:rPr lang="en-US" sz="1000" dirty="0">
                  <a:solidFill>
                    <a:srgbClr val="C00000"/>
                  </a:solidFill>
                </a:rPr>
                <a:t>Cellular response to interleukin-4</a:t>
              </a:r>
            </a:p>
            <a:p>
              <a:pPr marL="228600" indent="-228600">
                <a:buFont typeface="+mj-lt"/>
                <a:buAutoNum type="arabicPeriod"/>
              </a:pPr>
              <a:endParaRPr lang="en-US" sz="1000" dirty="0">
                <a:solidFill>
                  <a:srgbClr val="377EB9"/>
                </a:solidFill>
              </a:endParaRPr>
            </a:p>
          </p:txBody>
        </p:sp>
      </p:grpSp>
      <p:sp>
        <p:nvSpPr>
          <p:cNvPr id="216" name="Rectangle 215">
            <a:extLst>
              <a:ext uri="{FF2B5EF4-FFF2-40B4-BE49-F238E27FC236}">
                <a16:creationId xmlns:a16="http://schemas.microsoft.com/office/drawing/2014/main" id="{9FD03802-C32C-4A82-ECF5-97F908BF0B62}"/>
              </a:ext>
            </a:extLst>
          </p:cNvPr>
          <p:cNvSpPr/>
          <p:nvPr/>
        </p:nvSpPr>
        <p:spPr>
          <a:xfrm>
            <a:off x="4438660" y="5447999"/>
            <a:ext cx="11913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Modularity: 0.5</a:t>
            </a:r>
          </a:p>
        </p:txBody>
      </p:sp>
      <p:sp>
        <p:nvSpPr>
          <p:cNvPr id="217" name="Rectangle 216">
            <a:extLst>
              <a:ext uri="{FF2B5EF4-FFF2-40B4-BE49-F238E27FC236}">
                <a16:creationId xmlns:a16="http://schemas.microsoft.com/office/drawing/2014/main" id="{6BF27446-F725-79BA-FB1E-F4FB5A4C0FD8}"/>
              </a:ext>
            </a:extLst>
          </p:cNvPr>
          <p:cNvSpPr/>
          <p:nvPr/>
        </p:nvSpPr>
        <p:spPr>
          <a:xfrm>
            <a:off x="10122059" y="5510539"/>
            <a:ext cx="11913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Modularity: 0.2</a:t>
            </a:r>
          </a:p>
        </p:txBody>
      </p:sp>
      <p:pic>
        <p:nvPicPr>
          <p:cNvPr id="3" name="Picture 2" descr="Chart, bubble chart&#10;&#10;Description automatically generated">
            <a:extLst>
              <a:ext uri="{FF2B5EF4-FFF2-40B4-BE49-F238E27FC236}">
                <a16:creationId xmlns:a16="http://schemas.microsoft.com/office/drawing/2014/main" id="{32E5C0E1-A7D0-6081-789E-13ADBB3B3F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31079" y="3770327"/>
            <a:ext cx="2286000" cy="2193792"/>
          </a:xfrm>
          <a:prstGeom prst="rect">
            <a:avLst/>
          </a:prstGeom>
        </p:spPr>
      </p:pic>
      <p:pic>
        <p:nvPicPr>
          <p:cNvPr id="6" name="Picture 5" descr="Chart, diagram, bubble chart&#10;&#10;Description automatically generated">
            <a:extLst>
              <a:ext uri="{FF2B5EF4-FFF2-40B4-BE49-F238E27FC236}">
                <a16:creationId xmlns:a16="http://schemas.microsoft.com/office/drawing/2014/main" id="{F96182D9-A8AB-AA53-F2A1-4CCA5831133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3053" y="3650093"/>
            <a:ext cx="2286000" cy="2228273"/>
          </a:xfrm>
          <a:prstGeom prst="rect">
            <a:avLst/>
          </a:prstGeom>
        </p:spPr>
      </p:pic>
      <p:sp>
        <p:nvSpPr>
          <p:cNvPr id="201" name="TextBox 200">
            <a:extLst>
              <a:ext uri="{FF2B5EF4-FFF2-40B4-BE49-F238E27FC236}">
                <a16:creationId xmlns:a16="http://schemas.microsoft.com/office/drawing/2014/main" id="{A87C6118-1444-C202-0D19-8A1AB5964790}"/>
              </a:ext>
            </a:extLst>
          </p:cNvPr>
          <p:cNvSpPr txBox="1"/>
          <p:nvPr/>
        </p:nvSpPr>
        <p:spPr>
          <a:xfrm>
            <a:off x="100901" y="3244002"/>
            <a:ext cx="7846766" cy="400110"/>
          </a:xfrm>
          <a:prstGeom prst="rect">
            <a:avLst/>
          </a:prstGeom>
          <a:noFill/>
        </p:spPr>
        <p:txBody>
          <a:bodyPr wrap="square" rtlCol="0">
            <a:spAutoFit/>
          </a:bodyPr>
          <a:lstStyle/>
          <a:p>
            <a:r>
              <a:rPr lang="en-US" sz="2000" b="1" u="sng" dirty="0"/>
              <a:t>Example: context dependent role of Nfil3 in </a:t>
            </a:r>
            <a:r>
              <a:rPr lang="en-US" sz="2000" b="1" u="sng" dirty="0" err="1"/>
              <a:t>Tex</a:t>
            </a:r>
            <a:r>
              <a:rPr lang="en-US" sz="2000" b="1" u="sng" dirty="0"/>
              <a:t> and TRM</a:t>
            </a:r>
          </a:p>
        </p:txBody>
      </p:sp>
      <p:sp>
        <p:nvSpPr>
          <p:cNvPr id="7" name="Rectangle 6">
            <a:extLst>
              <a:ext uri="{FF2B5EF4-FFF2-40B4-BE49-F238E27FC236}">
                <a16:creationId xmlns:a16="http://schemas.microsoft.com/office/drawing/2014/main" id="{8089B1C0-2AA1-5976-0A58-0346110744DB}"/>
              </a:ext>
            </a:extLst>
          </p:cNvPr>
          <p:cNvSpPr/>
          <p:nvPr/>
        </p:nvSpPr>
        <p:spPr>
          <a:xfrm>
            <a:off x="3252366" y="3667836"/>
            <a:ext cx="543803" cy="369332"/>
          </a:xfrm>
          <a:prstGeom prst="rect">
            <a:avLst/>
          </a:prstGeom>
        </p:spPr>
        <p:txBody>
          <a:bodyPr wrap="none">
            <a:spAutoFit/>
          </a:bodyPr>
          <a:lstStyle/>
          <a:p>
            <a:r>
              <a:rPr lang="en-US" dirty="0" err="1">
                <a:solidFill>
                  <a:srgbClr val="000000"/>
                </a:solidFill>
                <a:latin typeface="Arial" panose="020B0604020202020204" pitchFamily="34" charset="0"/>
              </a:rPr>
              <a:t>Tex</a:t>
            </a:r>
            <a:endParaRPr lang="en-US" dirty="0"/>
          </a:p>
        </p:txBody>
      </p:sp>
      <p:sp>
        <p:nvSpPr>
          <p:cNvPr id="218" name="Rectangle 217">
            <a:extLst>
              <a:ext uri="{FF2B5EF4-FFF2-40B4-BE49-F238E27FC236}">
                <a16:creationId xmlns:a16="http://schemas.microsoft.com/office/drawing/2014/main" id="{3966FFEA-A771-8A66-0252-27A0FF41A58E}"/>
              </a:ext>
            </a:extLst>
          </p:cNvPr>
          <p:cNvSpPr/>
          <p:nvPr/>
        </p:nvSpPr>
        <p:spPr>
          <a:xfrm>
            <a:off x="8879531" y="3626211"/>
            <a:ext cx="684803" cy="369332"/>
          </a:xfrm>
          <a:prstGeom prst="rect">
            <a:avLst/>
          </a:prstGeom>
        </p:spPr>
        <p:txBody>
          <a:bodyPr wrap="none">
            <a:spAutoFit/>
          </a:bodyPr>
          <a:lstStyle/>
          <a:p>
            <a:r>
              <a:rPr lang="en-US" dirty="0">
                <a:solidFill>
                  <a:srgbClr val="000000"/>
                </a:solidFill>
                <a:latin typeface="Arial" panose="020B0604020202020204" pitchFamily="34" charset="0"/>
              </a:rPr>
              <a:t>TRM</a:t>
            </a:r>
            <a:endParaRPr lang="en-US" dirty="0"/>
          </a:p>
        </p:txBody>
      </p:sp>
    </p:spTree>
    <p:extLst>
      <p:ext uri="{BB962C8B-B14F-4D97-AF65-F5344CB8AC3E}">
        <p14:creationId xmlns:p14="http://schemas.microsoft.com/office/powerpoint/2010/main" val="386870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Picture 422" descr="Diagram, venn diagram&#10;&#10;Description automatically generated">
            <a:extLst>
              <a:ext uri="{FF2B5EF4-FFF2-40B4-BE49-F238E27FC236}">
                <a16:creationId xmlns:a16="http://schemas.microsoft.com/office/drawing/2014/main" id="{6B309A4F-7364-420A-9047-78ED189F01FE}"/>
              </a:ext>
            </a:extLst>
          </p:cNvPr>
          <p:cNvPicPr>
            <a:picLocks noChangeAspect="1"/>
          </p:cNvPicPr>
          <p:nvPr/>
        </p:nvPicPr>
        <p:blipFill rotWithShape="1">
          <a:blip r:embed="rId2">
            <a:extLst>
              <a:ext uri="{28A0092B-C50C-407E-A947-70E740481C1C}">
                <a14:useLocalDpi xmlns:a14="http://schemas.microsoft.com/office/drawing/2010/main" val="0"/>
              </a:ext>
            </a:extLst>
          </a:blip>
          <a:srcRect t="17350" b="16578"/>
          <a:stretch/>
        </p:blipFill>
        <p:spPr>
          <a:xfrm>
            <a:off x="9737544" y="5163187"/>
            <a:ext cx="2099393" cy="1387123"/>
          </a:xfrm>
          <a:prstGeom prst="rect">
            <a:avLst/>
          </a:prstGeom>
        </p:spPr>
      </p:pic>
      <p:grpSp>
        <p:nvGrpSpPr>
          <p:cNvPr id="359" name="Group 358">
            <a:extLst>
              <a:ext uri="{FF2B5EF4-FFF2-40B4-BE49-F238E27FC236}">
                <a16:creationId xmlns:a16="http://schemas.microsoft.com/office/drawing/2014/main" id="{165029F3-9710-44A0-9120-945CB6D18CB2}"/>
              </a:ext>
            </a:extLst>
          </p:cNvPr>
          <p:cNvGrpSpPr>
            <a:grpSpLocks noChangeAspect="1"/>
          </p:cNvGrpSpPr>
          <p:nvPr/>
        </p:nvGrpSpPr>
        <p:grpSpPr>
          <a:xfrm>
            <a:off x="9797138" y="1296806"/>
            <a:ext cx="2045554" cy="1562806"/>
            <a:chOff x="10087510" y="1358246"/>
            <a:chExt cx="1478350" cy="1129462"/>
          </a:xfrm>
        </p:grpSpPr>
        <p:grpSp>
          <p:nvGrpSpPr>
            <p:cNvPr id="357" name="Group 356">
              <a:extLst>
                <a:ext uri="{FF2B5EF4-FFF2-40B4-BE49-F238E27FC236}">
                  <a16:creationId xmlns:a16="http://schemas.microsoft.com/office/drawing/2014/main" id="{1DBCCEDE-7C41-4792-9386-DA5E040D2FC4}"/>
                </a:ext>
              </a:extLst>
            </p:cNvPr>
            <p:cNvGrpSpPr/>
            <p:nvPr/>
          </p:nvGrpSpPr>
          <p:grpSpPr>
            <a:xfrm>
              <a:off x="10095201" y="1358246"/>
              <a:ext cx="1470659" cy="952837"/>
              <a:chOff x="9860820" y="1664099"/>
              <a:chExt cx="1470659" cy="952837"/>
            </a:xfrm>
          </p:grpSpPr>
          <p:pic>
            <p:nvPicPr>
              <p:cNvPr id="355" name="Picture 354" descr="Background pattern&#10;&#10;Description automatically generated">
                <a:extLst>
                  <a:ext uri="{FF2B5EF4-FFF2-40B4-BE49-F238E27FC236}">
                    <a16:creationId xmlns:a16="http://schemas.microsoft.com/office/drawing/2014/main" id="{70F79392-B5E1-4C83-B55E-1E7D76F4E96B}"/>
                  </a:ext>
                </a:extLst>
              </p:cNvPr>
              <p:cNvPicPr>
                <a:picLocks noChangeAspect="1"/>
              </p:cNvPicPr>
              <p:nvPr/>
            </p:nvPicPr>
            <p:blipFill rotWithShape="1">
              <a:blip r:embed="rId3">
                <a:extLst>
                  <a:ext uri="{28A0092B-C50C-407E-A947-70E740481C1C}">
                    <a14:useLocalDpi xmlns:a14="http://schemas.microsoft.com/office/drawing/2010/main" val="0"/>
                  </a:ext>
                </a:extLst>
              </a:blip>
              <a:srcRect l="12868" t="16138" r="77482" b="70457"/>
              <a:stretch/>
            </p:blipFill>
            <p:spPr>
              <a:xfrm>
                <a:off x="9860820" y="1697567"/>
                <a:ext cx="964853" cy="919369"/>
              </a:xfrm>
              <a:prstGeom prst="rect">
                <a:avLst/>
              </a:prstGeom>
            </p:spPr>
          </p:pic>
          <p:pic>
            <p:nvPicPr>
              <p:cNvPr id="356" name="Picture 355" descr="Background pattern&#10;&#10;Description automatically generated">
                <a:extLst>
                  <a:ext uri="{FF2B5EF4-FFF2-40B4-BE49-F238E27FC236}">
                    <a16:creationId xmlns:a16="http://schemas.microsoft.com/office/drawing/2014/main" id="{CDDEB4B9-1ACB-405F-BCB6-D39D6281B18D}"/>
                  </a:ext>
                </a:extLst>
              </p:cNvPr>
              <p:cNvPicPr>
                <a:picLocks noChangeAspect="1"/>
              </p:cNvPicPr>
              <p:nvPr/>
            </p:nvPicPr>
            <p:blipFill rotWithShape="1">
              <a:blip r:embed="rId3">
                <a:extLst>
                  <a:ext uri="{28A0092B-C50C-407E-A947-70E740481C1C}">
                    <a14:useLocalDpi xmlns:a14="http://schemas.microsoft.com/office/drawing/2010/main" val="0"/>
                  </a:ext>
                </a:extLst>
              </a:blip>
              <a:srcRect l="88024" t="15810" r="6811" b="70457"/>
              <a:stretch/>
            </p:blipFill>
            <p:spPr>
              <a:xfrm>
                <a:off x="10815198" y="1664099"/>
                <a:ext cx="516281" cy="941772"/>
              </a:xfrm>
              <a:prstGeom prst="rect">
                <a:avLst/>
              </a:prstGeom>
            </p:spPr>
          </p:pic>
        </p:grpSp>
        <p:sp>
          <p:nvSpPr>
            <p:cNvPr id="358" name="Rectangle 357">
              <a:extLst>
                <a:ext uri="{FF2B5EF4-FFF2-40B4-BE49-F238E27FC236}">
                  <a16:creationId xmlns:a16="http://schemas.microsoft.com/office/drawing/2014/main" id="{FCB4FA6A-F857-4FCC-AD90-86322DE525DD}"/>
                </a:ext>
              </a:extLst>
            </p:cNvPr>
            <p:cNvSpPr/>
            <p:nvPr/>
          </p:nvSpPr>
          <p:spPr>
            <a:xfrm>
              <a:off x="10087510" y="2265273"/>
              <a:ext cx="958924" cy="222435"/>
            </a:xfrm>
            <a:prstGeom prst="rect">
              <a:avLst/>
            </a:prstGeom>
          </p:spPr>
          <p:txBody>
            <a:bodyPr wrap="none">
              <a:spAutoFit/>
            </a:bodyPr>
            <a:lstStyle/>
            <a:p>
              <a:pPr algn="ctr"/>
              <a:r>
                <a:rPr lang="en-US" sz="1400" dirty="0">
                  <a:cs typeface="Arial" panose="020B0604020202020204" pitchFamily="34" charset="0"/>
                </a:rPr>
                <a:t>cardiomyocytes</a:t>
              </a:r>
            </a:p>
          </p:txBody>
        </p:sp>
      </p:grpSp>
      <p:grpSp>
        <p:nvGrpSpPr>
          <p:cNvPr id="353" name="Group 352">
            <a:extLst>
              <a:ext uri="{FF2B5EF4-FFF2-40B4-BE49-F238E27FC236}">
                <a16:creationId xmlns:a16="http://schemas.microsoft.com/office/drawing/2014/main" id="{363A9EA8-8116-45CD-B896-51056369EDF0}"/>
              </a:ext>
            </a:extLst>
          </p:cNvPr>
          <p:cNvGrpSpPr/>
          <p:nvPr/>
        </p:nvGrpSpPr>
        <p:grpSpPr>
          <a:xfrm>
            <a:off x="7319669" y="1438779"/>
            <a:ext cx="2012920" cy="4268264"/>
            <a:chOff x="7392570" y="1339376"/>
            <a:chExt cx="2012920" cy="4268264"/>
          </a:xfrm>
        </p:grpSpPr>
        <p:pic>
          <p:nvPicPr>
            <p:cNvPr id="352" name="Picture 351" descr="A picture containing timeline&#10;&#10;Description automatically generated">
              <a:extLst>
                <a:ext uri="{FF2B5EF4-FFF2-40B4-BE49-F238E27FC236}">
                  <a16:creationId xmlns:a16="http://schemas.microsoft.com/office/drawing/2014/main" id="{C5255C64-A85D-4940-B596-957000148092}"/>
                </a:ext>
              </a:extLst>
            </p:cNvPr>
            <p:cNvPicPr>
              <a:picLocks noChangeAspect="1"/>
            </p:cNvPicPr>
            <p:nvPr/>
          </p:nvPicPr>
          <p:blipFill rotWithShape="1">
            <a:blip r:embed="rId4">
              <a:extLst>
                <a:ext uri="{28A0092B-C50C-407E-A947-70E740481C1C}">
                  <a14:useLocalDpi xmlns:a14="http://schemas.microsoft.com/office/drawing/2010/main" val="0"/>
                </a:ext>
              </a:extLst>
            </a:blip>
            <a:srcRect l="7605" t="2276" r="27198" b="1653"/>
            <a:stretch/>
          </p:blipFill>
          <p:spPr>
            <a:xfrm>
              <a:off x="7548883" y="2261416"/>
              <a:ext cx="1781824" cy="3300139"/>
            </a:xfrm>
            <a:prstGeom prst="rect">
              <a:avLst/>
            </a:prstGeom>
          </p:spPr>
        </p:pic>
        <p:sp>
          <p:nvSpPr>
            <p:cNvPr id="147" name="Rectangle: Rounded Corners 146">
              <a:extLst>
                <a:ext uri="{FF2B5EF4-FFF2-40B4-BE49-F238E27FC236}">
                  <a16:creationId xmlns:a16="http://schemas.microsoft.com/office/drawing/2014/main" id="{B82CF75B-4B7A-44F9-B37B-544090C034DF}"/>
                </a:ext>
              </a:extLst>
            </p:cNvPr>
            <p:cNvSpPr/>
            <p:nvPr/>
          </p:nvSpPr>
          <p:spPr>
            <a:xfrm>
              <a:off x="7392570" y="1785571"/>
              <a:ext cx="2012920" cy="382206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B80FFB57-A69B-4D85-A6D0-6A3F8AF9B7D2}"/>
                </a:ext>
              </a:extLst>
            </p:cNvPr>
            <p:cNvSpPr txBox="1"/>
            <p:nvPr/>
          </p:nvSpPr>
          <p:spPr>
            <a:xfrm>
              <a:off x="7496461" y="1339376"/>
              <a:ext cx="1704844" cy="400110"/>
            </a:xfrm>
            <a:prstGeom prst="rect">
              <a:avLst/>
            </a:prstGeom>
            <a:noFill/>
          </p:spPr>
          <p:txBody>
            <a:bodyPr wrap="square" rtlCol="0">
              <a:spAutoFit/>
            </a:bodyPr>
            <a:lstStyle/>
            <a:p>
              <a:pPr algn="ctr"/>
              <a:r>
                <a:rPr lang="en-US" sz="2000" b="1" dirty="0"/>
                <a:t>Output</a:t>
              </a:r>
            </a:p>
          </p:txBody>
        </p:sp>
        <p:sp>
          <p:nvSpPr>
            <p:cNvPr id="322" name="TextBox 321">
              <a:extLst>
                <a:ext uri="{FF2B5EF4-FFF2-40B4-BE49-F238E27FC236}">
                  <a16:creationId xmlns:a16="http://schemas.microsoft.com/office/drawing/2014/main" id="{0B0AFA0E-2EDC-480C-9EAB-741CBBB58D1E}"/>
                </a:ext>
              </a:extLst>
            </p:cNvPr>
            <p:cNvSpPr txBox="1"/>
            <p:nvPr/>
          </p:nvSpPr>
          <p:spPr>
            <a:xfrm>
              <a:off x="7411553" y="1862250"/>
              <a:ext cx="1979397" cy="323165"/>
            </a:xfrm>
            <a:prstGeom prst="rect">
              <a:avLst/>
            </a:prstGeom>
            <a:noFill/>
          </p:spPr>
          <p:txBody>
            <a:bodyPr wrap="square" rtlCol="0">
              <a:spAutoFit/>
            </a:bodyPr>
            <a:lstStyle/>
            <a:p>
              <a:r>
                <a:rPr lang="en-US" sz="1500" b="1" dirty="0"/>
                <a:t>PageRank score matrix</a:t>
              </a:r>
            </a:p>
          </p:txBody>
        </p:sp>
      </p:grpSp>
      <p:grpSp>
        <p:nvGrpSpPr>
          <p:cNvPr id="348" name="Group 347">
            <a:extLst>
              <a:ext uri="{FF2B5EF4-FFF2-40B4-BE49-F238E27FC236}">
                <a16:creationId xmlns:a16="http://schemas.microsoft.com/office/drawing/2014/main" id="{E26C3B70-AD8E-48A9-A115-D36C616A9200}"/>
              </a:ext>
            </a:extLst>
          </p:cNvPr>
          <p:cNvGrpSpPr/>
          <p:nvPr/>
        </p:nvGrpSpPr>
        <p:grpSpPr>
          <a:xfrm>
            <a:off x="66566" y="1154293"/>
            <a:ext cx="2076469" cy="4752797"/>
            <a:chOff x="66566" y="1154293"/>
            <a:chExt cx="2076469" cy="4752797"/>
          </a:xfrm>
        </p:grpSpPr>
        <p:pic>
          <p:nvPicPr>
            <p:cNvPr id="326" name="Picture 4">
              <a:extLst>
                <a:ext uri="{FF2B5EF4-FFF2-40B4-BE49-F238E27FC236}">
                  <a16:creationId xmlns:a16="http://schemas.microsoft.com/office/drawing/2014/main" id="{EC0DEAA1-5BF7-4F8F-BD7C-00C6545E62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677" t="12656" r="30891" b="9915"/>
            <a:stretch/>
          </p:blipFill>
          <p:spPr bwMode="auto">
            <a:xfrm>
              <a:off x="234115" y="1974012"/>
              <a:ext cx="1715819" cy="171217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a:extLst>
                <a:ext uri="{FF2B5EF4-FFF2-40B4-BE49-F238E27FC236}">
                  <a16:creationId xmlns:a16="http://schemas.microsoft.com/office/drawing/2014/main" id="{54109C39-5642-443A-958C-A7D17D339D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290" t="13665" r="29561" b="17472"/>
            <a:stretch/>
          </p:blipFill>
          <p:spPr bwMode="auto">
            <a:xfrm>
              <a:off x="133615" y="4130413"/>
              <a:ext cx="1885585" cy="1744364"/>
            </a:xfrm>
            <a:prstGeom prst="rect">
              <a:avLst/>
            </a:prstGeom>
            <a:noFill/>
            <a:extLst>
              <a:ext uri="{909E8E84-426E-40DD-AFC4-6F175D3DCCD1}">
                <a14:hiddenFill xmlns:a14="http://schemas.microsoft.com/office/drawing/2010/main">
                  <a:solidFill>
                    <a:srgbClr val="FFFFFF"/>
                  </a:solidFill>
                </a14:hiddenFill>
              </a:ext>
            </a:extLst>
          </p:spPr>
        </p:pic>
        <p:sp>
          <p:nvSpPr>
            <p:cNvPr id="302" name="TextBox 301">
              <a:extLst>
                <a:ext uri="{FF2B5EF4-FFF2-40B4-BE49-F238E27FC236}">
                  <a16:creationId xmlns:a16="http://schemas.microsoft.com/office/drawing/2014/main" id="{FCC57F64-0F72-40CC-9424-85DAEB8882A3}"/>
                </a:ext>
              </a:extLst>
            </p:cNvPr>
            <p:cNvSpPr txBox="1"/>
            <p:nvPr/>
          </p:nvSpPr>
          <p:spPr>
            <a:xfrm>
              <a:off x="231277" y="1154293"/>
              <a:ext cx="1582641" cy="400110"/>
            </a:xfrm>
            <a:prstGeom prst="rect">
              <a:avLst/>
            </a:prstGeom>
            <a:noFill/>
          </p:spPr>
          <p:txBody>
            <a:bodyPr wrap="square" rtlCol="0">
              <a:spAutoFit/>
            </a:bodyPr>
            <a:lstStyle/>
            <a:p>
              <a:pPr algn="ctr"/>
              <a:r>
                <a:rPr lang="en-US" sz="2000" b="1" dirty="0"/>
                <a:t>Input</a:t>
              </a:r>
            </a:p>
          </p:txBody>
        </p:sp>
        <p:sp>
          <p:nvSpPr>
            <p:cNvPr id="303" name="TextBox 302">
              <a:extLst>
                <a:ext uri="{FF2B5EF4-FFF2-40B4-BE49-F238E27FC236}">
                  <a16:creationId xmlns:a16="http://schemas.microsoft.com/office/drawing/2014/main" id="{AE802716-33DD-41F9-8683-AC60DE9A8A1F}"/>
                </a:ext>
              </a:extLst>
            </p:cNvPr>
            <p:cNvSpPr txBox="1"/>
            <p:nvPr/>
          </p:nvSpPr>
          <p:spPr>
            <a:xfrm>
              <a:off x="612534" y="1664099"/>
              <a:ext cx="1078980" cy="323165"/>
            </a:xfrm>
            <a:prstGeom prst="rect">
              <a:avLst/>
            </a:prstGeom>
            <a:noFill/>
          </p:spPr>
          <p:txBody>
            <a:bodyPr wrap="square" rtlCol="0">
              <a:spAutoFit/>
            </a:bodyPr>
            <a:lstStyle/>
            <a:p>
              <a:r>
                <a:rPr lang="en-US" sz="1500" b="1" dirty="0" err="1"/>
                <a:t>scRNA</a:t>
              </a:r>
              <a:r>
                <a:rPr lang="en-US" sz="1500" b="1" dirty="0"/>
                <a:t>-seq</a:t>
              </a:r>
            </a:p>
          </p:txBody>
        </p:sp>
        <p:sp>
          <p:nvSpPr>
            <p:cNvPr id="304" name="Rectangle: Rounded Corners 303">
              <a:extLst>
                <a:ext uri="{FF2B5EF4-FFF2-40B4-BE49-F238E27FC236}">
                  <a16:creationId xmlns:a16="http://schemas.microsoft.com/office/drawing/2014/main" id="{3D7A8EB6-1CDC-4539-9501-8629283B7F85}"/>
                </a:ext>
              </a:extLst>
            </p:cNvPr>
            <p:cNvSpPr/>
            <p:nvPr/>
          </p:nvSpPr>
          <p:spPr>
            <a:xfrm>
              <a:off x="66566" y="1609972"/>
              <a:ext cx="2076469" cy="429711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7" name="Straight Connector 336">
              <a:extLst>
                <a:ext uri="{FF2B5EF4-FFF2-40B4-BE49-F238E27FC236}">
                  <a16:creationId xmlns:a16="http://schemas.microsoft.com/office/drawing/2014/main" id="{07346686-7AB5-439E-AF0B-EF91C1670434}"/>
                </a:ext>
              </a:extLst>
            </p:cNvPr>
            <p:cNvCxnSpPr>
              <a:cxnSpLocks/>
              <a:stCxn id="304" idx="1"/>
              <a:endCxn id="304" idx="3"/>
            </p:cNvCxnSpPr>
            <p:nvPr/>
          </p:nvCxnSpPr>
          <p:spPr>
            <a:xfrm>
              <a:off x="66566" y="3758531"/>
              <a:ext cx="2076469"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C9C22830-84B4-4343-A4F2-C21CDDA58160}"/>
                </a:ext>
              </a:extLst>
            </p:cNvPr>
            <p:cNvSpPr txBox="1"/>
            <p:nvPr/>
          </p:nvSpPr>
          <p:spPr>
            <a:xfrm>
              <a:off x="610007" y="3864662"/>
              <a:ext cx="1078980" cy="323165"/>
            </a:xfrm>
            <a:prstGeom prst="rect">
              <a:avLst/>
            </a:prstGeom>
            <a:noFill/>
          </p:spPr>
          <p:txBody>
            <a:bodyPr wrap="square" rtlCol="0">
              <a:spAutoFit/>
            </a:bodyPr>
            <a:lstStyle/>
            <a:p>
              <a:r>
                <a:rPr lang="en-US" sz="1500" b="1" dirty="0" err="1"/>
                <a:t>scATAC</a:t>
              </a:r>
              <a:r>
                <a:rPr lang="en-US" sz="1500" b="1" dirty="0"/>
                <a:t>-seq</a:t>
              </a:r>
            </a:p>
          </p:txBody>
        </p:sp>
      </p:grpSp>
      <p:pic>
        <p:nvPicPr>
          <p:cNvPr id="361" name="Picture 360" descr="Chart, bubble chart&#10;&#10;Description automatically generated">
            <a:extLst>
              <a:ext uri="{FF2B5EF4-FFF2-40B4-BE49-F238E27FC236}">
                <a16:creationId xmlns:a16="http://schemas.microsoft.com/office/drawing/2014/main" id="{E0803E0C-C088-4E38-9B4C-0FB9F2E74D27}"/>
              </a:ext>
            </a:extLst>
          </p:cNvPr>
          <p:cNvPicPr>
            <a:picLocks noChangeAspect="1"/>
          </p:cNvPicPr>
          <p:nvPr/>
        </p:nvPicPr>
        <p:blipFill rotWithShape="1">
          <a:blip r:embed="rId7">
            <a:extLst>
              <a:ext uri="{28A0092B-C50C-407E-A947-70E740481C1C}">
                <a14:useLocalDpi xmlns:a14="http://schemas.microsoft.com/office/drawing/2010/main" val="0"/>
              </a:ext>
            </a:extLst>
          </a:blip>
          <a:srcRect t="18400" b="4789"/>
          <a:stretch/>
        </p:blipFill>
        <p:spPr>
          <a:xfrm>
            <a:off x="9791513" y="3312268"/>
            <a:ext cx="1862581" cy="1430676"/>
          </a:xfrm>
          <a:prstGeom prst="rect">
            <a:avLst/>
          </a:prstGeom>
        </p:spPr>
      </p:pic>
      <p:sp>
        <p:nvSpPr>
          <p:cNvPr id="119" name="Rectangle: Rounded Corners 118">
            <a:extLst>
              <a:ext uri="{FF2B5EF4-FFF2-40B4-BE49-F238E27FC236}">
                <a16:creationId xmlns:a16="http://schemas.microsoft.com/office/drawing/2014/main" id="{BE2241FB-262F-4306-BD88-BBD885F7A51D}"/>
              </a:ext>
            </a:extLst>
          </p:cNvPr>
          <p:cNvSpPr/>
          <p:nvPr/>
        </p:nvSpPr>
        <p:spPr>
          <a:xfrm>
            <a:off x="9681321" y="850512"/>
            <a:ext cx="2181286" cy="585826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D427BE78-29F7-42AC-B246-4147E2A3AE79}"/>
              </a:ext>
            </a:extLst>
          </p:cNvPr>
          <p:cNvSpPr txBox="1"/>
          <p:nvPr/>
        </p:nvSpPr>
        <p:spPr>
          <a:xfrm>
            <a:off x="9681320" y="2993530"/>
            <a:ext cx="2115611" cy="323165"/>
          </a:xfrm>
          <a:prstGeom prst="rect">
            <a:avLst/>
          </a:prstGeom>
          <a:noFill/>
        </p:spPr>
        <p:txBody>
          <a:bodyPr wrap="square" rtlCol="0">
            <a:spAutoFit/>
          </a:bodyPr>
          <a:lstStyle/>
          <a:p>
            <a:pPr algn="ctr"/>
            <a:r>
              <a:rPr lang="en-US" sz="1500" b="1" dirty="0"/>
              <a:t>Transcriptional waves</a:t>
            </a:r>
          </a:p>
        </p:txBody>
      </p:sp>
      <p:sp>
        <p:nvSpPr>
          <p:cNvPr id="315" name="Rectangle 314">
            <a:extLst>
              <a:ext uri="{FF2B5EF4-FFF2-40B4-BE49-F238E27FC236}">
                <a16:creationId xmlns:a16="http://schemas.microsoft.com/office/drawing/2014/main" id="{3FA030C4-8941-43AE-98E2-644ED4B7AD74}"/>
              </a:ext>
            </a:extLst>
          </p:cNvPr>
          <p:cNvSpPr/>
          <p:nvPr/>
        </p:nvSpPr>
        <p:spPr>
          <a:xfrm>
            <a:off x="9811089" y="895327"/>
            <a:ext cx="1843005" cy="323165"/>
          </a:xfrm>
          <a:prstGeom prst="rect">
            <a:avLst/>
          </a:prstGeom>
        </p:spPr>
        <p:txBody>
          <a:bodyPr wrap="none">
            <a:spAutoFit/>
          </a:bodyPr>
          <a:lstStyle/>
          <a:p>
            <a:pPr algn="ctr"/>
            <a:r>
              <a:rPr lang="en-US" sz="1500" b="1" dirty="0"/>
              <a:t>Cell-type-specific TFs</a:t>
            </a:r>
          </a:p>
        </p:txBody>
      </p:sp>
      <p:cxnSp>
        <p:nvCxnSpPr>
          <p:cNvPr id="316" name="Straight Connector 315">
            <a:extLst>
              <a:ext uri="{FF2B5EF4-FFF2-40B4-BE49-F238E27FC236}">
                <a16:creationId xmlns:a16="http://schemas.microsoft.com/office/drawing/2014/main" id="{04C2079C-245B-4481-AE35-A87B07D559FE}"/>
              </a:ext>
            </a:extLst>
          </p:cNvPr>
          <p:cNvCxnSpPr>
            <a:cxnSpLocks/>
          </p:cNvCxnSpPr>
          <p:nvPr/>
        </p:nvCxnSpPr>
        <p:spPr>
          <a:xfrm>
            <a:off x="9700862" y="2945840"/>
            <a:ext cx="2161745"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ADE90287-82C8-4CAB-9B0E-B747E06831D9}"/>
              </a:ext>
            </a:extLst>
          </p:cNvPr>
          <p:cNvGrpSpPr/>
          <p:nvPr/>
        </p:nvGrpSpPr>
        <p:grpSpPr>
          <a:xfrm>
            <a:off x="9746996" y="4792333"/>
            <a:ext cx="2115611" cy="351438"/>
            <a:chOff x="10002118" y="4787485"/>
            <a:chExt cx="2115611" cy="351438"/>
          </a:xfrm>
        </p:grpSpPr>
        <p:sp>
          <p:nvSpPr>
            <p:cNvPr id="321" name="TextBox 320">
              <a:extLst>
                <a:ext uri="{FF2B5EF4-FFF2-40B4-BE49-F238E27FC236}">
                  <a16:creationId xmlns:a16="http://schemas.microsoft.com/office/drawing/2014/main" id="{7C421DE0-F738-467E-8ECC-18CE46947AB1}"/>
                </a:ext>
              </a:extLst>
            </p:cNvPr>
            <p:cNvSpPr txBox="1"/>
            <p:nvPr/>
          </p:nvSpPr>
          <p:spPr>
            <a:xfrm>
              <a:off x="10013139" y="4815758"/>
              <a:ext cx="1986082" cy="323165"/>
            </a:xfrm>
            <a:prstGeom prst="rect">
              <a:avLst/>
            </a:prstGeom>
            <a:noFill/>
          </p:spPr>
          <p:txBody>
            <a:bodyPr wrap="square" rtlCol="0">
              <a:spAutoFit/>
            </a:bodyPr>
            <a:lstStyle/>
            <a:p>
              <a:pPr algn="ctr"/>
              <a:r>
                <a:rPr lang="en-US" sz="1500" b="1" dirty="0"/>
                <a:t>Species comparison</a:t>
              </a:r>
            </a:p>
          </p:txBody>
        </p:sp>
        <p:cxnSp>
          <p:nvCxnSpPr>
            <p:cNvPr id="319" name="Straight Connector 318">
              <a:extLst>
                <a:ext uri="{FF2B5EF4-FFF2-40B4-BE49-F238E27FC236}">
                  <a16:creationId xmlns:a16="http://schemas.microsoft.com/office/drawing/2014/main" id="{A1973634-6FA3-4E5D-AB04-A2BC6F9A489C}"/>
                </a:ext>
              </a:extLst>
            </p:cNvPr>
            <p:cNvCxnSpPr>
              <a:cxnSpLocks/>
            </p:cNvCxnSpPr>
            <p:nvPr/>
          </p:nvCxnSpPr>
          <p:spPr>
            <a:xfrm flipV="1">
              <a:off x="10002118" y="4787485"/>
              <a:ext cx="2115611"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3" name="TextBox 322">
            <a:extLst>
              <a:ext uri="{FF2B5EF4-FFF2-40B4-BE49-F238E27FC236}">
                <a16:creationId xmlns:a16="http://schemas.microsoft.com/office/drawing/2014/main" id="{807F90B1-AB6A-49B8-B45E-72ED627454F9}"/>
              </a:ext>
            </a:extLst>
          </p:cNvPr>
          <p:cNvSpPr txBox="1"/>
          <p:nvPr/>
        </p:nvSpPr>
        <p:spPr>
          <a:xfrm>
            <a:off x="9341571" y="416903"/>
            <a:ext cx="2802917" cy="400110"/>
          </a:xfrm>
          <a:prstGeom prst="rect">
            <a:avLst/>
          </a:prstGeom>
          <a:noFill/>
        </p:spPr>
        <p:txBody>
          <a:bodyPr wrap="square" rtlCol="0">
            <a:spAutoFit/>
          </a:bodyPr>
          <a:lstStyle/>
          <a:p>
            <a:pPr algn="ctr"/>
            <a:r>
              <a:rPr lang="en-US" sz="2000" b="1" dirty="0"/>
              <a:t>Downstream analysis</a:t>
            </a:r>
          </a:p>
        </p:txBody>
      </p:sp>
      <p:grpSp>
        <p:nvGrpSpPr>
          <p:cNvPr id="414" name="Group 413">
            <a:extLst>
              <a:ext uri="{FF2B5EF4-FFF2-40B4-BE49-F238E27FC236}">
                <a16:creationId xmlns:a16="http://schemas.microsoft.com/office/drawing/2014/main" id="{1489B911-6C93-4404-B750-CD88D3DF6339}"/>
              </a:ext>
            </a:extLst>
          </p:cNvPr>
          <p:cNvGrpSpPr/>
          <p:nvPr/>
        </p:nvGrpSpPr>
        <p:grpSpPr>
          <a:xfrm>
            <a:off x="2445004" y="525044"/>
            <a:ext cx="2091673" cy="6119759"/>
            <a:chOff x="2445240" y="269601"/>
            <a:chExt cx="2091673" cy="6119759"/>
          </a:xfrm>
        </p:grpSpPr>
        <p:pic>
          <p:nvPicPr>
            <p:cNvPr id="369" name="Picture 2">
              <a:extLst>
                <a:ext uri="{FF2B5EF4-FFF2-40B4-BE49-F238E27FC236}">
                  <a16:creationId xmlns:a16="http://schemas.microsoft.com/office/drawing/2014/main" id="{7BD1D7B8-22C8-442B-ACD5-612530B2AB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9852" t="63953" r="21852" b="1"/>
            <a:stretch/>
          </p:blipFill>
          <p:spPr bwMode="auto">
            <a:xfrm>
              <a:off x="2674807" y="3506836"/>
              <a:ext cx="1597483" cy="1771807"/>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a:extLst>
                <a:ext uri="{FF2B5EF4-FFF2-40B4-BE49-F238E27FC236}">
                  <a16:creationId xmlns:a16="http://schemas.microsoft.com/office/drawing/2014/main" id="{A65A0A91-337E-4D01-B21A-CF0FA3FF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398" t="63953" r="1994" b="1"/>
            <a:stretch/>
          </p:blipFill>
          <p:spPr bwMode="auto">
            <a:xfrm>
              <a:off x="2674807" y="1336028"/>
              <a:ext cx="1638895" cy="1787188"/>
            </a:xfrm>
            <a:prstGeom prst="rect">
              <a:avLst/>
            </a:prstGeom>
            <a:noFill/>
            <a:extLst>
              <a:ext uri="{909E8E84-426E-40DD-AFC4-6F175D3DCCD1}">
                <a14:hiddenFill xmlns:a14="http://schemas.microsoft.com/office/drawing/2010/main">
                  <a:solidFill>
                    <a:srgbClr val="FFFFFF"/>
                  </a:solidFill>
                </a14:hiddenFill>
              </a:ext>
            </a:extLst>
          </p:spPr>
        </p:pic>
        <p:sp>
          <p:nvSpPr>
            <p:cNvPr id="234" name="TextBox 233">
              <a:extLst>
                <a:ext uri="{FF2B5EF4-FFF2-40B4-BE49-F238E27FC236}">
                  <a16:creationId xmlns:a16="http://schemas.microsoft.com/office/drawing/2014/main" id="{0B8FEC6A-293E-4B7D-9790-B56510395A4F}"/>
                </a:ext>
              </a:extLst>
            </p:cNvPr>
            <p:cNvSpPr txBox="1"/>
            <p:nvPr/>
          </p:nvSpPr>
          <p:spPr>
            <a:xfrm>
              <a:off x="2850665" y="269601"/>
              <a:ext cx="1318514" cy="400110"/>
            </a:xfrm>
            <a:prstGeom prst="rect">
              <a:avLst/>
            </a:prstGeom>
            <a:noFill/>
          </p:spPr>
          <p:txBody>
            <a:bodyPr wrap="square" rtlCol="0">
              <a:spAutoFit/>
            </a:bodyPr>
            <a:lstStyle/>
            <a:p>
              <a:pPr algn="ctr"/>
              <a:r>
                <a:rPr lang="en-US" sz="2000" b="1" dirty="0"/>
                <a:t>Seurat</a:t>
              </a:r>
            </a:p>
          </p:txBody>
        </p:sp>
        <p:sp>
          <p:nvSpPr>
            <p:cNvPr id="236" name="Rectangle: Rounded Corners 235">
              <a:extLst>
                <a:ext uri="{FF2B5EF4-FFF2-40B4-BE49-F238E27FC236}">
                  <a16:creationId xmlns:a16="http://schemas.microsoft.com/office/drawing/2014/main" id="{2352089E-8B66-4734-BF6B-CCDDB4FC639C}"/>
                </a:ext>
              </a:extLst>
            </p:cNvPr>
            <p:cNvSpPr/>
            <p:nvPr/>
          </p:nvSpPr>
          <p:spPr>
            <a:xfrm>
              <a:off x="2483725" y="698846"/>
              <a:ext cx="2053188" cy="569051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a:extLst>
                <a:ext uri="{FF2B5EF4-FFF2-40B4-BE49-F238E27FC236}">
                  <a16:creationId xmlns:a16="http://schemas.microsoft.com/office/drawing/2014/main" id="{EDEBE997-2248-43ED-883A-6AA1C1B5290C}"/>
                </a:ext>
              </a:extLst>
            </p:cNvPr>
            <p:cNvSpPr txBox="1"/>
            <p:nvPr/>
          </p:nvSpPr>
          <p:spPr>
            <a:xfrm>
              <a:off x="2502928" y="764364"/>
              <a:ext cx="2013988" cy="553998"/>
            </a:xfrm>
            <a:prstGeom prst="rect">
              <a:avLst/>
            </a:prstGeom>
            <a:noFill/>
          </p:spPr>
          <p:txBody>
            <a:bodyPr wrap="square" rtlCol="0">
              <a:spAutoFit/>
            </a:bodyPr>
            <a:lstStyle/>
            <a:p>
              <a:pPr algn="ctr"/>
              <a:r>
                <a:rPr lang="en-US" sz="1500" b="1" dirty="0"/>
                <a:t>Co-embedding </a:t>
              </a:r>
              <a:r>
                <a:rPr lang="en-US" sz="1500" b="1" dirty="0" err="1"/>
                <a:t>scRNA</a:t>
              </a:r>
              <a:r>
                <a:rPr lang="en-US" sz="1500" b="1" dirty="0"/>
                <a:t>-seq and </a:t>
              </a:r>
              <a:r>
                <a:rPr lang="en-US" sz="1500" b="1" dirty="0" err="1"/>
                <a:t>scATAC</a:t>
              </a:r>
              <a:r>
                <a:rPr lang="en-US" sz="1500" b="1" dirty="0"/>
                <a:t>-seq</a:t>
              </a:r>
            </a:p>
          </p:txBody>
        </p:sp>
        <p:cxnSp>
          <p:nvCxnSpPr>
            <p:cNvPr id="286" name="Straight Connector 285">
              <a:extLst>
                <a:ext uri="{FF2B5EF4-FFF2-40B4-BE49-F238E27FC236}">
                  <a16:creationId xmlns:a16="http://schemas.microsoft.com/office/drawing/2014/main" id="{E6E26225-0FE2-41B0-92A4-BFFFCEF14BBC}"/>
                </a:ext>
              </a:extLst>
            </p:cNvPr>
            <p:cNvCxnSpPr>
              <a:cxnSpLocks/>
            </p:cNvCxnSpPr>
            <p:nvPr/>
          </p:nvCxnSpPr>
          <p:spPr>
            <a:xfrm>
              <a:off x="2474120" y="5342695"/>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E868251-BEBE-46F3-963A-7575295348C1}"/>
                </a:ext>
              </a:extLst>
            </p:cNvPr>
            <p:cNvCxnSpPr>
              <a:cxnSpLocks/>
            </p:cNvCxnSpPr>
            <p:nvPr/>
          </p:nvCxnSpPr>
          <p:spPr>
            <a:xfrm>
              <a:off x="2483725" y="3187760"/>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1" name="Arrow: Right 240">
              <a:extLst>
                <a:ext uri="{FF2B5EF4-FFF2-40B4-BE49-F238E27FC236}">
                  <a16:creationId xmlns:a16="http://schemas.microsoft.com/office/drawing/2014/main" id="{577092EB-1180-4734-A62A-FAAC80580EA1}"/>
                </a:ext>
              </a:extLst>
            </p:cNvPr>
            <p:cNvSpPr/>
            <p:nvPr/>
          </p:nvSpPr>
          <p:spPr>
            <a:xfrm rot="5400000">
              <a:off x="3304447" y="2923114"/>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Arrow: Right 241">
              <a:extLst>
                <a:ext uri="{FF2B5EF4-FFF2-40B4-BE49-F238E27FC236}">
                  <a16:creationId xmlns:a16="http://schemas.microsoft.com/office/drawing/2014/main" id="{39B685B8-6CF0-4029-8965-15113F12ADC3}"/>
                </a:ext>
              </a:extLst>
            </p:cNvPr>
            <p:cNvSpPr/>
            <p:nvPr/>
          </p:nvSpPr>
          <p:spPr>
            <a:xfrm rot="5400000">
              <a:off x="3291226" y="5068285"/>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TextBox 367">
              <a:extLst>
                <a:ext uri="{FF2B5EF4-FFF2-40B4-BE49-F238E27FC236}">
                  <a16:creationId xmlns:a16="http://schemas.microsoft.com/office/drawing/2014/main" id="{DAE16341-ED85-4347-80F0-249D4622F146}"/>
                </a:ext>
              </a:extLst>
            </p:cNvPr>
            <p:cNvSpPr txBox="1"/>
            <p:nvPr/>
          </p:nvSpPr>
          <p:spPr>
            <a:xfrm>
              <a:off x="2502928" y="3240946"/>
              <a:ext cx="2013988" cy="323165"/>
            </a:xfrm>
            <a:prstGeom prst="rect">
              <a:avLst/>
            </a:prstGeom>
            <a:noFill/>
          </p:spPr>
          <p:txBody>
            <a:bodyPr wrap="square" rtlCol="0">
              <a:spAutoFit/>
            </a:bodyPr>
            <a:lstStyle/>
            <a:p>
              <a:pPr algn="ctr"/>
              <a:r>
                <a:rPr lang="en-US" sz="1500" b="1" dirty="0"/>
                <a:t>Cluster annotation </a:t>
              </a:r>
            </a:p>
          </p:txBody>
        </p:sp>
        <p:sp>
          <p:nvSpPr>
            <p:cNvPr id="370" name="TextBox 369">
              <a:extLst>
                <a:ext uri="{FF2B5EF4-FFF2-40B4-BE49-F238E27FC236}">
                  <a16:creationId xmlns:a16="http://schemas.microsoft.com/office/drawing/2014/main" id="{2EA49FE8-8175-4CB2-BCD3-4D5C9CFA7633}"/>
                </a:ext>
              </a:extLst>
            </p:cNvPr>
            <p:cNvSpPr txBox="1"/>
            <p:nvPr/>
          </p:nvSpPr>
          <p:spPr>
            <a:xfrm>
              <a:off x="2445240" y="5455236"/>
              <a:ext cx="2013988" cy="784830"/>
            </a:xfrm>
            <a:prstGeom prst="rect">
              <a:avLst/>
            </a:prstGeom>
            <a:noFill/>
          </p:spPr>
          <p:txBody>
            <a:bodyPr wrap="square" rtlCol="0">
              <a:spAutoFit/>
            </a:bodyPr>
            <a:lstStyle/>
            <a:p>
              <a:pPr algn="ctr"/>
              <a:r>
                <a:rPr lang="en-US" sz="1500" b="1" dirty="0"/>
                <a:t>Aggregate gene count and combine peaks within clusters</a:t>
              </a:r>
            </a:p>
          </p:txBody>
        </p:sp>
      </p:grpSp>
      <p:cxnSp>
        <p:nvCxnSpPr>
          <p:cNvPr id="410" name="Straight Arrow Connector 409">
            <a:extLst>
              <a:ext uri="{FF2B5EF4-FFF2-40B4-BE49-F238E27FC236}">
                <a16:creationId xmlns:a16="http://schemas.microsoft.com/office/drawing/2014/main" id="{F674DB2B-3A44-41CE-B9AB-CEA20A6D828E}"/>
              </a:ext>
            </a:extLst>
          </p:cNvPr>
          <p:cNvCxnSpPr>
            <a:cxnSpLocks/>
          </p:cNvCxnSpPr>
          <p:nvPr/>
        </p:nvCxnSpPr>
        <p:spPr>
          <a:xfrm flipV="1">
            <a:off x="2170286" y="3765641"/>
            <a:ext cx="312195"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5" name="Group 414">
            <a:extLst>
              <a:ext uri="{FF2B5EF4-FFF2-40B4-BE49-F238E27FC236}">
                <a16:creationId xmlns:a16="http://schemas.microsoft.com/office/drawing/2014/main" id="{29C97FF7-ADA1-4EC6-8C60-0A07FADB15CB}"/>
              </a:ext>
            </a:extLst>
          </p:cNvPr>
          <p:cNvGrpSpPr/>
          <p:nvPr/>
        </p:nvGrpSpPr>
        <p:grpSpPr>
          <a:xfrm>
            <a:off x="4858002" y="518678"/>
            <a:ext cx="2169395" cy="6118813"/>
            <a:chOff x="4789696" y="270547"/>
            <a:chExt cx="2169395" cy="6118813"/>
          </a:xfrm>
        </p:grpSpPr>
        <p:grpSp>
          <p:nvGrpSpPr>
            <p:cNvPr id="151" name="Group 150">
              <a:extLst>
                <a:ext uri="{FF2B5EF4-FFF2-40B4-BE49-F238E27FC236}">
                  <a16:creationId xmlns:a16="http://schemas.microsoft.com/office/drawing/2014/main" id="{220BA7BD-DBD7-4225-90AA-1D3044719253}"/>
                </a:ext>
              </a:extLst>
            </p:cNvPr>
            <p:cNvGrpSpPr/>
            <p:nvPr/>
          </p:nvGrpSpPr>
          <p:grpSpPr>
            <a:xfrm>
              <a:off x="4942769" y="810733"/>
              <a:ext cx="1798879" cy="1102157"/>
              <a:chOff x="3483749" y="5049558"/>
              <a:chExt cx="1798879" cy="1102157"/>
            </a:xfrm>
          </p:grpSpPr>
          <p:grpSp>
            <p:nvGrpSpPr>
              <p:cNvPr id="223" name="Group 222">
                <a:extLst>
                  <a:ext uri="{FF2B5EF4-FFF2-40B4-BE49-F238E27FC236}">
                    <a16:creationId xmlns:a16="http://schemas.microsoft.com/office/drawing/2014/main" id="{CB63870F-8DDC-4625-9EE8-8B5D6955E87A}"/>
                  </a:ext>
                </a:extLst>
              </p:cNvPr>
              <p:cNvGrpSpPr>
                <a:grpSpLocks noChangeAspect="1"/>
              </p:cNvGrpSpPr>
              <p:nvPr/>
            </p:nvGrpSpPr>
            <p:grpSpPr>
              <a:xfrm>
                <a:off x="3483749" y="5554962"/>
                <a:ext cx="1798879" cy="596753"/>
                <a:chOff x="1838325" y="2229772"/>
                <a:chExt cx="9296401" cy="2896252"/>
              </a:xfrm>
            </p:grpSpPr>
            <p:cxnSp>
              <p:nvCxnSpPr>
                <p:cNvPr id="225" name="Straight Connector 224">
                  <a:extLst>
                    <a:ext uri="{FF2B5EF4-FFF2-40B4-BE49-F238E27FC236}">
                      <a16:creationId xmlns:a16="http://schemas.microsoft.com/office/drawing/2014/main" id="{E6744BF9-7809-4121-BC6F-23EAF8297A24}"/>
                    </a:ext>
                  </a:extLst>
                </p:cNvPr>
                <p:cNvCxnSpPr/>
                <p:nvPr/>
              </p:nvCxnSpPr>
              <p:spPr>
                <a:xfrm>
                  <a:off x="1838325" y="4810125"/>
                  <a:ext cx="8143875" cy="0"/>
                </a:xfrm>
                <a:prstGeom prst="line">
                  <a:avLst/>
                </a:prstGeom>
                <a:ln w="76200"/>
              </p:spPr>
              <p:style>
                <a:lnRef idx="1">
                  <a:schemeClr val="dk1"/>
                </a:lnRef>
                <a:fillRef idx="0">
                  <a:schemeClr val="dk1"/>
                </a:fillRef>
                <a:effectRef idx="0">
                  <a:schemeClr val="dk1"/>
                </a:effectRef>
                <a:fontRef idx="minor">
                  <a:schemeClr val="tx1"/>
                </a:fontRef>
              </p:style>
            </p:cxnSp>
            <p:sp>
              <p:nvSpPr>
                <p:cNvPr id="226" name="Rectangle 225">
                  <a:extLst>
                    <a:ext uri="{FF2B5EF4-FFF2-40B4-BE49-F238E27FC236}">
                      <a16:creationId xmlns:a16="http://schemas.microsoft.com/office/drawing/2014/main" id="{8801AEA3-5CB7-4B40-A3B0-F27AF0073F75}"/>
                    </a:ext>
                  </a:extLst>
                </p:cNvPr>
                <p:cNvSpPr/>
                <p:nvPr/>
              </p:nvSpPr>
              <p:spPr>
                <a:xfrm>
                  <a:off x="4629150" y="4535474"/>
                  <a:ext cx="4362450" cy="590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7" name="Group 226">
                  <a:extLst>
                    <a:ext uri="{FF2B5EF4-FFF2-40B4-BE49-F238E27FC236}">
                      <a16:creationId xmlns:a16="http://schemas.microsoft.com/office/drawing/2014/main" id="{E97FCBBA-067B-42FA-BB9F-76465E389173}"/>
                    </a:ext>
                  </a:extLst>
                </p:cNvPr>
                <p:cNvGrpSpPr/>
                <p:nvPr/>
              </p:nvGrpSpPr>
              <p:grpSpPr>
                <a:xfrm>
                  <a:off x="3301282" y="3721210"/>
                  <a:ext cx="1327868" cy="1088915"/>
                  <a:chOff x="3048580" y="3721210"/>
                  <a:chExt cx="1327868" cy="1088915"/>
                </a:xfrm>
              </p:grpSpPr>
              <p:cxnSp>
                <p:nvCxnSpPr>
                  <p:cNvPr id="231" name="Straight Arrow Connector 230">
                    <a:extLst>
                      <a:ext uri="{FF2B5EF4-FFF2-40B4-BE49-F238E27FC236}">
                        <a16:creationId xmlns:a16="http://schemas.microsoft.com/office/drawing/2014/main" id="{48D92E8F-90A8-40EF-92C2-9CC0A4004489}"/>
                      </a:ext>
                    </a:extLst>
                  </p:cNvPr>
                  <p:cNvCxnSpPr/>
                  <p:nvPr/>
                </p:nvCxnSpPr>
                <p:spPr>
                  <a:xfrm>
                    <a:off x="3048580" y="3721210"/>
                    <a:ext cx="13278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1E3058DD-7ACF-4B45-BCDE-93386DC52355}"/>
                      </a:ext>
                    </a:extLst>
                  </p:cNvPr>
                  <p:cNvCxnSpPr>
                    <a:cxnSpLocks/>
                  </p:cNvCxnSpPr>
                  <p:nvPr/>
                </p:nvCxnSpPr>
                <p:spPr>
                  <a:xfrm>
                    <a:off x="3057525" y="3724275"/>
                    <a:ext cx="0" cy="1085850"/>
                  </a:xfrm>
                  <a:prstGeom prst="line">
                    <a:avLst/>
                  </a:prstGeom>
                  <a:ln w="38100"/>
                </p:spPr>
                <p:style>
                  <a:lnRef idx="1">
                    <a:schemeClr val="dk1"/>
                  </a:lnRef>
                  <a:fillRef idx="0">
                    <a:schemeClr val="dk1"/>
                  </a:fillRef>
                  <a:effectRef idx="0">
                    <a:schemeClr val="dk1"/>
                  </a:effectRef>
                  <a:fontRef idx="minor">
                    <a:schemeClr val="tx1"/>
                  </a:fontRef>
                </p:style>
              </p:cxnSp>
            </p:grpSp>
            <p:sp>
              <p:nvSpPr>
                <p:cNvPr id="228" name="Freeform: Shape 227">
                  <a:extLst>
                    <a:ext uri="{FF2B5EF4-FFF2-40B4-BE49-F238E27FC236}">
                      <a16:creationId xmlns:a16="http://schemas.microsoft.com/office/drawing/2014/main" id="{1584EB1E-32B0-4A0F-86D2-00B32D886B68}"/>
                    </a:ext>
                  </a:extLst>
                </p:cNvPr>
                <p:cNvSpPr/>
                <p:nvPr/>
              </p:nvSpPr>
              <p:spPr>
                <a:xfrm>
                  <a:off x="5200652" y="3579831"/>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a:extLst>
                    <a:ext uri="{FF2B5EF4-FFF2-40B4-BE49-F238E27FC236}">
                      <a16:creationId xmlns:a16="http://schemas.microsoft.com/office/drawing/2014/main" id="{E57DEFFA-D9B9-4CCA-9F7B-DFA1D4B5564E}"/>
                    </a:ext>
                  </a:extLst>
                </p:cNvPr>
                <p:cNvSpPr/>
                <p:nvPr/>
              </p:nvSpPr>
              <p:spPr>
                <a:xfrm>
                  <a:off x="5762626" y="2898838"/>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reeform: Shape 229">
                  <a:extLst>
                    <a:ext uri="{FF2B5EF4-FFF2-40B4-BE49-F238E27FC236}">
                      <a16:creationId xmlns:a16="http://schemas.microsoft.com/office/drawing/2014/main" id="{9AA83784-E481-493C-99E7-726D80AF51CF}"/>
                    </a:ext>
                  </a:extLst>
                </p:cNvPr>
                <p:cNvSpPr/>
                <p:nvPr/>
              </p:nvSpPr>
              <p:spPr>
                <a:xfrm>
                  <a:off x="6410326" y="2229772"/>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TextBox 223">
                <a:extLst>
                  <a:ext uri="{FF2B5EF4-FFF2-40B4-BE49-F238E27FC236}">
                    <a16:creationId xmlns:a16="http://schemas.microsoft.com/office/drawing/2014/main" id="{738DF32D-9627-4AEA-9082-2325C489BA59}"/>
                  </a:ext>
                </a:extLst>
              </p:cNvPr>
              <p:cNvSpPr txBox="1"/>
              <p:nvPr/>
            </p:nvSpPr>
            <p:spPr>
              <a:xfrm>
                <a:off x="3559850" y="5049558"/>
                <a:ext cx="1618056" cy="323165"/>
              </a:xfrm>
              <a:prstGeom prst="rect">
                <a:avLst/>
              </a:prstGeom>
              <a:noFill/>
            </p:spPr>
            <p:txBody>
              <a:bodyPr wrap="square" rtlCol="0">
                <a:spAutoFit/>
              </a:bodyPr>
              <a:lstStyle/>
              <a:p>
                <a:pPr algn="ctr"/>
                <a:r>
                  <a:rPr lang="en-US" sz="1500" b="1" dirty="0"/>
                  <a:t>Gene expression</a:t>
                </a:r>
              </a:p>
            </p:txBody>
          </p:sp>
        </p:grpSp>
        <p:sp>
          <p:nvSpPr>
            <p:cNvPr id="153" name="Rectangle: Rounded Corners 152">
              <a:extLst>
                <a:ext uri="{FF2B5EF4-FFF2-40B4-BE49-F238E27FC236}">
                  <a16:creationId xmlns:a16="http://schemas.microsoft.com/office/drawing/2014/main" id="{0DBEECA2-43FD-438A-843A-A645F83FDD23}"/>
                </a:ext>
              </a:extLst>
            </p:cNvPr>
            <p:cNvSpPr/>
            <p:nvPr/>
          </p:nvSpPr>
          <p:spPr>
            <a:xfrm>
              <a:off x="4810659" y="698846"/>
              <a:ext cx="2076469" cy="569051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5" name="Straight Connector 154">
              <a:extLst>
                <a:ext uri="{FF2B5EF4-FFF2-40B4-BE49-F238E27FC236}">
                  <a16:creationId xmlns:a16="http://schemas.microsoft.com/office/drawing/2014/main" id="{38B5A778-6889-4A91-A8BA-55E8AF9A9A1A}"/>
                </a:ext>
              </a:extLst>
            </p:cNvPr>
            <p:cNvCxnSpPr>
              <a:cxnSpLocks/>
            </p:cNvCxnSpPr>
            <p:nvPr/>
          </p:nvCxnSpPr>
          <p:spPr>
            <a:xfrm>
              <a:off x="4789696" y="4026244"/>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08" name="Group 407">
              <a:extLst>
                <a:ext uri="{FF2B5EF4-FFF2-40B4-BE49-F238E27FC236}">
                  <a16:creationId xmlns:a16="http://schemas.microsoft.com/office/drawing/2014/main" id="{B53213C0-FD30-4B61-BA55-9857A856F672}"/>
                </a:ext>
              </a:extLst>
            </p:cNvPr>
            <p:cNvGrpSpPr/>
            <p:nvPr/>
          </p:nvGrpSpPr>
          <p:grpSpPr>
            <a:xfrm>
              <a:off x="4858393" y="4267203"/>
              <a:ext cx="1970680" cy="1971693"/>
              <a:chOff x="4886837" y="4558895"/>
              <a:chExt cx="1970680" cy="1971693"/>
            </a:xfrm>
          </p:grpSpPr>
          <p:sp>
            <p:nvSpPr>
              <p:cNvPr id="154" name="TextBox 153">
                <a:extLst>
                  <a:ext uri="{FF2B5EF4-FFF2-40B4-BE49-F238E27FC236}">
                    <a16:creationId xmlns:a16="http://schemas.microsoft.com/office/drawing/2014/main" id="{A808D4B1-BF99-4AB4-B746-035DDC0D4E49}"/>
                  </a:ext>
                </a:extLst>
              </p:cNvPr>
              <p:cNvSpPr txBox="1"/>
              <p:nvPr/>
            </p:nvSpPr>
            <p:spPr>
              <a:xfrm>
                <a:off x="4886837" y="4558895"/>
                <a:ext cx="1956047" cy="553998"/>
              </a:xfrm>
              <a:prstGeom prst="rect">
                <a:avLst/>
              </a:prstGeom>
              <a:noFill/>
            </p:spPr>
            <p:txBody>
              <a:bodyPr wrap="square" rtlCol="0">
                <a:spAutoFit/>
              </a:bodyPr>
              <a:lstStyle/>
              <a:p>
                <a:pPr algn="ctr"/>
                <a:r>
                  <a:rPr lang="en-US" sz="1500" b="1" dirty="0"/>
                  <a:t>Construct cell-type-specific network</a:t>
                </a:r>
              </a:p>
            </p:txBody>
          </p:sp>
          <p:grpSp>
            <p:nvGrpSpPr>
              <p:cNvPr id="157" name="Group 156">
                <a:extLst>
                  <a:ext uri="{FF2B5EF4-FFF2-40B4-BE49-F238E27FC236}">
                    <a16:creationId xmlns:a16="http://schemas.microsoft.com/office/drawing/2014/main" id="{9B616C0E-86CD-4764-BE09-4132BF8D0D95}"/>
                  </a:ext>
                </a:extLst>
              </p:cNvPr>
              <p:cNvGrpSpPr/>
              <p:nvPr/>
            </p:nvGrpSpPr>
            <p:grpSpPr>
              <a:xfrm>
                <a:off x="4997685" y="5164714"/>
                <a:ext cx="1859832" cy="1365874"/>
                <a:chOff x="5609020" y="3828545"/>
                <a:chExt cx="1859832" cy="1365874"/>
              </a:xfrm>
            </p:grpSpPr>
            <p:sp>
              <p:nvSpPr>
                <p:cNvPr id="191" name="Oval 190">
                  <a:extLst>
                    <a:ext uri="{FF2B5EF4-FFF2-40B4-BE49-F238E27FC236}">
                      <a16:creationId xmlns:a16="http://schemas.microsoft.com/office/drawing/2014/main" id="{8B75F3B9-5926-477E-B90E-952A8F991E78}"/>
                    </a:ext>
                  </a:extLst>
                </p:cNvPr>
                <p:cNvSpPr>
                  <a:spLocks/>
                </p:cNvSpPr>
                <p:nvPr/>
              </p:nvSpPr>
              <p:spPr>
                <a:xfrm>
                  <a:off x="6272064" y="3828545"/>
                  <a:ext cx="365760" cy="3657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39591D54-7929-474A-B35B-23595FEA1B40}"/>
                    </a:ext>
                  </a:extLst>
                </p:cNvPr>
                <p:cNvSpPr>
                  <a:spLocks noChangeAspect="1"/>
                </p:cNvSpPr>
                <p:nvPr/>
              </p:nvSpPr>
              <p:spPr>
                <a:xfrm>
                  <a:off x="7028994" y="4005223"/>
                  <a:ext cx="180114" cy="19286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A1ACDB48-5A5E-42BC-9855-4691A6ECFBA1}"/>
                    </a:ext>
                  </a:extLst>
                </p:cNvPr>
                <p:cNvSpPr>
                  <a:spLocks/>
                </p:cNvSpPr>
                <p:nvPr/>
              </p:nvSpPr>
              <p:spPr>
                <a:xfrm>
                  <a:off x="5871241" y="4313186"/>
                  <a:ext cx="274320" cy="2756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0D43C7DA-696E-4EB5-A6EA-A1BB2FA3A452}"/>
                    </a:ext>
                  </a:extLst>
                </p:cNvPr>
                <p:cNvSpPr>
                  <a:spLocks/>
                </p:cNvSpPr>
                <p:nvPr/>
              </p:nvSpPr>
              <p:spPr>
                <a:xfrm>
                  <a:off x="6448535" y="451450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9BEAE931-1C44-4425-A2DC-724A3D018E30}"/>
                    </a:ext>
                  </a:extLst>
                </p:cNvPr>
                <p:cNvSpPr>
                  <a:spLocks noChangeAspect="1"/>
                </p:cNvSpPr>
                <p:nvPr/>
              </p:nvSpPr>
              <p:spPr>
                <a:xfrm>
                  <a:off x="5609020" y="4493958"/>
                  <a:ext cx="139068" cy="14891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val 195">
                  <a:extLst>
                    <a:ext uri="{FF2B5EF4-FFF2-40B4-BE49-F238E27FC236}">
                      <a16:creationId xmlns:a16="http://schemas.microsoft.com/office/drawing/2014/main" id="{788F998D-BF12-4CD6-9202-1492710D6D77}"/>
                    </a:ext>
                  </a:extLst>
                </p:cNvPr>
                <p:cNvSpPr>
                  <a:spLocks noChangeAspect="1"/>
                </p:cNvSpPr>
                <p:nvPr/>
              </p:nvSpPr>
              <p:spPr>
                <a:xfrm>
                  <a:off x="5704980" y="4745463"/>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D1CDC68A-A49E-4104-9176-1A604077B9BF}"/>
                    </a:ext>
                  </a:extLst>
                </p:cNvPr>
                <p:cNvSpPr>
                  <a:spLocks noChangeAspect="1"/>
                </p:cNvSpPr>
                <p:nvPr/>
              </p:nvSpPr>
              <p:spPr>
                <a:xfrm>
                  <a:off x="5949553" y="4703816"/>
                  <a:ext cx="162322" cy="17381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Oval 197">
                  <a:extLst>
                    <a:ext uri="{FF2B5EF4-FFF2-40B4-BE49-F238E27FC236}">
                      <a16:creationId xmlns:a16="http://schemas.microsoft.com/office/drawing/2014/main" id="{F7FA949E-E166-43F5-A0A6-97A807165425}"/>
                    </a:ext>
                  </a:extLst>
                </p:cNvPr>
                <p:cNvSpPr>
                  <a:spLocks noChangeAspect="1"/>
                </p:cNvSpPr>
                <p:nvPr/>
              </p:nvSpPr>
              <p:spPr>
                <a:xfrm>
                  <a:off x="6431207" y="4892101"/>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a:extLst>
                    <a:ext uri="{FF2B5EF4-FFF2-40B4-BE49-F238E27FC236}">
                      <a16:creationId xmlns:a16="http://schemas.microsoft.com/office/drawing/2014/main" id="{6C5306F1-973D-4507-9550-BBDECDA35B54}"/>
                    </a:ext>
                  </a:extLst>
                </p:cNvPr>
                <p:cNvSpPr>
                  <a:spLocks noChangeAspect="1"/>
                </p:cNvSpPr>
                <p:nvPr/>
              </p:nvSpPr>
              <p:spPr>
                <a:xfrm>
                  <a:off x="6986383" y="4444265"/>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99">
                  <a:extLst>
                    <a:ext uri="{FF2B5EF4-FFF2-40B4-BE49-F238E27FC236}">
                      <a16:creationId xmlns:a16="http://schemas.microsoft.com/office/drawing/2014/main" id="{A43A6E83-4FE4-4425-9711-498EF32E30AC}"/>
                    </a:ext>
                  </a:extLst>
                </p:cNvPr>
                <p:cNvSpPr>
                  <a:spLocks noChangeAspect="1"/>
                </p:cNvSpPr>
                <p:nvPr/>
              </p:nvSpPr>
              <p:spPr>
                <a:xfrm>
                  <a:off x="6662846" y="5016249"/>
                  <a:ext cx="166394"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2BC29A45-D145-4FBF-B828-57B49725FC1E}"/>
                    </a:ext>
                  </a:extLst>
                </p:cNvPr>
                <p:cNvSpPr>
                  <a:spLocks noChangeAspect="1"/>
                </p:cNvSpPr>
                <p:nvPr/>
              </p:nvSpPr>
              <p:spPr>
                <a:xfrm>
                  <a:off x="6162851" y="5066312"/>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a:extLst>
                    <a:ext uri="{FF2B5EF4-FFF2-40B4-BE49-F238E27FC236}">
                      <a16:creationId xmlns:a16="http://schemas.microsoft.com/office/drawing/2014/main" id="{66D4920A-21AB-4CF4-BDB8-DB8398D6BEED}"/>
                    </a:ext>
                  </a:extLst>
                </p:cNvPr>
                <p:cNvSpPr>
                  <a:spLocks noChangeAspect="1"/>
                </p:cNvSpPr>
                <p:nvPr/>
              </p:nvSpPr>
              <p:spPr>
                <a:xfrm>
                  <a:off x="6840634" y="4823544"/>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E904FB5D-6DDD-4CF9-BC7A-B8E957AACE62}"/>
                    </a:ext>
                  </a:extLst>
                </p:cNvPr>
                <p:cNvSpPr>
                  <a:spLocks noChangeAspect="1"/>
                </p:cNvSpPr>
                <p:nvPr/>
              </p:nvSpPr>
              <p:spPr>
                <a:xfrm>
                  <a:off x="7136717" y="4699397"/>
                  <a:ext cx="115942" cy="124148"/>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607A425B-9669-4CEE-BE55-7F880B7A8BA6}"/>
                    </a:ext>
                  </a:extLst>
                </p:cNvPr>
                <p:cNvCxnSpPr>
                  <a:cxnSpLocks/>
                  <a:stCxn id="191" idx="3"/>
                  <a:endCxn id="193"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D496C789-361B-4090-A5C4-D4245EC4D7F7}"/>
                    </a:ext>
                  </a:extLst>
                </p:cNvPr>
                <p:cNvCxnSpPr>
                  <a:cxnSpLocks/>
                  <a:endCxn id="201" idx="0"/>
                </p:cNvCxnSpPr>
                <p:nvPr/>
              </p:nvCxnSpPr>
              <p:spPr>
                <a:xfrm flipH="1">
                  <a:off x="6220823" y="4206320"/>
                  <a:ext cx="167984"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Straight Arrow Connector 205">
                  <a:extLst>
                    <a:ext uri="{FF2B5EF4-FFF2-40B4-BE49-F238E27FC236}">
                      <a16:creationId xmlns:a16="http://schemas.microsoft.com/office/drawing/2014/main" id="{263F03A0-1433-4BB0-AF67-EA955B5602AD}"/>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78AEED0E-8533-4CD3-BE76-912B6A27EDC4}"/>
                    </a:ext>
                  </a:extLst>
                </p:cNvPr>
                <p:cNvCxnSpPr>
                  <a:cxnSpLocks/>
                  <a:endCxn id="196" idx="7"/>
                </p:cNvCxnSpPr>
                <p:nvPr/>
              </p:nvCxnSpPr>
              <p:spPr>
                <a:xfrm flipH="1">
                  <a:off x="5803943" y="4588821"/>
                  <a:ext cx="132501" cy="174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097D2A59-7C8C-4A8A-AE44-BB1825B7784A}"/>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CA7F381C-BB97-4C89-8744-2880E0A372FF}"/>
                    </a:ext>
                  </a:extLst>
                </p:cNvPr>
                <p:cNvCxnSpPr>
                  <a:cxnSpLocks/>
                  <a:endCxn id="194"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902847A8-AB55-4D28-90D6-22F5E22A0293}"/>
                    </a:ext>
                  </a:extLst>
                </p:cNvPr>
                <p:cNvCxnSpPr>
                  <a:cxnSpLocks/>
                  <a:stCxn id="191" idx="5"/>
                  <a:endCxn id="199" idx="1"/>
                </p:cNvCxnSpPr>
                <p:nvPr/>
              </p:nvCxnSpPr>
              <p:spPr>
                <a:xfrm>
                  <a:off x="6584260" y="4140741"/>
                  <a:ext cx="419102" cy="3217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1400E6E8-291A-4F06-BF14-38F6E41AA0D4}"/>
                    </a:ext>
                  </a:extLst>
                </p:cNvPr>
                <p:cNvCxnSpPr>
                  <a:cxnSpLocks/>
                  <a:stCxn id="194" idx="6"/>
                  <a:endCxn id="199" idx="2"/>
                </p:cNvCxnSpPr>
                <p:nvPr/>
              </p:nvCxnSpPr>
              <p:spPr>
                <a:xfrm flipV="1">
                  <a:off x="6631415" y="4506339"/>
                  <a:ext cx="354968" cy="99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0F13B1CC-05AE-46BC-BC08-335B7ED2C896}"/>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24911A8F-2650-43F0-9B20-BF0FD694889E}"/>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F993C601-85B1-486C-AFC7-CCB51AB3238F}"/>
                    </a:ext>
                  </a:extLst>
                </p:cNvPr>
                <p:cNvCxnSpPr>
                  <a:cxnSpLocks/>
                  <a:stCxn id="194" idx="5"/>
                  <a:endCxn id="202" idx="1"/>
                </p:cNvCxnSpPr>
                <p:nvPr/>
              </p:nvCxnSpPr>
              <p:spPr>
                <a:xfrm>
                  <a:off x="6604633" y="4670604"/>
                  <a:ext cx="252980" cy="171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26DD8829-E7A9-45AA-907C-6CCCC4494FEE}"/>
                    </a:ext>
                  </a:extLst>
                </p:cNvPr>
                <p:cNvCxnSpPr>
                  <a:cxnSpLocks/>
                </p:cNvCxnSpPr>
                <p:nvPr/>
              </p:nvCxnSpPr>
              <p:spPr>
                <a:xfrm flipH="1" flipV="1">
                  <a:off x="7080895" y="4558657"/>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BC3A3A5E-B42E-4F74-B647-77F6D86F09DC}"/>
                    </a:ext>
                  </a:extLst>
                </p:cNvPr>
                <p:cNvCxnSpPr>
                  <a:cxnSpLocks/>
                </p:cNvCxnSpPr>
                <p:nvPr/>
              </p:nvCxnSpPr>
              <p:spPr>
                <a:xfrm flipH="1">
                  <a:off x="6958599" y="4788528"/>
                  <a:ext cx="176393" cy="6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17" name="Oval 216">
                  <a:extLst>
                    <a:ext uri="{FF2B5EF4-FFF2-40B4-BE49-F238E27FC236}">
                      <a16:creationId xmlns:a16="http://schemas.microsoft.com/office/drawing/2014/main" id="{7F716BA1-3235-4DBB-B0D2-B472E0E56882}"/>
                    </a:ext>
                  </a:extLst>
                </p:cNvPr>
                <p:cNvSpPr>
                  <a:spLocks noChangeAspect="1"/>
                </p:cNvSpPr>
                <p:nvPr/>
              </p:nvSpPr>
              <p:spPr>
                <a:xfrm>
                  <a:off x="7390450" y="4474706"/>
                  <a:ext cx="78402" cy="839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8" name="Straight Arrow Connector 217">
                  <a:extLst>
                    <a:ext uri="{FF2B5EF4-FFF2-40B4-BE49-F238E27FC236}">
                      <a16:creationId xmlns:a16="http://schemas.microsoft.com/office/drawing/2014/main" id="{4DE6C34B-F313-4956-9084-56D3F5D2DE3A}"/>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EBD28F9D-3ACD-4FB2-A97C-34826F7D1FD7}"/>
                    </a:ext>
                  </a:extLst>
                </p:cNvPr>
                <p:cNvCxnSpPr>
                  <a:cxnSpLocks/>
                  <a:endCxn id="192" idx="2"/>
                </p:cNvCxnSpPr>
                <p:nvPr/>
              </p:nvCxnSpPr>
              <p:spPr>
                <a:xfrm>
                  <a:off x="6626095" y="3986009"/>
                  <a:ext cx="402899" cy="1156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0" name="Oval 219">
                  <a:extLst>
                    <a:ext uri="{FF2B5EF4-FFF2-40B4-BE49-F238E27FC236}">
                      <a16:creationId xmlns:a16="http://schemas.microsoft.com/office/drawing/2014/main" id="{911B8AC3-1AA1-4769-BD8B-903C722FC4AE}"/>
                    </a:ext>
                  </a:extLst>
                </p:cNvPr>
                <p:cNvSpPr>
                  <a:spLocks noChangeAspect="1"/>
                </p:cNvSpPr>
                <p:nvPr/>
              </p:nvSpPr>
              <p:spPr>
                <a:xfrm>
                  <a:off x="5788114" y="4091440"/>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1" name="Straight Arrow Connector 220">
                  <a:extLst>
                    <a:ext uri="{FF2B5EF4-FFF2-40B4-BE49-F238E27FC236}">
                      <a16:creationId xmlns:a16="http://schemas.microsoft.com/office/drawing/2014/main" id="{7B1F2574-82FB-423B-9061-55C030BBF7C9}"/>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sp>
          <p:nvSpPr>
            <p:cNvPr id="159" name="Arrow: Right 158">
              <a:extLst>
                <a:ext uri="{FF2B5EF4-FFF2-40B4-BE49-F238E27FC236}">
                  <a16:creationId xmlns:a16="http://schemas.microsoft.com/office/drawing/2014/main" id="{98F8912E-84ED-4BE1-A85A-62BFAF460888}"/>
                </a:ext>
              </a:extLst>
            </p:cNvPr>
            <p:cNvSpPr/>
            <p:nvPr/>
          </p:nvSpPr>
          <p:spPr>
            <a:xfrm rot="5400000">
              <a:off x="5695012" y="3752394"/>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Cross 371">
              <a:extLst>
                <a:ext uri="{FF2B5EF4-FFF2-40B4-BE49-F238E27FC236}">
                  <a16:creationId xmlns:a16="http://schemas.microsoft.com/office/drawing/2014/main" id="{3F97A29D-133B-461D-8F3E-C6FAD70E59A8}"/>
                </a:ext>
              </a:extLst>
            </p:cNvPr>
            <p:cNvSpPr/>
            <p:nvPr/>
          </p:nvSpPr>
          <p:spPr>
            <a:xfrm>
              <a:off x="5662748" y="2126902"/>
              <a:ext cx="365760" cy="363117"/>
            </a:xfrm>
            <a:prstGeom prst="plus">
              <a:avLst>
                <a:gd name="adj" fmla="val 350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7" name="Group 396">
              <a:extLst>
                <a:ext uri="{FF2B5EF4-FFF2-40B4-BE49-F238E27FC236}">
                  <a16:creationId xmlns:a16="http://schemas.microsoft.com/office/drawing/2014/main" id="{08E8647C-7549-4E8F-9A1B-AD329BBFF50B}"/>
                </a:ext>
              </a:extLst>
            </p:cNvPr>
            <p:cNvGrpSpPr/>
            <p:nvPr/>
          </p:nvGrpSpPr>
          <p:grpSpPr>
            <a:xfrm>
              <a:off x="4833218" y="2620496"/>
              <a:ext cx="2125873" cy="1099869"/>
              <a:chOff x="383623" y="365097"/>
              <a:chExt cx="2040831" cy="1087222"/>
            </a:xfrm>
          </p:grpSpPr>
          <p:sp>
            <p:nvSpPr>
              <p:cNvPr id="398" name="TextBox 397">
                <a:extLst>
                  <a:ext uri="{FF2B5EF4-FFF2-40B4-BE49-F238E27FC236}">
                    <a16:creationId xmlns:a16="http://schemas.microsoft.com/office/drawing/2014/main" id="{B19E4944-94F8-42A2-A563-204DE39A440E}"/>
                  </a:ext>
                </a:extLst>
              </p:cNvPr>
              <p:cNvSpPr txBox="1"/>
              <p:nvPr/>
            </p:nvSpPr>
            <p:spPr>
              <a:xfrm>
                <a:off x="383623" y="365097"/>
                <a:ext cx="2040831" cy="287655"/>
              </a:xfrm>
              <a:prstGeom prst="rect">
                <a:avLst/>
              </a:prstGeom>
              <a:noFill/>
            </p:spPr>
            <p:txBody>
              <a:bodyPr wrap="square" rtlCol="0">
                <a:spAutoFit/>
              </a:bodyPr>
              <a:lstStyle/>
              <a:p>
                <a:pPr algn="ctr"/>
                <a:r>
                  <a:rPr lang="en-US" altLang="zh-CN" sz="1500" b="1" dirty="0"/>
                  <a:t>Chromatin accessibility</a:t>
                </a:r>
                <a:endParaRPr lang="en-US" sz="1500" b="1" dirty="0"/>
              </a:p>
            </p:txBody>
          </p:sp>
          <p:grpSp>
            <p:nvGrpSpPr>
              <p:cNvPr id="399" name="Group 398">
                <a:extLst>
                  <a:ext uri="{FF2B5EF4-FFF2-40B4-BE49-F238E27FC236}">
                    <a16:creationId xmlns:a16="http://schemas.microsoft.com/office/drawing/2014/main" id="{EE66F3A2-1F05-478C-AF60-A9F96F7928B9}"/>
                  </a:ext>
                </a:extLst>
              </p:cNvPr>
              <p:cNvGrpSpPr>
                <a:grpSpLocks noChangeAspect="1"/>
              </p:cNvGrpSpPr>
              <p:nvPr/>
            </p:nvGrpSpPr>
            <p:grpSpPr>
              <a:xfrm>
                <a:off x="492973" y="953369"/>
                <a:ext cx="1711815" cy="498950"/>
                <a:chOff x="619125" y="2744835"/>
                <a:chExt cx="11134726" cy="3245483"/>
              </a:xfrm>
            </p:grpSpPr>
            <p:sp>
              <p:nvSpPr>
                <p:cNvPr id="400" name="Freeform: Shape 399">
                  <a:extLst>
                    <a:ext uri="{FF2B5EF4-FFF2-40B4-BE49-F238E27FC236}">
                      <a16:creationId xmlns:a16="http://schemas.microsoft.com/office/drawing/2014/main" id="{99F96FA3-35ED-45C4-B8BD-DA7E962A785A}"/>
                    </a:ext>
                  </a:extLst>
                </p:cNvPr>
                <p:cNvSpPr/>
                <p:nvPr/>
              </p:nvSpPr>
              <p:spPr>
                <a:xfrm>
                  <a:off x="619125" y="2790826"/>
                  <a:ext cx="11134726" cy="3199492"/>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Oval 400">
                  <a:extLst>
                    <a:ext uri="{FF2B5EF4-FFF2-40B4-BE49-F238E27FC236}">
                      <a16:creationId xmlns:a16="http://schemas.microsoft.com/office/drawing/2014/main" id="{3DC3E666-3343-4D8A-9CFA-7EA72EE6183E}"/>
                    </a:ext>
                  </a:extLst>
                </p:cNvPr>
                <p:cNvSpPr>
                  <a:spLocks noChangeAspect="1"/>
                </p:cNvSpPr>
                <p:nvPr/>
              </p:nvSpPr>
              <p:spPr>
                <a:xfrm>
                  <a:off x="3102317" y="2882782"/>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E5B1E5DA-4273-4207-94CC-71A9DEF224AE}"/>
                    </a:ext>
                  </a:extLst>
                </p:cNvPr>
                <p:cNvSpPr>
                  <a:spLocks noChangeAspect="1"/>
                </p:cNvSpPr>
                <p:nvPr/>
              </p:nvSpPr>
              <p:spPr>
                <a:xfrm>
                  <a:off x="1257673" y="3486483"/>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6D495686-B74E-4E16-8FA8-8EDA0B31694C}"/>
                    </a:ext>
                  </a:extLst>
                </p:cNvPr>
                <p:cNvSpPr>
                  <a:spLocks noChangeAspect="1"/>
                </p:cNvSpPr>
                <p:nvPr/>
              </p:nvSpPr>
              <p:spPr>
                <a:xfrm>
                  <a:off x="4015032" y="445388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519CE0F1-A993-4B10-8BF4-25C90AA95400}"/>
                    </a:ext>
                  </a:extLst>
                </p:cNvPr>
                <p:cNvSpPr>
                  <a:spLocks noChangeAspect="1"/>
                </p:cNvSpPr>
                <p:nvPr/>
              </p:nvSpPr>
              <p:spPr>
                <a:xfrm>
                  <a:off x="7724582" y="275305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848DB332-D2DF-481A-B7D7-3F04555EBB55}"/>
                    </a:ext>
                  </a:extLst>
                </p:cNvPr>
                <p:cNvSpPr>
                  <a:spLocks noChangeAspect="1"/>
                </p:cNvSpPr>
                <p:nvPr/>
              </p:nvSpPr>
              <p:spPr>
                <a:xfrm>
                  <a:off x="10113126" y="274483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Oval 405">
                  <a:extLst>
                    <a:ext uri="{FF2B5EF4-FFF2-40B4-BE49-F238E27FC236}">
                      <a16:creationId xmlns:a16="http://schemas.microsoft.com/office/drawing/2014/main" id="{5B79AA6E-0214-45D7-A8D6-B53221A8D6F7}"/>
                    </a:ext>
                  </a:extLst>
                </p:cNvPr>
                <p:cNvSpPr>
                  <a:spLocks noChangeAspect="1"/>
                </p:cNvSpPr>
                <p:nvPr/>
              </p:nvSpPr>
              <p:spPr>
                <a:xfrm>
                  <a:off x="6545271" y="397521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EC0A91F6-0840-4568-BFB3-DB9B6C09B971}"/>
                    </a:ext>
                  </a:extLst>
                </p:cNvPr>
                <p:cNvSpPr>
                  <a:spLocks noChangeAspect="1"/>
                </p:cNvSpPr>
                <p:nvPr/>
              </p:nvSpPr>
              <p:spPr>
                <a:xfrm>
                  <a:off x="9025327" y="4125980"/>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3" name="TextBox 412">
              <a:extLst>
                <a:ext uri="{FF2B5EF4-FFF2-40B4-BE49-F238E27FC236}">
                  <a16:creationId xmlns:a16="http://schemas.microsoft.com/office/drawing/2014/main" id="{3646CD28-0600-4B5B-8846-7B4B4259E3BE}"/>
                </a:ext>
              </a:extLst>
            </p:cNvPr>
            <p:cNvSpPr txBox="1"/>
            <p:nvPr/>
          </p:nvSpPr>
          <p:spPr>
            <a:xfrm>
              <a:off x="5409938" y="270547"/>
              <a:ext cx="797635" cy="400110"/>
            </a:xfrm>
            <a:prstGeom prst="rect">
              <a:avLst/>
            </a:prstGeom>
            <a:noFill/>
          </p:spPr>
          <p:txBody>
            <a:bodyPr wrap="square">
              <a:spAutoFit/>
            </a:bodyPr>
            <a:lstStyle/>
            <a:p>
              <a:pPr algn="ctr"/>
              <a:r>
                <a:rPr lang="en-US" sz="2000" b="1" dirty="0"/>
                <a:t>Taiji</a:t>
              </a:r>
              <a:endParaRPr lang="en-US" sz="2000" dirty="0"/>
            </a:p>
          </p:txBody>
        </p:sp>
      </p:grpSp>
      <p:cxnSp>
        <p:nvCxnSpPr>
          <p:cNvPr id="416" name="Straight Arrow Connector 415">
            <a:extLst>
              <a:ext uri="{FF2B5EF4-FFF2-40B4-BE49-F238E27FC236}">
                <a16:creationId xmlns:a16="http://schemas.microsoft.com/office/drawing/2014/main" id="{15D13AA0-03C9-4695-A008-3C8EEC5339A6}"/>
              </a:ext>
            </a:extLst>
          </p:cNvPr>
          <p:cNvCxnSpPr>
            <a:cxnSpLocks/>
          </p:cNvCxnSpPr>
          <p:nvPr/>
        </p:nvCxnSpPr>
        <p:spPr>
          <a:xfrm flipV="1">
            <a:off x="4560853" y="3792234"/>
            <a:ext cx="312195"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355CD869-726E-40F5-AA11-7768C1733A63}"/>
              </a:ext>
            </a:extLst>
          </p:cNvPr>
          <p:cNvCxnSpPr>
            <a:cxnSpLocks/>
          </p:cNvCxnSpPr>
          <p:nvPr/>
        </p:nvCxnSpPr>
        <p:spPr>
          <a:xfrm flipV="1">
            <a:off x="6972437" y="3792234"/>
            <a:ext cx="312195"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77FF2116-5F98-4EAE-A0CA-1AF2CCE60957}"/>
              </a:ext>
            </a:extLst>
          </p:cNvPr>
          <p:cNvCxnSpPr>
            <a:cxnSpLocks/>
          </p:cNvCxnSpPr>
          <p:nvPr/>
        </p:nvCxnSpPr>
        <p:spPr>
          <a:xfrm flipV="1">
            <a:off x="9349145" y="3765640"/>
            <a:ext cx="312195"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80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00B124-A1C1-4082-931A-52A8713CE009}"/>
              </a:ext>
            </a:extLst>
          </p:cNvPr>
          <p:cNvGrpSpPr/>
          <p:nvPr/>
        </p:nvGrpSpPr>
        <p:grpSpPr>
          <a:xfrm>
            <a:off x="697648" y="1414754"/>
            <a:ext cx="2367284" cy="2418350"/>
            <a:chOff x="1201774" y="1550248"/>
            <a:chExt cx="2367284" cy="2418350"/>
          </a:xfrm>
        </p:grpSpPr>
        <p:sp>
          <p:nvSpPr>
            <p:cNvPr id="13" name="Rectangle: Rounded Corners 12">
              <a:extLst>
                <a:ext uri="{FF2B5EF4-FFF2-40B4-BE49-F238E27FC236}">
                  <a16:creationId xmlns:a16="http://schemas.microsoft.com/office/drawing/2014/main" id="{BA1FA6BE-E1C5-4857-B48E-ECBF2C9E4A21}"/>
                </a:ext>
              </a:extLst>
            </p:cNvPr>
            <p:cNvSpPr/>
            <p:nvPr/>
          </p:nvSpPr>
          <p:spPr>
            <a:xfrm>
              <a:off x="1201774" y="1550248"/>
              <a:ext cx="2360052" cy="2418350"/>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69DDFD8-D775-4C28-86EF-A86027E58626}"/>
                </a:ext>
              </a:extLst>
            </p:cNvPr>
            <p:cNvGrpSpPr/>
            <p:nvPr/>
          </p:nvGrpSpPr>
          <p:grpSpPr>
            <a:xfrm>
              <a:off x="1309121" y="1840181"/>
              <a:ext cx="2259937" cy="1993782"/>
              <a:chOff x="357687" y="953369"/>
              <a:chExt cx="2259937" cy="1993782"/>
            </a:xfrm>
          </p:grpSpPr>
          <p:pic>
            <p:nvPicPr>
              <p:cNvPr id="48" name="Picture 47" descr="A close up of a logo&#10;&#10;Description automatically generated">
                <a:extLst>
                  <a:ext uri="{FF2B5EF4-FFF2-40B4-BE49-F238E27FC236}">
                    <a16:creationId xmlns:a16="http://schemas.microsoft.com/office/drawing/2014/main" id="{D9DF565C-CF9A-4557-9841-92C5305B04F2}"/>
                  </a:ext>
                </a:extLst>
              </p:cNvPr>
              <p:cNvPicPr>
                <a:picLocks noChangeAspect="1"/>
              </p:cNvPicPr>
              <p:nvPr/>
            </p:nvPicPr>
            <p:blipFill rotWithShape="1">
              <a:blip r:embed="rId4">
                <a:extLst>
                  <a:ext uri="{28A0092B-C50C-407E-A947-70E740481C1C}">
                    <a14:useLocalDpi xmlns:a14="http://schemas.microsoft.com/office/drawing/2010/main" val="0"/>
                  </a:ext>
                </a:extLst>
              </a:blip>
              <a:srcRect l="60526" t="35472" r="-554" b="48081"/>
              <a:stretch/>
            </p:blipFill>
            <p:spPr>
              <a:xfrm>
                <a:off x="1663627" y="2060227"/>
                <a:ext cx="639888" cy="169502"/>
              </a:xfrm>
              <a:prstGeom prst="rect">
                <a:avLst/>
              </a:prstGeom>
            </p:spPr>
          </p:pic>
          <p:pic>
            <p:nvPicPr>
              <p:cNvPr id="49" name="Picture 48" descr="A close up of a logo&#10;&#10;Description automatically generated">
                <a:extLst>
                  <a:ext uri="{FF2B5EF4-FFF2-40B4-BE49-F238E27FC236}">
                    <a16:creationId xmlns:a16="http://schemas.microsoft.com/office/drawing/2014/main" id="{066E0729-1C66-424E-BB0E-E556304ED932}"/>
                  </a:ext>
                </a:extLst>
              </p:cNvPr>
              <p:cNvPicPr>
                <a:picLocks noChangeAspect="1"/>
              </p:cNvPicPr>
              <p:nvPr/>
            </p:nvPicPr>
            <p:blipFill rotWithShape="1">
              <a:blip r:embed="rId4">
                <a:extLst>
                  <a:ext uri="{28A0092B-C50C-407E-A947-70E740481C1C}">
                    <a14:useLocalDpi xmlns:a14="http://schemas.microsoft.com/office/drawing/2010/main" val="0"/>
                  </a:ext>
                </a:extLst>
              </a:blip>
              <a:srcRect l="26181" t="85194" r="56853" b="4103"/>
              <a:stretch/>
            </p:blipFill>
            <p:spPr>
              <a:xfrm>
                <a:off x="1189871" y="2013956"/>
                <a:ext cx="460877" cy="187435"/>
              </a:xfrm>
              <a:prstGeom prst="rect">
                <a:avLst/>
              </a:prstGeom>
            </p:spPr>
          </p:pic>
          <p:sp>
            <p:nvSpPr>
              <p:cNvPr id="50" name="TextBox 49">
                <a:extLst>
                  <a:ext uri="{FF2B5EF4-FFF2-40B4-BE49-F238E27FC236}">
                    <a16:creationId xmlns:a16="http://schemas.microsoft.com/office/drawing/2014/main" id="{5B8F117F-768E-4D8B-B2B3-8014E58C9378}"/>
                  </a:ext>
                </a:extLst>
              </p:cNvPr>
              <p:cNvSpPr txBox="1"/>
              <p:nvPr/>
            </p:nvSpPr>
            <p:spPr>
              <a:xfrm>
                <a:off x="357687" y="2423931"/>
                <a:ext cx="2259937" cy="523220"/>
              </a:xfrm>
              <a:prstGeom prst="rect">
                <a:avLst/>
              </a:prstGeom>
              <a:noFill/>
            </p:spPr>
            <p:txBody>
              <a:bodyPr wrap="square" rtlCol="0">
                <a:spAutoFit/>
              </a:bodyPr>
              <a:lstStyle/>
              <a:p>
                <a:r>
                  <a:rPr lang="en-US" altLang="zh-CN" sz="1400" dirty="0"/>
                  <a:t>Scan motif binding sites in open chromatin regions</a:t>
                </a:r>
                <a:endParaRPr lang="en-US" sz="1400" dirty="0"/>
              </a:p>
            </p:txBody>
          </p:sp>
          <p:grpSp>
            <p:nvGrpSpPr>
              <p:cNvPr id="51" name="Group 50">
                <a:extLst>
                  <a:ext uri="{FF2B5EF4-FFF2-40B4-BE49-F238E27FC236}">
                    <a16:creationId xmlns:a16="http://schemas.microsoft.com/office/drawing/2014/main" id="{93BA5971-E5A6-4F63-8A7D-142EC6FC68EE}"/>
                  </a:ext>
                </a:extLst>
              </p:cNvPr>
              <p:cNvGrpSpPr>
                <a:grpSpLocks noChangeAspect="1"/>
              </p:cNvGrpSpPr>
              <p:nvPr/>
            </p:nvGrpSpPr>
            <p:grpSpPr>
              <a:xfrm>
                <a:off x="492973" y="953369"/>
                <a:ext cx="1711815" cy="498950"/>
                <a:chOff x="619125" y="2744835"/>
                <a:chExt cx="11134726" cy="3245483"/>
              </a:xfrm>
            </p:grpSpPr>
            <p:sp>
              <p:nvSpPr>
                <p:cNvPr id="55" name="Freeform: Shape 54">
                  <a:extLst>
                    <a:ext uri="{FF2B5EF4-FFF2-40B4-BE49-F238E27FC236}">
                      <a16:creationId xmlns:a16="http://schemas.microsoft.com/office/drawing/2014/main" id="{EE794A69-6F03-4C6D-86D4-91803F4B7C86}"/>
                    </a:ext>
                  </a:extLst>
                </p:cNvPr>
                <p:cNvSpPr/>
                <p:nvPr/>
              </p:nvSpPr>
              <p:spPr>
                <a:xfrm>
                  <a:off x="619125" y="2790826"/>
                  <a:ext cx="11134726" cy="3199492"/>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010F197A-5275-44CB-BFF0-02E69D0AAA37}"/>
                    </a:ext>
                  </a:extLst>
                </p:cNvPr>
                <p:cNvSpPr>
                  <a:spLocks noChangeAspect="1"/>
                </p:cNvSpPr>
                <p:nvPr/>
              </p:nvSpPr>
              <p:spPr>
                <a:xfrm>
                  <a:off x="3102317" y="2882782"/>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4D65C5A-2FF2-4B96-8310-DC81E85DC480}"/>
                    </a:ext>
                  </a:extLst>
                </p:cNvPr>
                <p:cNvSpPr>
                  <a:spLocks noChangeAspect="1"/>
                </p:cNvSpPr>
                <p:nvPr/>
              </p:nvSpPr>
              <p:spPr>
                <a:xfrm>
                  <a:off x="1257673" y="3486483"/>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E3B580C-A75B-4133-9C5B-0DE567EB9DA8}"/>
                    </a:ext>
                  </a:extLst>
                </p:cNvPr>
                <p:cNvSpPr>
                  <a:spLocks noChangeAspect="1"/>
                </p:cNvSpPr>
                <p:nvPr/>
              </p:nvSpPr>
              <p:spPr>
                <a:xfrm>
                  <a:off x="4015032" y="445388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D0C97D0-F297-48C2-B70D-A402388B4DAC}"/>
                    </a:ext>
                  </a:extLst>
                </p:cNvPr>
                <p:cNvSpPr>
                  <a:spLocks noChangeAspect="1"/>
                </p:cNvSpPr>
                <p:nvPr/>
              </p:nvSpPr>
              <p:spPr>
                <a:xfrm>
                  <a:off x="7724582" y="275305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332815C-101D-4373-8EE5-8746E311C86E}"/>
                    </a:ext>
                  </a:extLst>
                </p:cNvPr>
                <p:cNvSpPr>
                  <a:spLocks noChangeAspect="1"/>
                </p:cNvSpPr>
                <p:nvPr/>
              </p:nvSpPr>
              <p:spPr>
                <a:xfrm>
                  <a:off x="10113126" y="274483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2E070DE2-E603-4FD2-8A2B-10F058A75CA9}"/>
                    </a:ext>
                  </a:extLst>
                </p:cNvPr>
                <p:cNvSpPr>
                  <a:spLocks noChangeAspect="1"/>
                </p:cNvSpPr>
                <p:nvPr/>
              </p:nvSpPr>
              <p:spPr>
                <a:xfrm>
                  <a:off x="6545271" y="397521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1FE61B0-70F9-4320-932D-9D8ECC0FC78C}"/>
                    </a:ext>
                  </a:extLst>
                </p:cNvPr>
                <p:cNvSpPr>
                  <a:spLocks noChangeAspect="1"/>
                </p:cNvSpPr>
                <p:nvPr/>
              </p:nvSpPr>
              <p:spPr>
                <a:xfrm>
                  <a:off x="9025327" y="4125980"/>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Freeform: Shape 51">
                <a:extLst>
                  <a:ext uri="{FF2B5EF4-FFF2-40B4-BE49-F238E27FC236}">
                    <a16:creationId xmlns:a16="http://schemas.microsoft.com/office/drawing/2014/main" id="{78B9269D-1C84-4329-BDBF-47DF3C7ADBED}"/>
                  </a:ext>
                </a:extLst>
              </p:cNvPr>
              <p:cNvSpPr/>
              <p:nvPr/>
            </p:nvSpPr>
            <p:spPr>
              <a:xfrm>
                <a:off x="532713" y="1551896"/>
                <a:ext cx="1847910" cy="376857"/>
              </a:xfrm>
              <a:custGeom>
                <a:avLst/>
                <a:gdLst>
                  <a:gd name="connsiteX0" fmla="*/ 0 w 1877076"/>
                  <a:gd name="connsiteY0" fmla="*/ 369170 h 382805"/>
                  <a:gd name="connsiteX1" fmla="*/ 36917 w 1877076"/>
                  <a:gd name="connsiteY1" fmla="*/ 187426 h 382805"/>
                  <a:gd name="connsiteX2" fmla="*/ 88032 w 1877076"/>
                  <a:gd name="connsiteY2" fmla="*/ 369170 h 382805"/>
                  <a:gd name="connsiteX3" fmla="*/ 164706 w 1877076"/>
                  <a:gd name="connsiteY3" fmla="*/ 318054 h 382805"/>
                  <a:gd name="connsiteX4" fmla="*/ 235700 w 1877076"/>
                  <a:gd name="connsiteY4" fmla="*/ 360651 h 382805"/>
                  <a:gd name="connsiteX5" fmla="*/ 286815 w 1877076"/>
                  <a:gd name="connsiteY5" fmla="*/ 218663 h 382805"/>
                  <a:gd name="connsiteX6" fmla="*/ 337931 w 1877076"/>
                  <a:gd name="connsiteY6" fmla="*/ 366330 h 382805"/>
                  <a:gd name="connsiteX7" fmla="*/ 465719 w 1877076"/>
                  <a:gd name="connsiteY7" fmla="*/ 303856 h 382805"/>
                  <a:gd name="connsiteX8" fmla="*/ 602028 w 1877076"/>
                  <a:gd name="connsiteY8" fmla="*/ 369170 h 382805"/>
                  <a:gd name="connsiteX9" fmla="*/ 761054 w 1877076"/>
                  <a:gd name="connsiteY9" fmla="*/ 2 h 382805"/>
                  <a:gd name="connsiteX10" fmla="*/ 945637 w 1877076"/>
                  <a:gd name="connsiteY10" fmla="*/ 374849 h 382805"/>
                  <a:gd name="connsiteX11" fmla="*/ 1260850 w 1877076"/>
                  <a:gd name="connsiteY11" fmla="*/ 264099 h 382805"/>
                  <a:gd name="connsiteX12" fmla="*/ 1530626 w 1877076"/>
                  <a:gd name="connsiteY12" fmla="*/ 363490 h 382805"/>
                  <a:gd name="connsiteX13" fmla="*/ 1706691 w 1877076"/>
                  <a:gd name="connsiteY13" fmla="*/ 309535 h 382805"/>
                  <a:gd name="connsiteX14" fmla="*/ 1877076 w 1877076"/>
                  <a:gd name="connsiteY14" fmla="*/ 354971 h 3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7076" h="382805">
                    <a:moveTo>
                      <a:pt x="0" y="369170"/>
                    </a:moveTo>
                    <a:cubicBezTo>
                      <a:pt x="11122" y="278298"/>
                      <a:pt x="22245" y="187426"/>
                      <a:pt x="36917" y="187426"/>
                    </a:cubicBezTo>
                    <a:cubicBezTo>
                      <a:pt x="51589" y="187426"/>
                      <a:pt x="66734" y="347399"/>
                      <a:pt x="88032" y="369170"/>
                    </a:cubicBezTo>
                    <a:cubicBezTo>
                      <a:pt x="109330" y="390941"/>
                      <a:pt x="140095" y="319474"/>
                      <a:pt x="164706" y="318054"/>
                    </a:cubicBezTo>
                    <a:cubicBezTo>
                      <a:pt x="189317" y="316634"/>
                      <a:pt x="215348" y="377216"/>
                      <a:pt x="235700" y="360651"/>
                    </a:cubicBezTo>
                    <a:cubicBezTo>
                      <a:pt x="256052" y="344086"/>
                      <a:pt x="269777" y="217717"/>
                      <a:pt x="286815" y="218663"/>
                    </a:cubicBezTo>
                    <a:cubicBezTo>
                      <a:pt x="303853" y="219609"/>
                      <a:pt x="308114" y="352131"/>
                      <a:pt x="337931" y="366330"/>
                    </a:cubicBezTo>
                    <a:cubicBezTo>
                      <a:pt x="367748" y="380529"/>
                      <a:pt x="421703" y="303383"/>
                      <a:pt x="465719" y="303856"/>
                    </a:cubicBezTo>
                    <a:cubicBezTo>
                      <a:pt x="509735" y="304329"/>
                      <a:pt x="552806" y="419812"/>
                      <a:pt x="602028" y="369170"/>
                    </a:cubicBezTo>
                    <a:cubicBezTo>
                      <a:pt x="651250" y="318528"/>
                      <a:pt x="703786" y="-944"/>
                      <a:pt x="761054" y="2"/>
                    </a:cubicBezTo>
                    <a:cubicBezTo>
                      <a:pt x="818322" y="948"/>
                      <a:pt x="862338" y="330833"/>
                      <a:pt x="945637" y="374849"/>
                    </a:cubicBezTo>
                    <a:cubicBezTo>
                      <a:pt x="1028936" y="418865"/>
                      <a:pt x="1163352" y="265992"/>
                      <a:pt x="1260850" y="264099"/>
                    </a:cubicBezTo>
                    <a:cubicBezTo>
                      <a:pt x="1358348" y="262206"/>
                      <a:pt x="1456319" y="355917"/>
                      <a:pt x="1530626" y="363490"/>
                    </a:cubicBezTo>
                    <a:cubicBezTo>
                      <a:pt x="1604933" y="371063"/>
                      <a:pt x="1648949" y="310955"/>
                      <a:pt x="1706691" y="309535"/>
                    </a:cubicBezTo>
                    <a:cubicBezTo>
                      <a:pt x="1764433" y="308115"/>
                      <a:pt x="1846785" y="344559"/>
                      <a:pt x="1877076" y="354971"/>
                    </a:cubicBezTo>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descr="Magnifying glass">
                <a:extLst>
                  <a:ext uri="{FF2B5EF4-FFF2-40B4-BE49-F238E27FC236}">
                    <a16:creationId xmlns:a16="http://schemas.microsoft.com/office/drawing/2014/main" id="{866AE8C2-9B30-45E6-9E30-3D3839A8D1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2131" y="1906338"/>
                <a:ext cx="547327" cy="547328"/>
              </a:xfrm>
              <a:prstGeom prst="rect">
                <a:avLst/>
              </a:prstGeom>
            </p:spPr>
          </p:pic>
          <p:pic>
            <p:nvPicPr>
              <p:cNvPr id="54" name="Picture 53" descr="A close up of a logo&#10;&#10;Description automatically generated">
                <a:extLst>
                  <a:ext uri="{FF2B5EF4-FFF2-40B4-BE49-F238E27FC236}">
                    <a16:creationId xmlns:a16="http://schemas.microsoft.com/office/drawing/2014/main" id="{E001D333-1224-4577-9EEC-5072983FC4E1}"/>
                  </a:ext>
                </a:extLst>
              </p:cNvPr>
              <p:cNvPicPr>
                <a:picLocks noChangeAspect="1"/>
              </p:cNvPicPr>
              <p:nvPr/>
            </p:nvPicPr>
            <p:blipFill rotWithShape="1">
              <a:blip r:embed="rId4">
                <a:extLst>
                  <a:ext uri="{28A0092B-C50C-407E-A947-70E740481C1C}">
                    <a14:useLocalDpi xmlns:a14="http://schemas.microsoft.com/office/drawing/2010/main" val="0"/>
                  </a:ext>
                </a:extLst>
              </a:blip>
              <a:srcRect l="59384" t="34794" r="-430" b="48778"/>
              <a:stretch/>
            </p:blipFill>
            <p:spPr>
              <a:xfrm>
                <a:off x="369988" y="2064418"/>
                <a:ext cx="769587" cy="198564"/>
              </a:xfrm>
              <a:prstGeom prst="rect">
                <a:avLst/>
              </a:prstGeom>
            </p:spPr>
          </p:pic>
        </p:grpSp>
      </p:grpSp>
      <p:cxnSp>
        <p:nvCxnSpPr>
          <p:cNvPr id="20" name="Straight Arrow Connector 19">
            <a:extLst>
              <a:ext uri="{FF2B5EF4-FFF2-40B4-BE49-F238E27FC236}">
                <a16:creationId xmlns:a16="http://schemas.microsoft.com/office/drawing/2014/main" id="{6EAFFE8E-F647-4A1E-9DC3-52B1A0CC39A7}"/>
              </a:ext>
            </a:extLst>
          </p:cNvPr>
          <p:cNvCxnSpPr>
            <a:cxnSpLocks/>
          </p:cNvCxnSpPr>
          <p:nvPr/>
        </p:nvCxnSpPr>
        <p:spPr>
          <a:xfrm>
            <a:off x="6375360" y="2645753"/>
            <a:ext cx="274320"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CB83FD-9025-468D-AC23-A37873AF57A9}"/>
              </a:ext>
            </a:extLst>
          </p:cNvPr>
          <p:cNvCxnSpPr>
            <a:cxnSpLocks/>
          </p:cNvCxnSpPr>
          <p:nvPr/>
        </p:nvCxnSpPr>
        <p:spPr>
          <a:xfrm>
            <a:off x="3310837" y="2623929"/>
            <a:ext cx="31055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3BA957C-406E-4BAB-B385-65FB4BB117FB}"/>
              </a:ext>
            </a:extLst>
          </p:cNvPr>
          <p:cNvGrpSpPr/>
          <p:nvPr/>
        </p:nvGrpSpPr>
        <p:grpSpPr>
          <a:xfrm>
            <a:off x="3840954" y="1414754"/>
            <a:ext cx="2360052" cy="2418350"/>
            <a:chOff x="3840397" y="1885332"/>
            <a:chExt cx="2360052" cy="2418350"/>
          </a:xfrm>
        </p:grpSpPr>
        <p:sp>
          <p:nvSpPr>
            <p:cNvPr id="22" name="TextBox 21">
              <a:extLst>
                <a:ext uri="{FF2B5EF4-FFF2-40B4-BE49-F238E27FC236}">
                  <a16:creationId xmlns:a16="http://schemas.microsoft.com/office/drawing/2014/main" id="{20862461-DF40-44C6-92EF-9AEF4F2CD968}"/>
                </a:ext>
              </a:extLst>
            </p:cNvPr>
            <p:cNvSpPr txBox="1"/>
            <p:nvPr/>
          </p:nvSpPr>
          <p:spPr>
            <a:xfrm>
              <a:off x="3995794" y="3468088"/>
              <a:ext cx="2146458" cy="738664"/>
            </a:xfrm>
            <a:prstGeom prst="rect">
              <a:avLst/>
            </a:prstGeom>
            <a:noFill/>
          </p:spPr>
          <p:txBody>
            <a:bodyPr wrap="square" rtlCol="0">
              <a:spAutoFit/>
            </a:bodyPr>
            <a:lstStyle/>
            <a:p>
              <a:r>
                <a:rPr lang="en-US" altLang="zh-CN" sz="1400" dirty="0"/>
                <a:t>Assign enhancers and promoters to target genes by Epitensor prediction</a:t>
              </a:r>
              <a:endParaRPr lang="en-US" sz="1400" dirty="0"/>
            </a:p>
          </p:txBody>
        </p:sp>
        <p:grpSp>
          <p:nvGrpSpPr>
            <p:cNvPr id="23" name="Group 22">
              <a:extLst>
                <a:ext uri="{FF2B5EF4-FFF2-40B4-BE49-F238E27FC236}">
                  <a16:creationId xmlns:a16="http://schemas.microsoft.com/office/drawing/2014/main" id="{843F0D9A-D9BF-4D6F-8C7C-8FE34A72264E}"/>
                </a:ext>
              </a:extLst>
            </p:cNvPr>
            <p:cNvGrpSpPr/>
            <p:nvPr/>
          </p:nvGrpSpPr>
          <p:grpSpPr>
            <a:xfrm>
              <a:off x="4247273" y="2799754"/>
              <a:ext cx="1464467" cy="690229"/>
              <a:chOff x="3651956" y="4385139"/>
              <a:chExt cx="1464467" cy="690229"/>
            </a:xfrm>
          </p:grpSpPr>
          <p:sp>
            <p:nvSpPr>
              <p:cNvPr id="39" name="TextBox 38">
                <a:extLst>
                  <a:ext uri="{FF2B5EF4-FFF2-40B4-BE49-F238E27FC236}">
                    <a16:creationId xmlns:a16="http://schemas.microsoft.com/office/drawing/2014/main" id="{980307EF-B74A-4A70-A2A0-A48D786655F2}"/>
                  </a:ext>
                </a:extLst>
              </p:cNvPr>
              <p:cNvSpPr txBox="1"/>
              <p:nvPr/>
            </p:nvSpPr>
            <p:spPr>
              <a:xfrm>
                <a:off x="3819750" y="4829147"/>
                <a:ext cx="707146" cy="246221"/>
              </a:xfrm>
              <a:prstGeom prst="rect">
                <a:avLst/>
              </a:prstGeom>
              <a:noFill/>
            </p:spPr>
            <p:txBody>
              <a:bodyPr wrap="square" rtlCol="0">
                <a:spAutoFit/>
              </a:bodyPr>
              <a:lstStyle/>
              <a:p>
                <a:r>
                  <a:rPr lang="en-US" altLang="zh-CN" sz="1000" dirty="0"/>
                  <a:t>Promoter</a:t>
                </a:r>
                <a:endParaRPr lang="en-US" sz="1000" dirty="0"/>
              </a:p>
            </p:txBody>
          </p:sp>
          <p:sp>
            <p:nvSpPr>
              <p:cNvPr id="40" name="Oval 39">
                <a:extLst>
                  <a:ext uri="{FF2B5EF4-FFF2-40B4-BE49-F238E27FC236}">
                    <a16:creationId xmlns:a16="http://schemas.microsoft.com/office/drawing/2014/main" id="{1DB62872-DE95-45BD-A6EB-F7D7F9FF3473}"/>
                  </a:ext>
                </a:extLst>
              </p:cNvPr>
              <p:cNvSpPr>
                <a:spLocks noChangeAspect="1"/>
              </p:cNvSpPr>
              <p:nvPr/>
            </p:nvSpPr>
            <p:spPr>
              <a:xfrm>
                <a:off x="3975284" y="451159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41" name="TextBox 40">
                <a:extLst>
                  <a:ext uri="{FF2B5EF4-FFF2-40B4-BE49-F238E27FC236}">
                    <a16:creationId xmlns:a16="http://schemas.microsoft.com/office/drawing/2014/main" id="{F80DE1C7-1EB4-4A08-BAF0-DD1D00724E0E}"/>
                  </a:ext>
                </a:extLst>
              </p:cNvPr>
              <p:cNvSpPr txBox="1"/>
              <p:nvPr/>
            </p:nvSpPr>
            <p:spPr>
              <a:xfrm>
                <a:off x="3957915" y="4555055"/>
                <a:ext cx="453280" cy="242395"/>
              </a:xfrm>
              <a:prstGeom prst="rect">
                <a:avLst/>
              </a:prstGeom>
              <a:noFill/>
            </p:spPr>
            <p:txBody>
              <a:bodyPr wrap="square" rtlCol="0">
                <a:spAutoFit/>
              </a:bodyPr>
              <a:lstStyle/>
              <a:p>
                <a:r>
                  <a:rPr lang="en-US" sz="1000" dirty="0">
                    <a:solidFill>
                      <a:schemeClr val="bg1"/>
                    </a:solidFill>
                  </a:rPr>
                  <a:t>TF2</a:t>
                </a:r>
              </a:p>
            </p:txBody>
          </p:sp>
          <p:sp>
            <p:nvSpPr>
              <p:cNvPr id="42" name="Oval 41">
                <a:extLst>
                  <a:ext uri="{FF2B5EF4-FFF2-40B4-BE49-F238E27FC236}">
                    <a16:creationId xmlns:a16="http://schemas.microsoft.com/office/drawing/2014/main" id="{CF1A3A7C-F495-4487-9FC6-E76F91301B43}"/>
                  </a:ext>
                </a:extLst>
              </p:cNvPr>
              <p:cNvSpPr>
                <a:spLocks noChangeAspect="1"/>
              </p:cNvSpPr>
              <p:nvPr/>
            </p:nvSpPr>
            <p:spPr>
              <a:xfrm>
                <a:off x="3736133" y="4617972"/>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68655467-59A2-4B80-9C51-37386E2E1261}"/>
                  </a:ext>
                </a:extLst>
              </p:cNvPr>
              <p:cNvCxnSpPr>
                <a:cxnSpLocks/>
              </p:cNvCxnSpPr>
              <p:nvPr/>
            </p:nvCxnSpPr>
            <p:spPr>
              <a:xfrm flipV="1">
                <a:off x="3651956" y="4797450"/>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54EFEE6-FEF6-40CC-9670-85A1A61F7503}"/>
                  </a:ext>
                </a:extLst>
              </p:cNvPr>
              <p:cNvGrpSpPr/>
              <p:nvPr/>
            </p:nvGrpSpPr>
            <p:grpSpPr>
              <a:xfrm>
                <a:off x="4400943" y="4626073"/>
                <a:ext cx="576123" cy="288205"/>
                <a:chOff x="5027609" y="3957635"/>
                <a:chExt cx="585216" cy="292754"/>
              </a:xfrm>
            </p:grpSpPr>
            <p:sp>
              <p:nvSpPr>
                <p:cNvPr id="46" name="Oval 45">
                  <a:extLst>
                    <a:ext uri="{FF2B5EF4-FFF2-40B4-BE49-F238E27FC236}">
                      <a16:creationId xmlns:a16="http://schemas.microsoft.com/office/drawing/2014/main" id="{90E0555E-070E-4839-B634-A33AE332D5A0}"/>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47" name="TextBox 46">
                  <a:extLst>
                    <a:ext uri="{FF2B5EF4-FFF2-40B4-BE49-F238E27FC236}">
                      <a16:creationId xmlns:a16="http://schemas.microsoft.com/office/drawing/2014/main" id="{83719882-39F0-4666-9459-7C2202A65726}"/>
                    </a:ext>
                  </a:extLst>
                </p:cNvPr>
                <p:cNvSpPr txBox="1"/>
                <p:nvPr/>
              </p:nvSpPr>
              <p:spPr>
                <a:xfrm>
                  <a:off x="5041721" y="4000321"/>
                  <a:ext cx="571104" cy="246682"/>
                </a:xfrm>
                <a:prstGeom prst="rect">
                  <a:avLst/>
                </a:prstGeom>
                <a:noFill/>
              </p:spPr>
              <p:txBody>
                <a:bodyPr wrap="square" rtlCol="0">
                  <a:spAutoFit/>
                </a:bodyPr>
                <a:lstStyle/>
                <a:p>
                  <a:r>
                    <a:rPr lang="en-US" sz="1000" dirty="0"/>
                    <a:t>Gene Y</a:t>
                  </a:r>
                </a:p>
              </p:txBody>
            </p:sp>
          </p:grpSp>
          <p:sp>
            <p:nvSpPr>
              <p:cNvPr id="45" name="Arc 44">
                <a:extLst>
                  <a:ext uri="{FF2B5EF4-FFF2-40B4-BE49-F238E27FC236}">
                    <a16:creationId xmlns:a16="http://schemas.microsoft.com/office/drawing/2014/main" id="{73E4E8CC-831F-48B7-86A5-34537FA929C6}"/>
                  </a:ext>
                </a:extLst>
              </p:cNvPr>
              <p:cNvSpPr/>
              <p:nvPr/>
            </p:nvSpPr>
            <p:spPr>
              <a:xfrm>
                <a:off x="4060922" y="4385139"/>
                <a:ext cx="657215" cy="425939"/>
              </a:xfrm>
              <a:prstGeom prst="arc">
                <a:avLst>
                  <a:gd name="adj1" fmla="val 12316946"/>
                  <a:gd name="adj2" fmla="val 21293555"/>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90ACA17-CCAF-4566-84C5-9B0276A78639}"/>
                </a:ext>
              </a:extLst>
            </p:cNvPr>
            <p:cNvGrpSpPr/>
            <p:nvPr/>
          </p:nvGrpSpPr>
          <p:grpSpPr>
            <a:xfrm>
              <a:off x="4233885" y="2080044"/>
              <a:ext cx="1621607" cy="717459"/>
              <a:chOff x="3730162" y="5337040"/>
              <a:chExt cx="1621607" cy="717459"/>
            </a:xfrm>
          </p:grpSpPr>
          <p:grpSp>
            <p:nvGrpSpPr>
              <p:cNvPr id="26" name="Group 25">
                <a:extLst>
                  <a:ext uri="{FF2B5EF4-FFF2-40B4-BE49-F238E27FC236}">
                    <a16:creationId xmlns:a16="http://schemas.microsoft.com/office/drawing/2014/main" id="{4B3EBAE8-080A-4909-B4D1-4F7998232965}"/>
                  </a:ext>
                </a:extLst>
              </p:cNvPr>
              <p:cNvGrpSpPr/>
              <p:nvPr/>
            </p:nvGrpSpPr>
            <p:grpSpPr>
              <a:xfrm>
                <a:off x="4004254" y="5507617"/>
                <a:ext cx="400487" cy="303950"/>
                <a:chOff x="4036121" y="5510784"/>
                <a:chExt cx="400487" cy="303950"/>
              </a:xfrm>
            </p:grpSpPr>
            <p:sp>
              <p:nvSpPr>
                <p:cNvPr id="37" name="Oval 36">
                  <a:extLst>
                    <a:ext uri="{FF2B5EF4-FFF2-40B4-BE49-F238E27FC236}">
                      <a16:creationId xmlns:a16="http://schemas.microsoft.com/office/drawing/2014/main" id="{BBBBAE42-EC09-4A28-9235-8D7EEA2D025F}"/>
                    </a:ext>
                  </a:extLst>
                </p:cNvPr>
                <p:cNvSpPr>
                  <a:spLocks noChangeAspect="1"/>
                </p:cNvSpPr>
                <p:nvPr/>
              </p:nvSpPr>
              <p:spPr>
                <a:xfrm>
                  <a:off x="4053490" y="5510784"/>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38" name="TextBox 37">
                  <a:extLst>
                    <a:ext uri="{FF2B5EF4-FFF2-40B4-BE49-F238E27FC236}">
                      <a16:creationId xmlns:a16="http://schemas.microsoft.com/office/drawing/2014/main" id="{3DF4D451-C1B6-4E66-8082-60B059572756}"/>
                    </a:ext>
                  </a:extLst>
                </p:cNvPr>
                <p:cNvSpPr txBox="1"/>
                <p:nvPr/>
              </p:nvSpPr>
              <p:spPr>
                <a:xfrm>
                  <a:off x="4036121" y="5554247"/>
                  <a:ext cx="400487" cy="246221"/>
                </a:xfrm>
                <a:prstGeom prst="rect">
                  <a:avLst/>
                </a:prstGeom>
                <a:noFill/>
              </p:spPr>
              <p:txBody>
                <a:bodyPr wrap="square" rtlCol="0">
                  <a:spAutoFit/>
                </a:bodyPr>
                <a:lstStyle/>
                <a:p>
                  <a:r>
                    <a:rPr lang="en-US" sz="1000" dirty="0">
                      <a:solidFill>
                        <a:schemeClr val="bg1"/>
                      </a:solidFill>
                    </a:rPr>
                    <a:t>TF1</a:t>
                  </a:r>
                </a:p>
              </p:txBody>
            </p:sp>
          </p:grpSp>
          <p:sp>
            <p:nvSpPr>
              <p:cNvPr id="27" name="Oval 26">
                <a:extLst>
                  <a:ext uri="{FF2B5EF4-FFF2-40B4-BE49-F238E27FC236}">
                    <a16:creationId xmlns:a16="http://schemas.microsoft.com/office/drawing/2014/main" id="{7322C15B-DE39-4BD6-BABE-4210D150EC2C}"/>
                  </a:ext>
                </a:extLst>
              </p:cNvPr>
              <p:cNvSpPr>
                <a:spLocks noChangeAspect="1"/>
              </p:cNvSpPr>
              <p:nvPr/>
            </p:nvSpPr>
            <p:spPr>
              <a:xfrm>
                <a:off x="3778749" y="5616390"/>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927DBEE-C81E-46A7-A3B0-3A0CB962646B}"/>
                  </a:ext>
                </a:extLst>
              </p:cNvPr>
              <p:cNvCxnSpPr>
                <a:cxnSpLocks/>
              </p:cNvCxnSpPr>
              <p:nvPr/>
            </p:nvCxnSpPr>
            <p:spPr>
              <a:xfrm flipV="1">
                <a:off x="3730162" y="5796642"/>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8AA5CD4-E2FA-439B-AC70-DA3C77F3A292}"/>
                  </a:ext>
                </a:extLst>
              </p:cNvPr>
              <p:cNvGrpSpPr/>
              <p:nvPr/>
            </p:nvGrpSpPr>
            <p:grpSpPr>
              <a:xfrm>
                <a:off x="4775646" y="5623566"/>
                <a:ext cx="576123" cy="288243"/>
                <a:chOff x="5027609" y="3957635"/>
                <a:chExt cx="585216" cy="292793"/>
              </a:xfrm>
            </p:grpSpPr>
            <p:sp>
              <p:nvSpPr>
                <p:cNvPr id="35" name="Oval 34">
                  <a:extLst>
                    <a:ext uri="{FF2B5EF4-FFF2-40B4-BE49-F238E27FC236}">
                      <a16:creationId xmlns:a16="http://schemas.microsoft.com/office/drawing/2014/main" id="{6880F0CE-E593-4B92-AC5B-46DB5DFF3B4B}"/>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36" name="TextBox 35">
                  <a:extLst>
                    <a:ext uri="{FF2B5EF4-FFF2-40B4-BE49-F238E27FC236}">
                      <a16:creationId xmlns:a16="http://schemas.microsoft.com/office/drawing/2014/main" id="{F10A7ED9-0BD8-4C7C-AB49-8B84F54EF495}"/>
                    </a:ext>
                  </a:extLst>
                </p:cNvPr>
                <p:cNvSpPr txBox="1"/>
                <p:nvPr/>
              </p:nvSpPr>
              <p:spPr>
                <a:xfrm>
                  <a:off x="5041721" y="4000321"/>
                  <a:ext cx="571104" cy="250107"/>
                </a:xfrm>
                <a:prstGeom prst="rect">
                  <a:avLst/>
                </a:prstGeom>
                <a:noFill/>
              </p:spPr>
              <p:txBody>
                <a:bodyPr wrap="square" rtlCol="0">
                  <a:spAutoFit/>
                </a:bodyPr>
                <a:lstStyle/>
                <a:p>
                  <a:r>
                    <a:rPr lang="en-US" sz="1000" dirty="0"/>
                    <a:t>Gene X</a:t>
                  </a:r>
                </a:p>
              </p:txBody>
            </p:sp>
          </p:grpSp>
          <p:sp>
            <p:nvSpPr>
              <p:cNvPr id="30" name="Arc 29">
                <a:extLst>
                  <a:ext uri="{FF2B5EF4-FFF2-40B4-BE49-F238E27FC236}">
                    <a16:creationId xmlns:a16="http://schemas.microsoft.com/office/drawing/2014/main" id="{CBD23D45-BDE7-4970-812D-691B92C81B1C}"/>
                  </a:ext>
                </a:extLst>
              </p:cNvPr>
              <p:cNvSpPr/>
              <p:nvPr/>
            </p:nvSpPr>
            <p:spPr>
              <a:xfrm>
                <a:off x="4132564" y="5337040"/>
                <a:ext cx="926676" cy="453449"/>
              </a:xfrm>
              <a:prstGeom prst="arc">
                <a:avLst>
                  <a:gd name="adj1" fmla="val 11549972"/>
                  <a:gd name="adj2" fmla="val 21550256"/>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a:extLst>
                  <a:ext uri="{FF2B5EF4-FFF2-40B4-BE49-F238E27FC236}">
                    <a16:creationId xmlns:a16="http://schemas.microsoft.com/office/drawing/2014/main" id="{49BB0A3E-0EB3-4996-AE18-E8B6638AC8EF}"/>
                  </a:ext>
                </a:extLst>
              </p:cNvPr>
              <p:cNvSpPr>
                <a:spLocks noChangeAspect="1"/>
              </p:cNvSpPr>
              <p:nvPr/>
            </p:nvSpPr>
            <p:spPr>
              <a:xfrm>
                <a:off x="4398065" y="5601817"/>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73A288A-DA8D-470F-8172-6B21AF33DB42}"/>
                  </a:ext>
                </a:extLst>
              </p:cNvPr>
              <p:cNvCxnSpPr>
                <a:cxnSpLocks/>
              </p:cNvCxnSpPr>
              <p:nvPr/>
            </p:nvCxnSpPr>
            <p:spPr>
              <a:xfrm flipH="1">
                <a:off x="4628603"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622030-9215-4708-9389-5F3EC07A7EC2}"/>
                  </a:ext>
                </a:extLst>
              </p:cNvPr>
              <p:cNvCxnSpPr>
                <a:cxnSpLocks/>
              </p:cNvCxnSpPr>
              <p:nvPr/>
            </p:nvCxnSpPr>
            <p:spPr>
              <a:xfrm flipH="1">
                <a:off x="4663124"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BC4DA48-1C71-463F-AD7D-3A0A0BE581B2}"/>
                  </a:ext>
                </a:extLst>
              </p:cNvPr>
              <p:cNvSpPr txBox="1"/>
              <p:nvPr/>
            </p:nvSpPr>
            <p:spPr>
              <a:xfrm>
                <a:off x="3895813" y="5808278"/>
                <a:ext cx="707146" cy="246221"/>
              </a:xfrm>
              <a:prstGeom prst="rect">
                <a:avLst/>
              </a:prstGeom>
              <a:noFill/>
            </p:spPr>
            <p:txBody>
              <a:bodyPr wrap="square" rtlCol="0">
                <a:spAutoFit/>
              </a:bodyPr>
              <a:lstStyle/>
              <a:p>
                <a:r>
                  <a:rPr lang="en-US" altLang="zh-CN" sz="1000" dirty="0"/>
                  <a:t>Enhancer</a:t>
                </a:r>
                <a:endParaRPr lang="en-US" sz="1000" dirty="0"/>
              </a:p>
            </p:txBody>
          </p:sp>
        </p:grpSp>
        <p:sp>
          <p:nvSpPr>
            <p:cNvPr id="77" name="Rectangle: Rounded Corners 76">
              <a:extLst>
                <a:ext uri="{FF2B5EF4-FFF2-40B4-BE49-F238E27FC236}">
                  <a16:creationId xmlns:a16="http://schemas.microsoft.com/office/drawing/2014/main" id="{6974AFD5-88F8-4299-A6DB-A45C4B65AE17}"/>
                </a:ext>
              </a:extLst>
            </p:cNvPr>
            <p:cNvSpPr/>
            <p:nvPr/>
          </p:nvSpPr>
          <p:spPr>
            <a:xfrm>
              <a:off x="3840397" y="1885332"/>
              <a:ext cx="2360052" cy="2418350"/>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2D9DF1D7-9E11-482B-99FA-1E2A83141877}"/>
              </a:ext>
            </a:extLst>
          </p:cNvPr>
          <p:cNvGrpSpPr/>
          <p:nvPr/>
        </p:nvGrpSpPr>
        <p:grpSpPr>
          <a:xfrm>
            <a:off x="9537859" y="70571"/>
            <a:ext cx="2071182" cy="1425489"/>
            <a:chOff x="3332853" y="5277339"/>
            <a:chExt cx="2071182" cy="1425489"/>
          </a:xfrm>
        </p:grpSpPr>
        <p:sp>
          <p:nvSpPr>
            <p:cNvPr id="152" name="Rectangle: Rounded Corners 151">
              <a:extLst>
                <a:ext uri="{FF2B5EF4-FFF2-40B4-BE49-F238E27FC236}">
                  <a16:creationId xmlns:a16="http://schemas.microsoft.com/office/drawing/2014/main" id="{04A14410-D2CD-474C-A400-70CEE296D9B0}"/>
                </a:ext>
              </a:extLst>
            </p:cNvPr>
            <p:cNvSpPr/>
            <p:nvPr/>
          </p:nvSpPr>
          <p:spPr>
            <a:xfrm>
              <a:off x="3332853" y="5277339"/>
              <a:ext cx="2071182" cy="142548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oup 152">
              <a:extLst>
                <a:ext uri="{FF2B5EF4-FFF2-40B4-BE49-F238E27FC236}">
                  <a16:creationId xmlns:a16="http://schemas.microsoft.com/office/drawing/2014/main" id="{D246AC81-50D7-42F6-9672-570E953E73A1}"/>
                </a:ext>
              </a:extLst>
            </p:cNvPr>
            <p:cNvGrpSpPr>
              <a:grpSpLocks noChangeAspect="1"/>
            </p:cNvGrpSpPr>
            <p:nvPr/>
          </p:nvGrpSpPr>
          <p:grpSpPr>
            <a:xfrm>
              <a:off x="3483749" y="5554962"/>
              <a:ext cx="1798879" cy="596753"/>
              <a:chOff x="1838325" y="2229772"/>
              <a:chExt cx="9296401" cy="2896252"/>
            </a:xfrm>
          </p:grpSpPr>
          <p:cxnSp>
            <p:nvCxnSpPr>
              <p:cNvPr id="155" name="Straight Connector 154">
                <a:extLst>
                  <a:ext uri="{FF2B5EF4-FFF2-40B4-BE49-F238E27FC236}">
                    <a16:creationId xmlns:a16="http://schemas.microsoft.com/office/drawing/2014/main" id="{A3616683-F6B2-4C0D-A403-BD19A7FD24A8}"/>
                  </a:ext>
                </a:extLst>
              </p:cNvPr>
              <p:cNvCxnSpPr/>
              <p:nvPr/>
            </p:nvCxnSpPr>
            <p:spPr>
              <a:xfrm>
                <a:off x="1838325" y="4810125"/>
                <a:ext cx="8143875" cy="0"/>
              </a:xfrm>
              <a:prstGeom prst="line">
                <a:avLst/>
              </a:prstGeom>
              <a:ln w="76200"/>
            </p:spPr>
            <p:style>
              <a:lnRef idx="1">
                <a:schemeClr val="dk1"/>
              </a:lnRef>
              <a:fillRef idx="0">
                <a:schemeClr val="dk1"/>
              </a:fillRef>
              <a:effectRef idx="0">
                <a:schemeClr val="dk1"/>
              </a:effectRef>
              <a:fontRef idx="minor">
                <a:schemeClr val="tx1"/>
              </a:fontRef>
            </p:style>
          </p:cxnSp>
          <p:sp>
            <p:nvSpPr>
              <p:cNvPr id="156" name="Rectangle 155">
                <a:extLst>
                  <a:ext uri="{FF2B5EF4-FFF2-40B4-BE49-F238E27FC236}">
                    <a16:creationId xmlns:a16="http://schemas.microsoft.com/office/drawing/2014/main" id="{23595F47-9B7E-4360-81F4-8716D4B9045F}"/>
                  </a:ext>
                </a:extLst>
              </p:cNvPr>
              <p:cNvSpPr/>
              <p:nvPr/>
            </p:nvSpPr>
            <p:spPr>
              <a:xfrm>
                <a:off x="4629150" y="4535474"/>
                <a:ext cx="4362450" cy="590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156">
                <a:extLst>
                  <a:ext uri="{FF2B5EF4-FFF2-40B4-BE49-F238E27FC236}">
                    <a16:creationId xmlns:a16="http://schemas.microsoft.com/office/drawing/2014/main" id="{3DA37AB6-9EB1-4CF9-A67F-90C582F51188}"/>
                  </a:ext>
                </a:extLst>
              </p:cNvPr>
              <p:cNvGrpSpPr/>
              <p:nvPr/>
            </p:nvGrpSpPr>
            <p:grpSpPr>
              <a:xfrm>
                <a:off x="3301282" y="3721210"/>
                <a:ext cx="1327868" cy="1088915"/>
                <a:chOff x="3048580" y="3721210"/>
                <a:chExt cx="1327868" cy="1088915"/>
              </a:xfrm>
            </p:grpSpPr>
            <p:cxnSp>
              <p:nvCxnSpPr>
                <p:cNvPr id="161" name="Straight Arrow Connector 160">
                  <a:extLst>
                    <a:ext uri="{FF2B5EF4-FFF2-40B4-BE49-F238E27FC236}">
                      <a16:creationId xmlns:a16="http://schemas.microsoft.com/office/drawing/2014/main" id="{190B00BD-81F0-46DA-9C89-02572B3A82AD}"/>
                    </a:ext>
                  </a:extLst>
                </p:cNvPr>
                <p:cNvCxnSpPr/>
                <p:nvPr/>
              </p:nvCxnSpPr>
              <p:spPr>
                <a:xfrm>
                  <a:off x="3048580" y="3721210"/>
                  <a:ext cx="13278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E59854D-E082-4269-81AC-2187333F98C5}"/>
                    </a:ext>
                  </a:extLst>
                </p:cNvPr>
                <p:cNvCxnSpPr>
                  <a:cxnSpLocks/>
                </p:cNvCxnSpPr>
                <p:nvPr/>
              </p:nvCxnSpPr>
              <p:spPr>
                <a:xfrm>
                  <a:off x="3057525" y="3724275"/>
                  <a:ext cx="0" cy="1085850"/>
                </a:xfrm>
                <a:prstGeom prst="line">
                  <a:avLst/>
                </a:prstGeom>
                <a:ln w="38100"/>
              </p:spPr>
              <p:style>
                <a:lnRef idx="1">
                  <a:schemeClr val="dk1"/>
                </a:lnRef>
                <a:fillRef idx="0">
                  <a:schemeClr val="dk1"/>
                </a:fillRef>
                <a:effectRef idx="0">
                  <a:schemeClr val="dk1"/>
                </a:effectRef>
                <a:fontRef idx="minor">
                  <a:schemeClr val="tx1"/>
                </a:fontRef>
              </p:style>
            </p:cxnSp>
          </p:grpSp>
          <p:sp>
            <p:nvSpPr>
              <p:cNvPr id="158" name="Freeform: Shape 157">
                <a:extLst>
                  <a:ext uri="{FF2B5EF4-FFF2-40B4-BE49-F238E27FC236}">
                    <a16:creationId xmlns:a16="http://schemas.microsoft.com/office/drawing/2014/main" id="{7ADFCDF3-AD8E-4EDD-A79F-1158FFE5EA6F}"/>
                  </a:ext>
                </a:extLst>
              </p:cNvPr>
              <p:cNvSpPr/>
              <p:nvPr/>
            </p:nvSpPr>
            <p:spPr>
              <a:xfrm>
                <a:off x="5200652" y="3579831"/>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BACBCC58-91BC-4E9F-9137-CF1387672045}"/>
                  </a:ext>
                </a:extLst>
              </p:cNvPr>
              <p:cNvSpPr/>
              <p:nvPr/>
            </p:nvSpPr>
            <p:spPr>
              <a:xfrm>
                <a:off x="5762626" y="2898838"/>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Freeform: Shape 159">
                <a:extLst>
                  <a:ext uri="{FF2B5EF4-FFF2-40B4-BE49-F238E27FC236}">
                    <a16:creationId xmlns:a16="http://schemas.microsoft.com/office/drawing/2014/main" id="{D22701AD-626F-4CEA-AFCE-0223EDE8FBFE}"/>
                  </a:ext>
                </a:extLst>
              </p:cNvPr>
              <p:cNvSpPr/>
              <p:nvPr/>
            </p:nvSpPr>
            <p:spPr>
              <a:xfrm>
                <a:off x="6410326" y="2229772"/>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TextBox 153">
              <a:extLst>
                <a:ext uri="{FF2B5EF4-FFF2-40B4-BE49-F238E27FC236}">
                  <a16:creationId xmlns:a16="http://schemas.microsoft.com/office/drawing/2014/main" id="{2F38F94F-FFAC-414B-8593-35F6BC5D7B8A}"/>
                </a:ext>
              </a:extLst>
            </p:cNvPr>
            <p:cNvSpPr txBox="1"/>
            <p:nvPr/>
          </p:nvSpPr>
          <p:spPr>
            <a:xfrm>
              <a:off x="3597714" y="6219196"/>
              <a:ext cx="1618056" cy="307777"/>
            </a:xfrm>
            <a:prstGeom prst="rect">
              <a:avLst/>
            </a:prstGeom>
            <a:noFill/>
          </p:spPr>
          <p:txBody>
            <a:bodyPr wrap="square" rtlCol="0">
              <a:spAutoFit/>
            </a:bodyPr>
            <a:lstStyle/>
            <a:p>
              <a:r>
                <a:rPr lang="en-US" sz="1400" dirty="0"/>
                <a:t>Gene expression</a:t>
              </a:r>
            </a:p>
          </p:txBody>
        </p:sp>
      </p:grpSp>
      <p:grpSp>
        <p:nvGrpSpPr>
          <p:cNvPr id="167" name="Group 166">
            <a:extLst>
              <a:ext uri="{FF2B5EF4-FFF2-40B4-BE49-F238E27FC236}">
                <a16:creationId xmlns:a16="http://schemas.microsoft.com/office/drawing/2014/main" id="{2ED248FC-807D-4CB3-AD1B-B5A98019B83F}"/>
              </a:ext>
            </a:extLst>
          </p:cNvPr>
          <p:cNvGrpSpPr/>
          <p:nvPr/>
        </p:nvGrpSpPr>
        <p:grpSpPr>
          <a:xfrm>
            <a:off x="9507164" y="1916147"/>
            <a:ext cx="2084202" cy="1960294"/>
            <a:chOff x="9471969" y="1662270"/>
            <a:chExt cx="2084202" cy="1960294"/>
          </a:xfrm>
        </p:grpSpPr>
        <p:sp>
          <p:nvSpPr>
            <p:cNvPr id="83" name="Rectangle: Rounded Corners 82">
              <a:extLst>
                <a:ext uri="{FF2B5EF4-FFF2-40B4-BE49-F238E27FC236}">
                  <a16:creationId xmlns:a16="http://schemas.microsoft.com/office/drawing/2014/main" id="{CEF8D02C-BC2A-4E1D-BA14-D93A62F89FA5}"/>
                </a:ext>
              </a:extLst>
            </p:cNvPr>
            <p:cNvSpPr/>
            <p:nvPr/>
          </p:nvSpPr>
          <p:spPr>
            <a:xfrm>
              <a:off x="9471969" y="1662270"/>
              <a:ext cx="2076469" cy="196029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8C528F39-ABD2-4247-8535-2678C9AAD49E}"/>
                </a:ext>
              </a:extLst>
            </p:cNvPr>
            <p:cNvSpPr txBox="1"/>
            <p:nvPr/>
          </p:nvSpPr>
          <p:spPr>
            <a:xfrm>
              <a:off x="9720753" y="3254945"/>
              <a:ext cx="1835418" cy="307777"/>
            </a:xfrm>
            <a:prstGeom prst="rect">
              <a:avLst/>
            </a:prstGeom>
            <a:noFill/>
          </p:spPr>
          <p:txBody>
            <a:bodyPr wrap="square" rtlCol="0">
              <a:spAutoFit/>
            </a:bodyPr>
            <a:lstStyle/>
            <a:p>
              <a:r>
                <a:rPr lang="en-US" sz="1400" dirty="0"/>
                <a:t>Construct network</a:t>
              </a:r>
            </a:p>
          </p:txBody>
        </p:sp>
        <p:grpSp>
          <p:nvGrpSpPr>
            <p:cNvPr id="88" name="Group 87">
              <a:extLst>
                <a:ext uri="{FF2B5EF4-FFF2-40B4-BE49-F238E27FC236}">
                  <a16:creationId xmlns:a16="http://schemas.microsoft.com/office/drawing/2014/main" id="{18E65364-289E-4801-88A1-1E4009F400C7}"/>
                </a:ext>
              </a:extLst>
            </p:cNvPr>
            <p:cNvGrpSpPr/>
            <p:nvPr/>
          </p:nvGrpSpPr>
          <p:grpSpPr>
            <a:xfrm>
              <a:off x="9599267" y="1801457"/>
              <a:ext cx="1836666" cy="1420647"/>
              <a:chOff x="5655461" y="4674832"/>
              <a:chExt cx="1836666" cy="1420647"/>
            </a:xfrm>
          </p:grpSpPr>
          <p:sp>
            <p:nvSpPr>
              <p:cNvPr id="90" name="Oval 89">
                <a:extLst>
                  <a:ext uri="{FF2B5EF4-FFF2-40B4-BE49-F238E27FC236}">
                    <a16:creationId xmlns:a16="http://schemas.microsoft.com/office/drawing/2014/main" id="{3BD2E7D3-F0B8-4CB5-818B-55B71986CFC0}"/>
                  </a:ext>
                </a:extLst>
              </p:cNvPr>
              <p:cNvSpPr>
                <a:spLocks/>
              </p:cNvSpPr>
              <p:nvPr/>
            </p:nvSpPr>
            <p:spPr>
              <a:xfrm>
                <a:off x="6353590" y="467483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B8F84F0C-5D4C-4FC0-96F2-ADBAD731DFDA}"/>
                  </a:ext>
                </a:extLst>
              </p:cNvPr>
              <p:cNvSpPr>
                <a:spLocks noChangeAspect="1"/>
              </p:cNvSpPr>
              <p:nvPr/>
            </p:nvSpPr>
            <p:spPr>
              <a:xfrm>
                <a:off x="7028813" y="4812409"/>
                <a:ext cx="180114"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9546C2-2739-4A2F-94D2-7C8CFDDFF562}"/>
                  </a:ext>
                </a:extLst>
              </p:cNvPr>
              <p:cNvSpPr>
                <a:spLocks noChangeAspect="1"/>
              </p:cNvSpPr>
              <p:nvPr/>
            </p:nvSpPr>
            <p:spPr>
              <a:xfrm>
                <a:off x="5952767" y="5159473"/>
                <a:ext cx="182880" cy="183757"/>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EFF945D9-0992-483B-B17C-14C8CBED1929}"/>
                  </a:ext>
                </a:extLst>
              </p:cNvPr>
              <p:cNvSpPr>
                <a:spLocks/>
              </p:cNvSpPr>
              <p:nvPr/>
            </p:nvSpPr>
            <p:spPr>
              <a:xfrm>
                <a:off x="6530061" y="5360793"/>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C985CE20-709F-4A55-BBED-C120A46E1CC0}"/>
                  </a:ext>
                </a:extLst>
              </p:cNvPr>
              <p:cNvSpPr>
                <a:spLocks/>
              </p:cNvSpPr>
              <p:nvPr/>
            </p:nvSpPr>
            <p:spPr>
              <a:xfrm>
                <a:off x="5655461" y="536662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6F1A7340-4001-496B-8845-5D946A0E745A}"/>
                  </a:ext>
                </a:extLst>
              </p:cNvPr>
              <p:cNvSpPr>
                <a:spLocks/>
              </p:cNvSpPr>
              <p:nvPr/>
            </p:nvSpPr>
            <p:spPr>
              <a:xfrm>
                <a:off x="5786506" y="5591750"/>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2D858A9-C8D7-4A2B-9A8A-07D08B2D9B2D}"/>
                  </a:ext>
                </a:extLst>
              </p:cNvPr>
              <p:cNvSpPr>
                <a:spLocks/>
              </p:cNvSpPr>
              <p:nvPr/>
            </p:nvSpPr>
            <p:spPr>
              <a:xfrm>
                <a:off x="6031079" y="5550103"/>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D9DFA068-B826-4D7C-8BB4-71B01AB148ED}"/>
                  </a:ext>
                </a:extLst>
              </p:cNvPr>
              <p:cNvSpPr>
                <a:spLocks noChangeAspect="1"/>
              </p:cNvSpPr>
              <p:nvPr/>
            </p:nvSpPr>
            <p:spPr>
              <a:xfrm>
                <a:off x="6458574" y="5729918"/>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08973BB-951C-4453-9E5B-4C9BA1293897}"/>
                  </a:ext>
                </a:extLst>
              </p:cNvPr>
              <p:cNvSpPr>
                <a:spLocks noChangeAspect="1"/>
              </p:cNvSpPr>
              <p:nvPr/>
            </p:nvSpPr>
            <p:spPr>
              <a:xfrm>
                <a:off x="7067909" y="529055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E4BCD46-E5CB-4A26-A2C8-5F6298116C4B}"/>
                  </a:ext>
                </a:extLst>
              </p:cNvPr>
              <p:cNvSpPr>
                <a:spLocks noChangeAspect="1"/>
              </p:cNvSpPr>
              <p:nvPr/>
            </p:nvSpPr>
            <p:spPr>
              <a:xfrm>
                <a:off x="6718812" y="5834822"/>
                <a:ext cx="182880"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26F58A6D-0C7F-40F8-804A-950569F3A94E}"/>
                  </a:ext>
                </a:extLst>
              </p:cNvPr>
              <p:cNvSpPr>
                <a:spLocks noChangeAspect="1"/>
              </p:cNvSpPr>
              <p:nvPr/>
            </p:nvSpPr>
            <p:spPr>
              <a:xfrm>
                <a:off x="6244377" y="5912599"/>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8E5CC81-1CEB-449F-B5AF-F146439082AC}"/>
                  </a:ext>
                </a:extLst>
              </p:cNvPr>
              <p:cNvSpPr>
                <a:spLocks/>
              </p:cNvSpPr>
              <p:nvPr/>
            </p:nvSpPr>
            <p:spPr>
              <a:xfrm>
                <a:off x="6878074" y="5696314"/>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F675863C-969B-4884-BB02-7B1321CFB084}"/>
                  </a:ext>
                </a:extLst>
              </p:cNvPr>
              <p:cNvSpPr>
                <a:spLocks noChangeAspect="1"/>
              </p:cNvSpPr>
              <p:nvPr/>
            </p:nvSpPr>
            <p:spPr>
              <a:xfrm>
                <a:off x="7256647" y="5591750"/>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Arrow Connector 102">
                <a:extLst>
                  <a:ext uri="{FF2B5EF4-FFF2-40B4-BE49-F238E27FC236}">
                    <a16:creationId xmlns:a16="http://schemas.microsoft.com/office/drawing/2014/main" id="{7516174C-CB78-4BE0-9F3A-D5CC91B2B65E}"/>
                  </a:ext>
                </a:extLst>
              </p:cNvPr>
              <p:cNvCxnSpPr>
                <a:cxnSpLocks/>
                <a:stCxn id="90" idx="3"/>
                <a:endCxn id="92" idx="7"/>
              </p:cNvCxnSpPr>
              <p:nvPr/>
            </p:nvCxnSpPr>
            <p:spPr>
              <a:xfrm flipH="1">
                <a:off x="6108865" y="4830930"/>
                <a:ext cx="271507" cy="355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58F5157D-E7FB-4519-8F45-D56B26243CE9}"/>
                  </a:ext>
                </a:extLst>
              </p:cNvPr>
              <p:cNvCxnSpPr>
                <a:cxnSpLocks/>
                <a:stCxn id="90" idx="4"/>
                <a:endCxn id="100" idx="0"/>
              </p:cNvCxnSpPr>
              <p:nvPr/>
            </p:nvCxnSpPr>
            <p:spPr>
              <a:xfrm flipH="1">
                <a:off x="6335817" y="4857712"/>
                <a:ext cx="109213" cy="105488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29A9EF6D-DD26-4EE2-8CDA-BEEE412C0021}"/>
                  </a:ext>
                </a:extLst>
              </p:cNvPr>
              <p:cNvCxnSpPr>
                <a:cxnSpLocks/>
              </p:cNvCxnSpPr>
              <p:nvPr/>
            </p:nvCxnSpPr>
            <p:spPr>
              <a:xfrm flipH="1">
                <a:off x="5844143" y="5323126"/>
                <a:ext cx="126408" cy="88625"/>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0A3C7E86-22AE-4A9E-94A4-7D1701A8AC2B}"/>
                  </a:ext>
                </a:extLst>
              </p:cNvPr>
              <p:cNvCxnSpPr>
                <a:cxnSpLocks/>
              </p:cNvCxnSpPr>
              <p:nvPr/>
            </p:nvCxnSpPr>
            <p:spPr>
              <a:xfrm flipH="1">
                <a:off x="5918330" y="5375275"/>
                <a:ext cx="81432" cy="187210"/>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CD38192D-DDC2-402E-97EC-660C21D57730}"/>
                  </a:ext>
                </a:extLst>
              </p:cNvPr>
              <p:cNvCxnSpPr>
                <a:cxnSpLocks/>
              </p:cNvCxnSpPr>
              <p:nvPr/>
            </p:nvCxnSpPr>
            <p:spPr>
              <a:xfrm>
                <a:off x="6065063" y="5367438"/>
                <a:ext cx="40930" cy="17824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3A52CCFD-E908-4DBD-8731-0BC6BEFCFDFE}"/>
                  </a:ext>
                </a:extLst>
              </p:cNvPr>
              <p:cNvCxnSpPr>
                <a:cxnSpLocks/>
                <a:endCxn id="93" idx="0"/>
              </p:cNvCxnSpPr>
              <p:nvPr/>
            </p:nvCxnSpPr>
            <p:spPr>
              <a:xfrm>
                <a:off x="6474749" y="4848177"/>
                <a:ext cx="146752" cy="512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F5FC90C-35E2-4FAD-8DAF-C7ADC339C82D}"/>
                  </a:ext>
                </a:extLst>
              </p:cNvPr>
              <p:cNvCxnSpPr>
                <a:cxnSpLocks/>
                <a:stCxn id="90" idx="5"/>
                <a:endCxn id="98" idx="1"/>
              </p:cNvCxnSpPr>
              <p:nvPr/>
            </p:nvCxnSpPr>
            <p:spPr>
              <a:xfrm>
                <a:off x="6509688" y="4830930"/>
                <a:ext cx="585003" cy="486404"/>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CF4958C5-AE19-4706-A724-2B7F9B0A5260}"/>
                  </a:ext>
                </a:extLst>
              </p:cNvPr>
              <p:cNvCxnSpPr>
                <a:cxnSpLocks/>
                <a:stCxn id="93" idx="6"/>
                <a:endCxn id="98" idx="2"/>
              </p:cNvCxnSpPr>
              <p:nvPr/>
            </p:nvCxnSpPr>
            <p:spPr>
              <a:xfrm flipV="1">
                <a:off x="6712941" y="5381992"/>
                <a:ext cx="354968" cy="70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D0B44ABC-8635-49B2-8882-F0875C78EEF1}"/>
                  </a:ext>
                </a:extLst>
              </p:cNvPr>
              <p:cNvCxnSpPr>
                <a:cxnSpLocks/>
              </p:cNvCxnSpPr>
              <p:nvPr/>
            </p:nvCxnSpPr>
            <p:spPr>
              <a:xfrm>
                <a:off x="6654012" y="5544289"/>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677ED9D3-D78B-4DF2-A4A6-942BBF57C218}"/>
                  </a:ext>
                </a:extLst>
              </p:cNvPr>
              <p:cNvCxnSpPr>
                <a:cxnSpLocks/>
              </p:cNvCxnSpPr>
              <p:nvPr/>
            </p:nvCxnSpPr>
            <p:spPr>
              <a:xfrm flipH="1">
                <a:off x="6570704" y="5550606"/>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79EDDDFD-F1E8-4700-9A38-217091A2CA63}"/>
                  </a:ext>
                </a:extLst>
              </p:cNvPr>
              <p:cNvCxnSpPr>
                <a:cxnSpLocks/>
                <a:stCxn id="93" idx="5"/>
                <a:endCxn id="101" idx="1"/>
              </p:cNvCxnSpPr>
              <p:nvPr/>
            </p:nvCxnSpPr>
            <p:spPr>
              <a:xfrm>
                <a:off x="6686159" y="5516891"/>
                <a:ext cx="218697" cy="206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724900A4-7123-4CE1-9374-6134E8C825B2}"/>
                  </a:ext>
                </a:extLst>
              </p:cNvPr>
              <p:cNvCxnSpPr>
                <a:cxnSpLocks/>
              </p:cNvCxnSpPr>
              <p:nvPr/>
            </p:nvCxnSpPr>
            <p:spPr>
              <a:xfrm flipH="1" flipV="1">
                <a:off x="7218383" y="5464185"/>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450F67B4-0B91-49ED-B565-D1B0E384FE48}"/>
                  </a:ext>
                </a:extLst>
              </p:cNvPr>
              <p:cNvCxnSpPr>
                <a:cxnSpLocks/>
              </p:cNvCxnSpPr>
              <p:nvPr/>
            </p:nvCxnSpPr>
            <p:spPr>
              <a:xfrm flipH="1">
                <a:off x="7060954" y="5696314"/>
                <a:ext cx="176393" cy="68228"/>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116" name="Oval 115">
                <a:extLst>
                  <a:ext uri="{FF2B5EF4-FFF2-40B4-BE49-F238E27FC236}">
                    <a16:creationId xmlns:a16="http://schemas.microsoft.com/office/drawing/2014/main" id="{55777244-252F-49C9-AF07-83E5EEFBB160}"/>
                  </a:ext>
                </a:extLst>
              </p:cNvPr>
              <p:cNvSpPr>
                <a:spLocks noChangeAspect="1"/>
              </p:cNvSpPr>
              <p:nvPr/>
            </p:nvSpPr>
            <p:spPr>
              <a:xfrm>
                <a:off x="7309247" y="516040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Arrow Connector 116">
                <a:extLst>
                  <a:ext uri="{FF2B5EF4-FFF2-40B4-BE49-F238E27FC236}">
                    <a16:creationId xmlns:a16="http://schemas.microsoft.com/office/drawing/2014/main" id="{DC12C701-A275-447F-BCE5-6B3299160403}"/>
                  </a:ext>
                </a:extLst>
              </p:cNvPr>
              <p:cNvCxnSpPr>
                <a:cxnSpLocks/>
              </p:cNvCxnSpPr>
              <p:nvPr/>
            </p:nvCxnSpPr>
            <p:spPr>
              <a:xfrm>
                <a:off x="6530969" y="4806148"/>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72FDEB03-A21C-424B-AA7E-392C87516525}"/>
                  </a:ext>
                </a:extLst>
              </p:cNvPr>
              <p:cNvCxnSpPr>
                <a:cxnSpLocks/>
                <a:stCxn id="90" idx="6"/>
              </p:cNvCxnSpPr>
              <p:nvPr/>
            </p:nvCxnSpPr>
            <p:spPr>
              <a:xfrm>
                <a:off x="6536470" y="4766272"/>
                <a:ext cx="474735" cy="11263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5A47C0C9-27A2-4051-BF1E-53D952E88838}"/>
                  </a:ext>
                </a:extLst>
              </p:cNvPr>
              <p:cNvSpPr>
                <a:spLocks noChangeAspect="1"/>
              </p:cNvSpPr>
              <p:nvPr/>
            </p:nvSpPr>
            <p:spPr>
              <a:xfrm>
                <a:off x="5895290" y="483229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0" name="Straight Arrow Connector 119">
                <a:extLst>
                  <a:ext uri="{FF2B5EF4-FFF2-40B4-BE49-F238E27FC236}">
                    <a16:creationId xmlns:a16="http://schemas.microsoft.com/office/drawing/2014/main" id="{F80A5BC1-BD7F-4FB6-94E6-E0186E3F3143}"/>
                  </a:ext>
                </a:extLst>
              </p:cNvPr>
              <p:cNvCxnSpPr>
                <a:cxnSpLocks/>
                <a:endCxn id="90" idx="2"/>
              </p:cNvCxnSpPr>
              <p:nvPr/>
            </p:nvCxnSpPr>
            <p:spPr>
              <a:xfrm flipV="1">
                <a:off x="6036951" y="4766272"/>
                <a:ext cx="316639" cy="11345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cxnSp>
        <p:nvCxnSpPr>
          <p:cNvPr id="164" name="Straight Arrow Connector 163">
            <a:extLst>
              <a:ext uri="{FF2B5EF4-FFF2-40B4-BE49-F238E27FC236}">
                <a16:creationId xmlns:a16="http://schemas.microsoft.com/office/drawing/2014/main" id="{7309C03D-5962-4283-A08D-C20B20361C40}"/>
              </a:ext>
            </a:extLst>
          </p:cNvPr>
          <p:cNvCxnSpPr>
            <a:cxnSpLocks/>
          </p:cNvCxnSpPr>
          <p:nvPr/>
        </p:nvCxnSpPr>
        <p:spPr>
          <a:xfrm>
            <a:off x="9086774" y="2662668"/>
            <a:ext cx="274320"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95949CA0-97D1-45C2-85EF-3E7A69E3FA48}"/>
              </a:ext>
            </a:extLst>
          </p:cNvPr>
          <p:cNvGrpSpPr/>
          <p:nvPr/>
        </p:nvGrpSpPr>
        <p:grpSpPr>
          <a:xfrm>
            <a:off x="6913841" y="1967326"/>
            <a:ext cx="2071182" cy="1425489"/>
            <a:chOff x="6923244" y="1817627"/>
            <a:chExt cx="2071182" cy="1425489"/>
          </a:xfrm>
        </p:grpSpPr>
        <p:grpSp>
          <p:nvGrpSpPr>
            <p:cNvPr id="15" name="Group 14">
              <a:extLst>
                <a:ext uri="{FF2B5EF4-FFF2-40B4-BE49-F238E27FC236}">
                  <a16:creationId xmlns:a16="http://schemas.microsoft.com/office/drawing/2014/main" id="{70931BA1-122D-47DB-96DF-C25C64949DD5}"/>
                </a:ext>
              </a:extLst>
            </p:cNvPr>
            <p:cNvGrpSpPr/>
            <p:nvPr/>
          </p:nvGrpSpPr>
          <p:grpSpPr>
            <a:xfrm>
              <a:off x="7061318" y="2066230"/>
              <a:ext cx="1933108" cy="1091252"/>
              <a:chOff x="1547575" y="3531765"/>
              <a:chExt cx="1933108" cy="1091252"/>
            </a:xfrm>
          </p:grpSpPr>
          <p:sp>
            <p:nvSpPr>
              <p:cNvPr id="64" name="TextBox 63">
                <a:extLst>
                  <a:ext uri="{FF2B5EF4-FFF2-40B4-BE49-F238E27FC236}">
                    <a16:creationId xmlns:a16="http://schemas.microsoft.com/office/drawing/2014/main" id="{D4003A8A-1700-4821-B06B-0F84EB427C78}"/>
                  </a:ext>
                </a:extLst>
              </p:cNvPr>
              <p:cNvSpPr txBox="1"/>
              <p:nvPr/>
            </p:nvSpPr>
            <p:spPr>
              <a:xfrm>
                <a:off x="1559548" y="4304343"/>
                <a:ext cx="1921135" cy="318674"/>
              </a:xfrm>
              <a:prstGeom prst="rect">
                <a:avLst/>
              </a:prstGeom>
              <a:noFill/>
            </p:spPr>
            <p:txBody>
              <a:bodyPr wrap="square" rtlCol="0">
                <a:spAutoFit/>
              </a:bodyPr>
              <a:lstStyle/>
              <a:p>
                <a:r>
                  <a:rPr lang="en-US" altLang="zh-CN" sz="1400" dirty="0"/>
                  <a:t>Link TFs to target genes</a:t>
                </a:r>
                <a:endParaRPr lang="en-US" sz="1400" dirty="0"/>
              </a:p>
            </p:txBody>
          </p:sp>
          <p:sp>
            <p:nvSpPr>
              <p:cNvPr id="65" name="Oval 64">
                <a:extLst>
                  <a:ext uri="{FF2B5EF4-FFF2-40B4-BE49-F238E27FC236}">
                    <a16:creationId xmlns:a16="http://schemas.microsoft.com/office/drawing/2014/main" id="{E297A2AA-CA75-40B7-9DD2-8875971CCB9F}"/>
                  </a:ext>
                </a:extLst>
              </p:cNvPr>
              <p:cNvSpPr>
                <a:spLocks noChangeAspect="1"/>
              </p:cNvSpPr>
              <p:nvPr/>
            </p:nvSpPr>
            <p:spPr>
              <a:xfrm>
                <a:off x="1581601" y="3531765"/>
                <a:ext cx="288205" cy="2882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66" name="Oval 65">
                <a:extLst>
                  <a:ext uri="{FF2B5EF4-FFF2-40B4-BE49-F238E27FC236}">
                    <a16:creationId xmlns:a16="http://schemas.microsoft.com/office/drawing/2014/main" id="{D9655B96-BBDC-45AD-9B98-8CC5AEBC4183}"/>
                  </a:ext>
                </a:extLst>
              </p:cNvPr>
              <p:cNvSpPr>
                <a:spLocks noChangeAspect="1"/>
              </p:cNvSpPr>
              <p:nvPr/>
            </p:nvSpPr>
            <p:spPr>
              <a:xfrm>
                <a:off x="1576918" y="391217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67" name="TextBox 66">
                <a:extLst>
                  <a:ext uri="{FF2B5EF4-FFF2-40B4-BE49-F238E27FC236}">
                    <a16:creationId xmlns:a16="http://schemas.microsoft.com/office/drawing/2014/main" id="{879CA0F9-58C6-4732-993D-7D1EFCB5BFEB}"/>
                  </a:ext>
                </a:extLst>
              </p:cNvPr>
              <p:cNvSpPr txBox="1"/>
              <p:nvPr/>
            </p:nvSpPr>
            <p:spPr>
              <a:xfrm>
                <a:off x="1547575" y="3558657"/>
                <a:ext cx="453280" cy="242395"/>
              </a:xfrm>
              <a:prstGeom prst="rect">
                <a:avLst/>
              </a:prstGeom>
              <a:noFill/>
            </p:spPr>
            <p:txBody>
              <a:bodyPr wrap="square" rtlCol="0">
                <a:spAutoFit/>
              </a:bodyPr>
              <a:lstStyle/>
              <a:p>
                <a:r>
                  <a:rPr lang="en-US" sz="1000" dirty="0">
                    <a:solidFill>
                      <a:schemeClr val="bg1"/>
                    </a:solidFill>
                  </a:rPr>
                  <a:t>TF1</a:t>
                </a:r>
              </a:p>
            </p:txBody>
          </p:sp>
          <p:sp>
            <p:nvSpPr>
              <p:cNvPr id="68" name="TextBox 67">
                <a:extLst>
                  <a:ext uri="{FF2B5EF4-FFF2-40B4-BE49-F238E27FC236}">
                    <a16:creationId xmlns:a16="http://schemas.microsoft.com/office/drawing/2014/main" id="{F0ED06AD-231F-4767-B12F-A7B18684BA68}"/>
                  </a:ext>
                </a:extLst>
              </p:cNvPr>
              <p:cNvSpPr txBox="1"/>
              <p:nvPr/>
            </p:nvSpPr>
            <p:spPr>
              <a:xfrm>
                <a:off x="1559549" y="3955635"/>
                <a:ext cx="453280" cy="242395"/>
              </a:xfrm>
              <a:prstGeom prst="rect">
                <a:avLst/>
              </a:prstGeom>
              <a:noFill/>
            </p:spPr>
            <p:txBody>
              <a:bodyPr wrap="square" rtlCol="0">
                <a:spAutoFit/>
              </a:bodyPr>
              <a:lstStyle/>
              <a:p>
                <a:r>
                  <a:rPr lang="en-US" sz="1000" dirty="0">
                    <a:solidFill>
                      <a:schemeClr val="bg1"/>
                    </a:solidFill>
                  </a:rPr>
                  <a:t>TF2</a:t>
                </a:r>
              </a:p>
            </p:txBody>
          </p:sp>
          <p:grpSp>
            <p:nvGrpSpPr>
              <p:cNvPr id="69" name="Group 68">
                <a:extLst>
                  <a:ext uri="{FF2B5EF4-FFF2-40B4-BE49-F238E27FC236}">
                    <a16:creationId xmlns:a16="http://schemas.microsoft.com/office/drawing/2014/main" id="{6C57A784-F4AF-438C-8147-EA8EC29C50F7}"/>
                  </a:ext>
                </a:extLst>
              </p:cNvPr>
              <p:cNvGrpSpPr/>
              <p:nvPr/>
            </p:nvGrpSpPr>
            <p:grpSpPr>
              <a:xfrm>
                <a:off x="2391947" y="3541838"/>
                <a:ext cx="631565" cy="288205"/>
                <a:chOff x="5010580" y="3566079"/>
                <a:chExt cx="641533" cy="292754"/>
              </a:xfrm>
            </p:grpSpPr>
            <p:sp>
              <p:nvSpPr>
                <p:cNvPr id="75" name="Oval 74">
                  <a:extLst>
                    <a:ext uri="{FF2B5EF4-FFF2-40B4-BE49-F238E27FC236}">
                      <a16:creationId xmlns:a16="http://schemas.microsoft.com/office/drawing/2014/main" id="{1BB59007-78B2-4F97-859D-D86DF3D4BD14}"/>
                    </a:ext>
                  </a:extLst>
                </p:cNvPr>
                <p:cNvSpPr>
                  <a:spLocks noChangeAspect="1"/>
                </p:cNvSpPr>
                <p:nvPr/>
              </p:nvSpPr>
              <p:spPr>
                <a:xfrm>
                  <a:off x="5010580" y="3566079"/>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76" name="TextBox 75">
                  <a:extLst>
                    <a:ext uri="{FF2B5EF4-FFF2-40B4-BE49-F238E27FC236}">
                      <a16:creationId xmlns:a16="http://schemas.microsoft.com/office/drawing/2014/main" id="{88D3BBE3-189B-4A3C-B529-E758695FED92}"/>
                    </a:ext>
                  </a:extLst>
                </p:cNvPr>
                <p:cNvSpPr txBox="1"/>
                <p:nvPr/>
              </p:nvSpPr>
              <p:spPr>
                <a:xfrm>
                  <a:off x="5041435" y="3588722"/>
                  <a:ext cx="610678" cy="246221"/>
                </a:xfrm>
                <a:prstGeom prst="rect">
                  <a:avLst/>
                </a:prstGeom>
                <a:noFill/>
              </p:spPr>
              <p:txBody>
                <a:bodyPr wrap="square" rtlCol="0">
                  <a:spAutoFit/>
                </a:bodyPr>
                <a:lstStyle/>
                <a:p>
                  <a:r>
                    <a:rPr lang="en-US" sz="1000" dirty="0"/>
                    <a:t>Gene X</a:t>
                  </a:r>
                </a:p>
              </p:txBody>
            </p:sp>
          </p:grpSp>
          <p:grpSp>
            <p:nvGrpSpPr>
              <p:cNvPr id="70" name="Group 69">
                <a:extLst>
                  <a:ext uri="{FF2B5EF4-FFF2-40B4-BE49-F238E27FC236}">
                    <a16:creationId xmlns:a16="http://schemas.microsoft.com/office/drawing/2014/main" id="{A6CCE535-F233-4713-B1B5-A22F13DF49E9}"/>
                  </a:ext>
                </a:extLst>
              </p:cNvPr>
              <p:cNvGrpSpPr/>
              <p:nvPr/>
            </p:nvGrpSpPr>
            <p:grpSpPr>
              <a:xfrm>
                <a:off x="2408710" y="3927310"/>
                <a:ext cx="576124" cy="288205"/>
                <a:chOff x="5027608" y="3957635"/>
                <a:chExt cx="585217" cy="292754"/>
              </a:xfrm>
            </p:grpSpPr>
            <p:sp>
              <p:nvSpPr>
                <p:cNvPr id="73" name="Oval 72">
                  <a:extLst>
                    <a:ext uri="{FF2B5EF4-FFF2-40B4-BE49-F238E27FC236}">
                      <a16:creationId xmlns:a16="http://schemas.microsoft.com/office/drawing/2014/main" id="{B444CA42-8140-48B8-AF78-63F569FDCD65}"/>
                    </a:ext>
                  </a:extLst>
                </p:cNvPr>
                <p:cNvSpPr>
                  <a:spLocks noChangeAspect="1"/>
                </p:cNvSpPr>
                <p:nvPr/>
              </p:nvSpPr>
              <p:spPr>
                <a:xfrm>
                  <a:off x="5027608"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74" name="TextBox 73">
                  <a:extLst>
                    <a:ext uri="{FF2B5EF4-FFF2-40B4-BE49-F238E27FC236}">
                      <a16:creationId xmlns:a16="http://schemas.microsoft.com/office/drawing/2014/main" id="{848C5551-982B-4317-9498-8A6C27749AEA}"/>
                    </a:ext>
                  </a:extLst>
                </p:cNvPr>
                <p:cNvSpPr txBox="1"/>
                <p:nvPr/>
              </p:nvSpPr>
              <p:spPr>
                <a:xfrm>
                  <a:off x="5041721" y="4000321"/>
                  <a:ext cx="571104" cy="246682"/>
                </a:xfrm>
                <a:prstGeom prst="rect">
                  <a:avLst/>
                </a:prstGeom>
                <a:noFill/>
              </p:spPr>
              <p:txBody>
                <a:bodyPr wrap="square" rtlCol="0">
                  <a:spAutoFit/>
                </a:bodyPr>
                <a:lstStyle/>
                <a:p>
                  <a:r>
                    <a:rPr lang="en-US" sz="1000" dirty="0"/>
                    <a:t>Gene Y</a:t>
                  </a:r>
                </a:p>
              </p:txBody>
            </p:sp>
          </p:grpSp>
          <p:cxnSp>
            <p:nvCxnSpPr>
              <p:cNvPr id="71" name="Straight Arrow Connector 70">
                <a:extLst>
                  <a:ext uri="{FF2B5EF4-FFF2-40B4-BE49-F238E27FC236}">
                    <a16:creationId xmlns:a16="http://schemas.microsoft.com/office/drawing/2014/main" id="{7D0956F7-3955-488D-BDE7-DFEB2F761345}"/>
                  </a:ext>
                </a:extLst>
              </p:cNvPr>
              <p:cNvCxnSpPr>
                <a:cxnSpLocks/>
                <a:stCxn id="67" idx="3"/>
              </p:cNvCxnSpPr>
              <p:nvPr/>
            </p:nvCxnSpPr>
            <p:spPr>
              <a:xfrm>
                <a:off x="2000855" y="3679855"/>
                <a:ext cx="310977" cy="1653"/>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E267C0-377C-4531-B305-B264F2987E4C}"/>
                  </a:ext>
                </a:extLst>
              </p:cNvPr>
              <p:cNvCxnSpPr>
                <a:cxnSpLocks/>
              </p:cNvCxnSpPr>
              <p:nvPr/>
            </p:nvCxnSpPr>
            <p:spPr>
              <a:xfrm>
                <a:off x="2010809" y="4091558"/>
                <a:ext cx="310977" cy="1653"/>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5" name="Rectangle: Rounded Corners 164">
              <a:extLst>
                <a:ext uri="{FF2B5EF4-FFF2-40B4-BE49-F238E27FC236}">
                  <a16:creationId xmlns:a16="http://schemas.microsoft.com/office/drawing/2014/main" id="{B2E3B7A4-0F2B-42C4-AB15-07C6C8347E74}"/>
                </a:ext>
              </a:extLst>
            </p:cNvPr>
            <p:cNvSpPr/>
            <p:nvPr/>
          </p:nvSpPr>
          <p:spPr>
            <a:xfrm>
              <a:off x="6923244" y="1817627"/>
              <a:ext cx="2071182" cy="142548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8" name="Straight Arrow Connector 167">
            <a:extLst>
              <a:ext uri="{FF2B5EF4-FFF2-40B4-BE49-F238E27FC236}">
                <a16:creationId xmlns:a16="http://schemas.microsoft.com/office/drawing/2014/main" id="{B840E5B7-74D8-4649-9EFD-38EB87C904D5}"/>
              </a:ext>
            </a:extLst>
          </p:cNvPr>
          <p:cNvCxnSpPr>
            <a:cxnSpLocks/>
          </p:cNvCxnSpPr>
          <p:nvPr/>
        </p:nvCxnSpPr>
        <p:spPr>
          <a:xfrm rot="5400000">
            <a:off x="10483295" y="1746626"/>
            <a:ext cx="274320"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17B9147-17B3-4A5E-8DF5-C858D9299317}"/>
              </a:ext>
            </a:extLst>
          </p:cNvPr>
          <p:cNvGrpSpPr/>
          <p:nvPr/>
        </p:nvGrpSpPr>
        <p:grpSpPr>
          <a:xfrm>
            <a:off x="9393424" y="4290511"/>
            <a:ext cx="2360052" cy="2418350"/>
            <a:chOff x="6415806" y="4563702"/>
            <a:chExt cx="2360052" cy="2418350"/>
          </a:xfrm>
        </p:grpSpPr>
        <p:sp>
          <p:nvSpPr>
            <p:cNvPr id="86" name="TextBox 85">
              <a:extLst>
                <a:ext uri="{FF2B5EF4-FFF2-40B4-BE49-F238E27FC236}">
                  <a16:creationId xmlns:a16="http://schemas.microsoft.com/office/drawing/2014/main" id="{E6D151E6-A765-4D79-8C1F-ABFC2C523951}"/>
                </a:ext>
              </a:extLst>
            </p:cNvPr>
            <p:cNvSpPr txBox="1"/>
            <p:nvPr/>
          </p:nvSpPr>
          <p:spPr>
            <a:xfrm>
              <a:off x="6734411" y="6165879"/>
              <a:ext cx="1865626" cy="738664"/>
            </a:xfrm>
            <a:prstGeom prst="rect">
              <a:avLst/>
            </a:prstGeom>
            <a:noFill/>
          </p:spPr>
          <p:txBody>
            <a:bodyPr wrap="square" rtlCol="0">
              <a:spAutoFit/>
            </a:bodyPr>
            <a:lstStyle/>
            <a:p>
              <a:r>
                <a:rPr lang="en-US" altLang="zh-CN" sz="1400" dirty="0"/>
                <a:t>Assign weights by expression and apply personalized PageRank</a:t>
              </a:r>
              <a:endParaRPr lang="en-US" sz="1400" dirty="0"/>
            </a:p>
          </p:txBody>
        </p:sp>
        <p:grpSp>
          <p:nvGrpSpPr>
            <p:cNvPr id="87" name="Group 86">
              <a:extLst>
                <a:ext uri="{FF2B5EF4-FFF2-40B4-BE49-F238E27FC236}">
                  <a16:creationId xmlns:a16="http://schemas.microsoft.com/office/drawing/2014/main" id="{D06BA200-DCE1-4E07-89A5-1F27FDCADFC6}"/>
                </a:ext>
              </a:extLst>
            </p:cNvPr>
            <p:cNvGrpSpPr/>
            <p:nvPr/>
          </p:nvGrpSpPr>
          <p:grpSpPr>
            <a:xfrm>
              <a:off x="6664877" y="4715804"/>
              <a:ext cx="1859832" cy="1365874"/>
              <a:chOff x="5609020" y="3828545"/>
              <a:chExt cx="1859832" cy="1365874"/>
            </a:xfrm>
          </p:grpSpPr>
          <p:sp>
            <p:nvSpPr>
              <p:cNvPr id="121" name="Oval 120">
                <a:extLst>
                  <a:ext uri="{FF2B5EF4-FFF2-40B4-BE49-F238E27FC236}">
                    <a16:creationId xmlns:a16="http://schemas.microsoft.com/office/drawing/2014/main" id="{743EB1F0-D535-4E59-895D-4486DACFA007}"/>
                  </a:ext>
                </a:extLst>
              </p:cNvPr>
              <p:cNvSpPr>
                <a:spLocks/>
              </p:cNvSpPr>
              <p:nvPr/>
            </p:nvSpPr>
            <p:spPr>
              <a:xfrm>
                <a:off x="6272064" y="3828545"/>
                <a:ext cx="365760" cy="3657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98702ED7-B155-4A00-92B2-3C42DAF848B8}"/>
                  </a:ext>
                </a:extLst>
              </p:cNvPr>
              <p:cNvSpPr>
                <a:spLocks noChangeAspect="1"/>
              </p:cNvSpPr>
              <p:nvPr/>
            </p:nvSpPr>
            <p:spPr>
              <a:xfrm>
                <a:off x="7028994" y="4005223"/>
                <a:ext cx="180114" cy="19286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FF0F993F-1D47-4B36-9B9F-F2FFB85A95EF}"/>
                  </a:ext>
                </a:extLst>
              </p:cNvPr>
              <p:cNvSpPr>
                <a:spLocks/>
              </p:cNvSpPr>
              <p:nvPr/>
            </p:nvSpPr>
            <p:spPr>
              <a:xfrm>
                <a:off x="5871241" y="4313186"/>
                <a:ext cx="274320" cy="2756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0EE26567-DAEA-4DE1-BA6A-B4175256383F}"/>
                  </a:ext>
                </a:extLst>
              </p:cNvPr>
              <p:cNvSpPr>
                <a:spLocks/>
              </p:cNvSpPr>
              <p:nvPr/>
            </p:nvSpPr>
            <p:spPr>
              <a:xfrm>
                <a:off x="6448535" y="451450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258E3CF9-31FB-4FDB-A51F-AC0C0D5A1DDD}"/>
                  </a:ext>
                </a:extLst>
              </p:cNvPr>
              <p:cNvSpPr>
                <a:spLocks noChangeAspect="1"/>
              </p:cNvSpPr>
              <p:nvPr/>
            </p:nvSpPr>
            <p:spPr>
              <a:xfrm>
                <a:off x="5609020" y="4493958"/>
                <a:ext cx="139068" cy="14891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05111ECB-DC6E-46B7-A2C8-FA9BAF12E7D6}"/>
                  </a:ext>
                </a:extLst>
              </p:cNvPr>
              <p:cNvSpPr>
                <a:spLocks noChangeAspect="1"/>
              </p:cNvSpPr>
              <p:nvPr/>
            </p:nvSpPr>
            <p:spPr>
              <a:xfrm>
                <a:off x="5704980" y="4745463"/>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318EC78F-2069-4E1C-B008-DC434447464C}"/>
                  </a:ext>
                </a:extLst>
              </p:cNvPr>
              <p:cNvSpPr>
                <a:spLocks noChangeAspect="1"/>
              </p:cNvSpPr>
              <p:nvPr/>
            </p:nvSpPr>
            <p:spPr>
              <a:xfrm>
                <a:off x="5949553" y="4703816"/>
                <a:ext cx="162322" cy="17381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8486AEC9-1D51-4368-A91C-6612D4AD3EC3}"/>
                  </a:ext>
                </a:extLst>
              </p:cNvPr>
              <p:cNvSpPr>
                <a:spLocks noChangeAspect="1"/>
              </p:cNvSpPr>
              <p:nvPr/>
            </p:nvSpPr>
            <p:spPr>
              <a:xfrm>
                <a:off x="6431207" y="4892101"/>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6C883A7A-6BEB-401C-B6E9-88C50F4ABE51}"/>
                  </a:ext>
                </a:extLst>
              </p:cNvPr>
              <p:cNvSpPr>
                <a:spLocks noChangeAspect="1"/>
              </p:cNvSpPr>
              <p:nvPr/>
            </p:nvSpPr>
            <p:spPr>
              <a:xfrm>
                <a:off x="6986383" y="4444265"/>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86820C22-E472-4112-9553-F84992B525DA}"/>
                  </a:ext>
                </a:extLst>
              </p:cNvPr>
              <p:cNvSpPr>
                <a:spLocks noChangeAspect="1"/>
              </p:cNvSpPr>
              <p:nvPr/>
            </p:nvSpPr>
            <p:spPr>
              <a:xfrm>
                <a:off x="6662846" y="5016249"/>
                <a:ext cx="166394"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17C4BC38-1C5D-4792-B9BF-7C2D14E6B958}"/>
                  </a:ext>
                </a:extLst>
              </p:cNvPr>
              <p:cNvSpPr>
                <a:spLocks noChangeAspect="1"/>
              </p:cNvSpPr>
              <p:nvPr/>
            </p:nvSpPr>
            <p:spPr>
              <a:xfrm>
                <a:off x="6162851" y="5066312"/>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C95732E0-5412-4E8F-B38D-F3C37C0CA7D9}"/>
                  </a:ext>
                </a:extLst>
              </p:cNvPr>
              <p:cNvSpPr>
                <a:spLocks noChangeAspect="1"/>
              </p:cNvSpPr>
              <p:nvPr/>
            </p:nvSpPr>
            <p:spPr>
              <a:xfrm>
                <a:off x="6840634" y="4823544"/>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AEDDE90B-6136-4DF4-9DD3-443081110C64}"/>
                  </a:ext>
                </a:extLst>
              </p:cNvPr>
              <p:cNvSpPr>
                <a:spLocks noChangeAspect="1"/>
              </p:cNvSpPr>
              <p:nvPr/>
            </p:nvSpPr>
            <p:spPr>
              <a:xfrm>
                <a:off x="7136717" y="4699397"/>
                <a:ext cx="115942" cy="124148"/>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4" name="Straight Arrow Connector 133">
                <a:extLst>
                  <a:ext uri="{FF2B5EF4-FFF2-40B4-BE49-F238E27FC236}">
                    <a16:creationId xmlns:a16="http://schemas.microsoft.com/office/drawing/2014/main" id="{C423683F-A228-4AD8-98A7-FD0A6821E9AB}"/>
                  </a:ext>
                </a:extLst>
              </p:cNvPr>
              <p:cNvCxnSpPr>
                <a:cxnSpLocks/>
                <a:stCxn id="121" idx="3"/>
                <a:endCxn id="123"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B4F639F-AD5A-4C13-96E8-56CFE04E162A}"/>
                  </a:ext>
                </a:extLst>
              </p:cNvPr>
              <p:cNvCxnSpPr>
                <a:cxnSpLocks/>
                <a:endCxn id="131" idx="0"/>
              </p:cNvCxnSpPr>
              <p:nvPr/>
            </p:nvCxnSpPr>
            <p:spPr>
              <a:xfrm flipH="1">
                <a:off x="6220823" y="4206320"/>
                <a:ext cx="167984"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0E8C5A17-0A55-4C12-AE4D-CA5A69922AE5}"/>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B71F5359-5BFB-4093-8EE2-CA42DC78D144}"/>
                  </a:ext>
                </a:extLst>
              </p:cNvPr>
              <p:cNvCxnSpPr>
                <a:cxnSpLocks/>
                <a:endCxn id="126" idx="7"/>
              </p:cNvCxnSpPr>
              <p:nvPr/>
            </p:nvCxnSpPr>
            <p:spPr>
              <a:xfrm flipH="1">
                <a:off x="5803943" y="4588821"/>
                <a:ext cx="132501" cy="174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4128DA12-1244-4084-97DE-AB17AA007D98}"/>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D7495F6-C1D1-480C-93ED-7478151F77C8}"/>
                  </a:ext>
                </a:extLst>
              </p:cNvPr>
              <p:cNvCxnSpPr>
                <a:cxnSpLocks/>
                <a:endCxn id="124"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E0109534-2905-4260-9135-67E8B007F56B}"/>
                  </a:ext>
                </a:extLst>
              </p:cNvPr>
              <p:cNvCxnSpPr>
                <a:cxnSpLocks/>
                <a:stCxn id="121" idx="5"/>
                <a:endCxn id="129" idx="1"/>
              </p:cNvCxnSpPr>
              <p:nvPr/>
            </p:nvCxnSpPr>
            <p:spPr>
              <a:xfrm>
                <a:off x="6584260" y="4140741"/>
                <a:ext cx="419102" cy="3217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81CA09B-9A3E-45A3-997E-244244CA23EF}"/>
                  </a:ext>
                </a:extLst>
              </p:cNvPr>
              <p:cNvCxnSpPr>
                <a:cxnSpLocks/>
                <a:stCxn id="124" idx="6"/>
                <a:endCxn id="129" idx="2"/>
              </p:cNvCxnSpPr>
              <p:nvPr/>
            </p:nvCxnSpPr>
            <p:spPr>
              <a:xfrm flipV="1">
                <a:off x="6631415" y="4506339"/>
                <a:ext cx="354968" cy="99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FCB4064-95E8-4157-AC91-5C468C8A1AD2}"/>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B8ED2AB5-18E3-4085-A53D-4CD304CBAC26}"/>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CFD5E0BD-581C-44B8-BEEB-CEB9D426D2D9}"/>
                  </a:ext>
                </a:extLst>
              </p:cNvPr>
              <p:cNvCxnSpPr>
                <a:cxnSpLocks/>
                <a:stCxn id="124" idx="5"/>
                <a:endCxn id="132" idx="1"/>
              </p:cNvCxnSpPr>
              <p:nvPr/>
            </p:nvCxnSpPr>
            <p:spPr>
              <a:xfrm>
                <a:off x="6604633" y="4670604"/>
                <a:ext cx="252980" cy="171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99F8C59E-43D3-460A-ABEC-0502361582DF}"/>
                  </a:ext>
                </a:extLst>
              </p:cNvPr>
              <p:cNvCxnSpPr>
                <a:cxnSpLocks/>
              </p:cNvCxnSpPr>
              <p:nvPr/>
            </p:nvCxnSpPr>
            <p:spPr>
              <a:xfrm flipH="1" flipV="1">
                <a:off x="7080895" y="4558657"/>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3486D40B-B19E-43EA-949E-D6F89BEAEADF}"/>
                  </a:ext>
                </a:extLst>
              </p:cNvPr>
              <p:cNvCxnSpPr>
                <a:cxnSpLocks/>
              </p:cNvCxnSpPr>
              <p:nvPr/>
            </p:nvCxnSpPr>
            <p:spPr>
              <a:xfrm flipH="1">
                <a:off x="6958599" y="4788528"/>
                <a:ext cx="176393" cy="6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7" name="Oval 146">
                <a:extLst>
                  <a:ext uri="{FF2B5EF4-FFF2-40B4-BE49-F238E27FC236}">
                    <a16:creationId xmlns:a16="http://schemas.microsoft.com/office/drawing/2014/main" id="{43B086E1-9EE2-41A9-B3ED-3C368A71150A}"/>
                  </a:ext>
                </a:extLst>
              </p:cNvPr>
              <p:cNvSpPr>
                <a:spLocks noChangeAspect="1"/>
              </p:cNvSpPr>
              <p:nvPr/>
            </p:nvSpPr>
            <p:spPr>
              <a:xfrm>
                <a:off x="7390450" y="4474706"/>
                <a:ext cx="78402" cy="839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8" name="Straight Arrow Connector 147">
                <a:extLst>
                  <a:ext uri="{FF2B5EF4-FFF2-40B4-BE49-F238E27FC236}">
                    <a16:creationId xmlns:a16="http://schemas.microsoft.com/office/drawing/2014/main" id="{50897FF8-C67F-4E0F-A19C-5D8867F90731}"/>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86496C37-1C17-4B8E-B3DF-6AEBC146A65C}"/>
                  </a:ext>
                </a:extLst>
              </p:cNvPr>
              <p:cNvCxnSpPr>
                <a:cxnSpLocks/>
                <a:endCxn id="122" idx="2"/>
              </p:cNvCxnSpPr>
              <p:nvPr/>
            </p:nvCxnSpPr>
            <p:spPr>
              <a:xfrm>
                <a:off x="6626095" y="3986009"/>
                <a:ext cx="402899" cy="1156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0" name="Oval 149">
                <a:extLst>
                  <a:ext uri="{FF2B5EF4-FFF2-40B4-BE49-F238E27FC236}">
                    <a16:creationId xmlns:a16="http://schemas.microsoft.com/office/drawing/2014/main" id="{F25F7F6D-7A82-49F9-8B73-EE995DBFAC75}"/>
                  </a:ext>
                </a:extLst>
              </p:cNvPr>
              <p:cNvSpPr>
                <a:spLocks noChangeAspect="1"/>
              </p:cNvSpPr>
              <p:nvPr/>
            </p:nvSpPr>
            <p:spPr>
              <a:xfrm>
                <a:off x="5788114" y="4091440"/>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1" name="Straight Arrow Connector 150">
                <a:extLst>
                  <a:ext uri="{FF2B5EF4-FFF2-40B4-BE49-F238E27FC236}">
                    <a16:creationId xmlns:a16="http://schemas.microsoft.com/office/drawing/2014/main" id="{C1C57887-CB91-45A1-9341-29769D3A783A}"/>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sp>
          <p:nvSpPr>
            <p:cNvPr id="169" name="Rectangle: Rounded Corners 168">
              <a:extLst>
                <a:ext uri="{FF2B5EF4-FFF2-40B4-BE49-F238E27FC236}">
                  <a16:creationId xmlns:a16="http://schemas.microsoft.com/office/drawing/2014/main" id="{0373FD3E-38C7-4E38-AA1B-56B3BCDA9341}"/>
                </a:ext>
              </a:extLst>
            </p:cNvPr>
            <p:cNvSpPr/>
            <p:nvPr/>
          </p:nvSpPr>
          <p:spPr>
            <a:xfrm>
              <a:off x="6415806" y="4563702"/>
              <a:ext cx="2360052" cy="2418350"/>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548538C5-1137-4933-81BB-5F4B6B057A7A}"/>
              </a:ext>
            </a:extLst>
          </p:cNvPr>
          <p:cNvGrpSpPr/>
          <p:nvPr/>
        </p:nvGrpSpPr>
        <p:grpSpPr>
          <a:xfrm>
            <a:off x="1332224" y="4212247"/>
            <a:ext cx="6674902" cy="2368886"/>
            <a:chOff x="269796" y="4526234"/>
            <a:chExt cx="5991655" cy="1655891"/>
          </a:xfrm>
        </p:grpSpPr>
        <p:sp>
          <p:nvSpPr>
            <p:cNvPr id="172" name="Rectangle 171">
              <a:extLst>
                <a:ext uri="{FF2B5EF4-FFF2-40B4-BE49-F238E27FC236}">
                  <a16:creationId xmlns:a16="http://schemas.microsoft.com/office/drawing/2014/main" id="{40C77343-4565-4A0B-997D-C19B18B5A618}"/>
                </a:ext>
              </a:extLst>
            </p:cNvPr>
            <p:cNvSpPr/>
            <p:nvPr/>
          </p:nvSpPr>
          <p:spPr>
            <a:xfrm>
              <a:off x="269796" y="4526234"/>
              <a:ext cx="5991655" cy="1655891"/>
            </a:xfrm>
            <a:prstGeom prst="rect">
              <a:avLst/>
            </a:prstGeom>
            <a:solidFill>
              <a:schemeClr val="bg1">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矩形 2">
              <a:extLst>
                <a:ext uri="{FF2B5EF4-FFF2-40B4-BE49-F238E27FC236}">
                  <a16:creationId xmlns:a16="http://schemas.microsoft.com/office/drawing/2014/main" id="{02864F0C-6289-487E-9FCD-497BB9EBA7FD}"/>
                </a:ext>
              </a:extLst>
            </p:cNvPr>
            <p:cNvSpPr/>
            <p:nvPr/>
          </p:nvSpPr>
          <p:spPr>
            <a:xfrm>
              <a:off x="347682" y="4636375"/>
              <a:ext cx="5742192" cy="1355388"/>
            </a:xfrm>
            <a:prstGeom prst="rect">
              <a:avLst/>
            </a:prstGeom>
          </p:spPr>
          <p:txBody>
            <a:bodyPr wrap="square">
              <a:spAutoFit/>
            </a:bodyPr>
            <a:lstStyle/>
            <a:p>
              <a:r>
                <a:rPr kumimoji="1" lang="en-US" altLang="zh-CN" sz="2400" b="1" dirty="0"/>
                <a:t>PageRank algorithm</a:t>
              </a:r>
            </a:p>
            <a:p>
              <a:pPr marL="285750" indent="-285750">
                <a:buFont typeface="Arial" panose="020B0604020202020204" pitchFamily="34" charset="0"/>
                <a:buChar char="•"/>
              </a:pPr>
              <a:r>
                <a:rPr kumimoji="1" lang="en-US" altLang="zh-CN" sz="2400" dirty="0"/>
                <a:t>Rank websites in Google’s search</a:t>
              </a:r>
            </a:p>
            <a:p>
              <a:pPr marL="285750" indent="-285750">
                <a:buFont typeface="Arial" panose="020B0604020202020204" pitchFamily="34" charset="0"/>
                <a:buChar char="•"/>
              </a:pPr>
              <a:r>
                <a:rPr kumimoji="1" lang="en-US" altLang="zh-CN" sz="2400" dirty="0"/>
                <a:t>Based on number and quality of links to a page</a:t>
              </a:r>
            </a:p>
            <a:p>
              <a:pPr marL="285750" indent="-285750">
                <a:buFont typeface="Arial" panose="020B0604020202020204" pitchFamily="34" charset="0"/>
                <a:buChar char="•"/>
              </a:pPr>
              <a:r>
                <a:rPr kumimoji="1" lang="en-US" altLang="zh-CN" sz="2400" dirty="0"/>
                <a:t>Node weight is gene expression level</a:t>
              </a:r>
            </a:p>
            <a:p>
              <a:pPr marL="285750" indent="-285750">
                <a:buFont typeface="Arial" panose="020B0604020202020204" pitchFamily="34" charset="0"/>
                <a:buChar char="•"/>
              </a:pPr>
              <a:r>
                <a:rPr kumimoji="1" lang="en-US" altLang="zh-CN" sz="2400" dirty="0"/>
                <a:t>Edge weight is regulatory strength</a:t>
              </a:r>
            </a:p>
          </p:txBody>
        </p:sp>
      </p:grpSp>
      <p:cxnSp>
        <p:nvCxnSpPr>
          <p:cNvPr id="173" name="Straight Arrow Connector 172">
            <a:extLst>
              <a:ext uri="{FF2B5EF4-FFF2-40B4-BE49-F238E27FC236}">
                <a16:creationId xmlns:a16="http://schemas.microsoft.com/office/drawing/2014/main" id="{6F57E36C-6F81-4D3B-9F04-CD6914A9C00D}"/>
              </a:ext>
            </a:extLst>
          </p:cNvPr>
          <p:cNvCxnSpPr>
            <a:cxnSpLocks/>
          </p:cNvCxnSpPr>
          <p:nvPr/>
        </p:nvCxnSpPr>
        <p:spPr>
          <a:xfrm rot="5400000">
            <a:off x="10404710" y="4079703"/>
            <a:ext cx="274320"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508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4" name="Straight Arrow Connector 323">
            <a:extLst>
              <a:ext uri="{FF2B5EF4-FFF2-40B4-BE49-F238E27FC236}">
                <a16:creationId xmlns:a16="http://schemas.microsoft.com/office/drawing/2014/main" id="{79E7ECC2-211D-4055-B2DF-D0B091811962}"/>
              </a:ext>
            </a:extLst>
          </p:cNvPr>
          <p:cNvCxnSpPr>
            <a:cxnSpLocks/>
          </p:cNvCxnSpPr>
          <p:nvPr/>
        </p:nvCxnSpPr>
        <p:spPr>
          <a:xfrm rot="60000" flipV="1">
            <a:off x="6875477" y="3629411"/>
            <a:ext cx="438242" cy="711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97098FE3-038B-4912-ADD1-0BB9536EDA3D}"/>
              </a:ext>
            </a:extLst>
          </p:cNvPr>
          <p:cNvSpPr/>
          <p:nvPr/>
        </p:nvSpPr>
        <p:spPr>
          <a:xfrm>
            <a:off x="9743586" y="758866"/>
            <a:ext cx="2335659" cy="585826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1EA9855E-BE09-4E44-9894-F7F65EEB6F51}"/>
              </a:ext>
            </a:extLst>
          </p:cNvPr>
          <p:cNvSpPr txBox="1"/>
          <p:nvPr/>
        </p:nvSpPr>
        <p:spPr>
          <a:xfrm>
            <a:off x="9743586" y="2890017"/>
            <a:ext cx="2409247" cy="323165"/>
          </a:xfrm>
          <a:prstGeom prst="rect">
            <a:avLst/>
          </a:prstGeom>
          <a:noFill/>
        </p:spPr>
        <p:txBody>
          <a:bodyPr wrap="square" rtlCol="0">
            <a:spAutoFit/>
          </a:bodyPr>
          <a:lstStyle/>
          <a:p>
            <a:r>
              <a:rPr lang="en-US" sz="1500" b="1" dirty="0"/>
              <a:t>Differentiation-specific TFs</a:t>
            </a:r>
          </a:p>
        </p:txBody>
      </p:sp>
      <p:grpSp>
        <p:nvGrpSpPr>
          <p:cNvPr id="236" name="Group 235">
            <a:extLst>
              <a:ext uri="{FF2B5EF4-FFF2-40B4-BE49-F238E27FC236}">
                <a16:creationId xmlns:a16="http://schemas.microsoft.com/office/drawing/2014/main" id="{0B8992AC-5542-47DB-9B5E-98EA01C7FB5C}"/>
              </a:ext>
            </a:extLst>
          </p:cNvPr>
          <p:cNvGrpSpPr>
            <a:grpSpLocks noChangeAspect="1"/>
          </p:cNvGrpSpPr>
          <p:nvPr/>
        </p:nvGrpSpPr>
        <p:grpSpPr>
          <a:xfrm>
            <a:off x="9990549" y="3296650"/>
            <a:ext cx="1760048" cy="1262366"/>
            <a:chOff x="497564" y="1624672"/>
            <a:chExt cx="3603034" cy="2584219"/>
          </a:xfrm>
        </p:grpSpPr>
        <p:sp>
          <p:nvSpPr>
            <p:cNvPr id="237" name="Oval 236">
              <a:extLst>
                <a:ext uri="{FF2B5EF4-FFF2-40B4-BE49-F238E27FC236}">
                  <a16:creationId xmlns:a16="http://schemas.microsoft.com/office/drawing/2014/main" id="{A517A016-80CB-4605-B96D-AE9AC2A5FE7B}"/>
                </a:ext>
              </a:extLst>
            </p:cNvPr>
            <p:cNvSpPr>
              <a:spLocks noChangeAspect="1"/>
            </p:cNvSpPr>
            <p:nvPr/>
          </p:nvSpPr>
          <p:spPr>
            <a:xfrm>
              <a:off x="497564" y="2590436"/>
              <a:ext cx="640080" cy="640080"/>
            </a:xfrm>
            <a:prstGeom prst="ellipse">
              <a:avLst/>
            </a:prstGeom>
            <a:solidFill>
              <a:srgbClr val="A6A6A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800" dirty="0"/>
                <a:t>N</a:t>
              </a:r>
              <a:endParaRPr lang="en-US" sz="800" dirty="0"/>
            </a:p>
          </p:txBody>
        </p:sp>
        <p:grpSp>
          <p:nvGrpSpPr>
            <p:cNvPr id="238" name="Group 237">
              <a:extLst>
                <a:ext uri="{FF2B5EF4-FFF2-40B4-BE49-F238E27FC236}">
                  <a16:creationId xmlns:a16="http://schemas.microsoft.com/office/drawing/2014/main" id="{0F15978A-49BC-417A-8142-3F9C8689979C}"/>
                </a:ext>
              </a:extLst>
            </p:cNvPr>
            <p:cNvGrpSpPr/>
            <p:nvPr/>
          </p:nvGrpSpPr>
          <p:grpSpPr>
            <a:xfrm>
              <a:off x="3449801" y="1624672"/>
              <a:ext cx="650797" cy="2584219"/>
              <a:chOff x="3447207" y="2411744"/>
              <a:chExt cx="650797" cy="2584219"/>
            </a:xfrm>
          </p:grpSpPr>
          <p:sp>
            <p:nvSpPr>
              <p:cNvPr id="255" name="Oval 254">
                <a:extLst>
                  <a:ext uri="{FF2B5EF4-FFF2-40B4-BE49-F238E27FC236}">
                    <a16:creationId xmlns:a16="http://schemas.microsoft.com/office/drawing/2014/main" id="{C075533C-3160-4603-B560-C0A1669B6144}"/>
                  </a:ext>
                </a:extLst>
              </p:cNvPr>
              <p:cNvSpPr>
                <a:spLocks noChangeAspect="1"/>
              </p:cNvSpPr>
              <p:nvPr/>
            </p:nvSpPr>
            <p:spPr>
              <a:xfrm>
                <a:off x="3447207" y="4355883"/>
                <a:ext cx="640080" cy="640080"/>
              </a:xfrm>
              <a:prstGeom prst="ellipse">
                <a:avLst/>
              </a:prstGeom>
              <a:solidFill>
                <a:srgbClr val="FEB5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800" dirty="0" err="1"/>
                  <a:t>Tex</a:t>
                </a:r>
                <a:endParaRPr lang="en-US" altLang="zh-CN" sz="800" dirty="0"/>
              </a:p>
              <a:p>
                <a:pPr algn="ctr"/>
                <a:r>
                  <a:rPr lang="en-US" sz="800" dirty="0"/>
                  <a:t>Prog</a:t>
                </a:r>
              </a:p>
            </p:txBody>
          </p:sp>
          <p:sp>
            <p:nvSpPr>
              <p:cNvPr id="256" name="Oval 255">
                <a:extLst>
                  <a:ext uri="{FF2B5EF4-FFF2-40B4-BE49-F238E27FC236}">
                    <a16:creationId xmlns:a16="http://schemas.microsoft.com/office/drawing/2014/main" id="{F4C39DE7-F491-4F6F-9D6B-3BB62434BDD3}"/>
                  </a:ext>
                </a:extLst>
              </p:cNvPr>
              <p:cNvSpPr>
                <a:spLocks noChangeAspect="1"/>
              </p:cNvSpPr>
              <p:nvPr/>
            </p:nvSpPr>
            <p:spPr>
              <a:xfrm>
                <a:off x="3447207" y="2411744"/>
                <a:ext cx="640080" cy="640080"/>
              </a:xfrm>
              <a:prstGeom prst="ellipse">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800" dirty="0"/>
                  <a:t>MP</a:t>
                </a:r>
                <a:endParaRPr lang="en-US" sz="800" dirty="0"/>
              </a:p>
            </p:txBody>
          </p:sp>
          <p:sp>
            <p:nvSpPr>
              <p:cNvPr id="257" name="Oval 256">
                <a:extLst>
                  <a:ext uri="{FF2B5EF4-FFF2-40B4-BE49-F238E27FC236}">
                    <a16:creationId xmlns:a16="http://schemas.microsoft.com/office/drawing/2014/main" id="{3E894970-4DEA-4C11-AECA-3017553D3B16}"/>
                  </a:ext>
                </a:extLst>
              </p:cNvPr>
              <p:cNvSpPr>
                <a:spLocks noChangeAspect="1"/>
              </p:cNvSpPr>
              <p:nvPr/>
            </p:nvSpPr>
            <p:spPr>
              <a:xfrm>
                <a:off x="3457924" y="3384198"/>
                <a:ext cx="640080" cy="640080"/>
              </a:xfrm>
              <a:prstGeom prst="ellipse">
                <a:avLst/>
              </a:prstGeom>
              <a:solidFill>
                <a:srgbClr val="0007F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800" dirty="0"/>
                  <a:t>TE</a:t>
                </a:r>
                <a:endParaRPr lang="en-US" sz="800" dirty="0"/>
              </a:p>
            </p:txBody>
          </p:sp>
        </p:grpSp>
        <p:grpSp>
          <p:nvGrpSpPr>
            <p:cNvPr id="239" name="Group 238">
              <a:extLst>
                <a:ext uri="{FF2B5EF4-FFF2-40B4-BE49-F238E27FC236}">
                  <a16:creationId xmlns:a16="http://schemas.microsoft.com/office/drawing/2014/main" id="{CD4012F3-D43E-4240-B732-FBEEEDE081DB}"/>
                </a:ext>
              </a:extLst>
            </p:cNvPr>
            <p:cNvGrpSpPr/>
            <p:nvPr/>
          </p:nvGrpSpPr>
          <p:grpSpPr>
            <a:xfrm>
              <a:off x="1170872" y="1971923"/>
              <a:ext cx="2279863" cy="1916929"/>
              <a:chOff x="1510698" y="2360603"/>
              <a:chExt cx="1984339" cy="2668597"/>
            </a:xfrm>
          </p:grpSpPr>
          <p:cxnSp>
            <p:nvCxnSpPr>
              <p:cNvPr id="250" name="Straight Arrow Connector 249">
                <a:extLst>
                  <a:ext uri="{FF2B5EF4-FFF2-40B4-BE49-F238E27FC236}">
                    <a16:creationId xmlns:a16="http://schemas.microsoft.com/office/drawing/2014/main" id="{C1A82FDC-86A5-4BCD-9F3F-3690D7448DA0}"/>
                  </a:ext>
                </a:extLst>
              </p:cNvPr>
              <p:cNvCxnSpPr>
                <a:cxnSpLocks/>
              </p:cNvCxnSpPr>
              <p:nvPr/>
            </p:nvCxnSpPr>
            <p:spPr>
              <a:xfrm>
                <a:off x="1510698" y="3694901"/>
                <a:ext cx="1984339" cy="3"/>
              </a:xfrm>
              <a:prstGeom prst="straightConnector1">
                <a:avLst/>
              </a:prstGeom>
              <a:ln w="28575">
                <a:solidFill>
                  <a:schemeClr val="accent5">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DE9B11E7-CEB2-43B3-A505-2A312C5EF7A4}"/>
                  </a:ext>
                </a:extLst>
              </p:cNvPr>
              <p:cNvCxnSpPr>
                <a:cxnSpLocks/>
              </p:cNvCxnSpPr>
              <p:nvPr/>
            </p:nvCxnSpPr>
            <p:spPr>
              <a:xfrm rot="16200000">
                <a:off x="2581120" y="4115283"/>
                <a:ext cx="0" cy="1827833"/>
              </a:xfrm>
              <a:prstGeom prst="straightConnector1">
                <a:avLst/>
              </a:prstGeom>
              <a:ln w="28575">
                <a:solidFill>
                  <a:schemeClr val="accent5">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F6A4B7F5-47EA-4B82-9B9B-15BA536270B9}"/>
                  </a:ext>
                </a:extLst>
              </p:cNvPr>
              <p:cNvCxnSpPr>
                <a:cxnSpLocks/>
              </p:cNvCxnSpPr>
              <p:nvPr/>
            </p:nvCxnSpPr>
            <p:spPr>
              <a:xfrm rot="16200000">
                <a:off x="2581120" y="1446687"/>
                <a:ext cx="0" cy="1827833"/>
              </a:xfrm>
              <a:prstGeom prst="straightConnector1">
                <a:avLst/>
              </a:prstGeom>
              <a:ln w="28575">
                <a:solidFill>
                  <a:schemeClr val="accent5">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F1AFC92-3423-4BA0-8909-B8757607BA60}"/>
                  </a:ext>
                </a:extLst>
              </p:cNvPr>
              <p:cNvCxnSpPr>
                <a:cxnSpLocks/>
              </p:cNvCxnSpPr>
              <p:nvPr/>
            </p:nvCxnSpPr>
            <p:spPr>
              <a:xfrm>
                <a:off x="1667203" y="2360603"/>
                <a:ext cx="0" cy="2668596"/>
              </a:xfrm>
              <a:prstGeom prst="line">
                <a:avLst/>
              </a:prstGeom>
              <a:ln w="28575">
                <a:solidFill>
                  <a:schemeClr val="accent5">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5C8434CA-AA10-4A07-8FDF-974C375B55A6}"/>
                </a:ext>
              </a:extLst>
            </p:cNvPr>
            <p:cNvGrpSpPr/>
            <p:nvPr/>
          </p:nvGrpSpPr>
          <p:grpSpPr>
            <a:xfrm>
              <a:off x="1389999" y="2603887"/>
              <a:ext cx="1890399" cy="585658"/>
              <a:chOff x="1669258" y="2137978"/>
              <a:chExt cx="1827834" cy="585658"/>
            </a:xfrm>
          </p:grpSpPr>
          <p:sp>
            <p:nvSpPr>
              <p:cNvPr id="247" name="Rectangle 246">
                <a:extLst>
                  <a:ext uri="{FF2B5EF4-FFF2-40B4-BE49-F238E27FC236}">
                    <a16:creationId xmlns:a16="http://schemas.microsoft.com/office/drawing/2014/main" id="{EB33150D-BEE5-47BB-A9DB-22017454E5F2}"/>
                  </a:ext>
                </a:extLst>
              </p:cNvPr>
              <p:cNvSpPr/>
              <p:nvPr/>
            </p:nvSpPr>
            <p:spPr>
              <a:xfrm>
                <a:off x="1716004" y="2137978"/>
                <a:ext cx="1734342" cy="585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TextBox 247">
                <a:extLst>
                  <a:ext uri="{FF2B5EF4-FFF2-40B4-BE49-F238E27FC236}">
                    <a16:creationId xmlns:a16="http://schemas.microsoft.com/office/drawing/2014/main" id="{41E4F27D-F94E-402B-8F32-BCE082FE00FD}"/>
                  </a:ext>
                </a:extLst>
              </p:cNvPr>
              <p:cNvSpPr txBox="1"/>
              <p:nvPr/>
            </p:nvSpPr>
            <p:spPr>
              <a:xfrm>
                <a:off x="1669258" y="2167403"/>
                <a:ext cx="1827834" cy="279656"/>
              </a:xfrm>
              <a:prstGeom prst="rect">
                <a:avLst/>
              </a:prstGeom>
              <a:noFill/>
            </p:spPr>
            <p:txBody>
              <a:bodyPr wrap="square" rtlCol="0">
                <a:spAutoFit/>
              </a:bodyPr>
              <a:lstStyle/>
              <a:p>
                <a:r>
                  <a:rPr lang="en-US" sz="600" dirty="0"/>
                  <a:t>CEBPE, TBX21, BHLHE40, ZBTB32, </a:t>
                </a:r>
              </a:p>
            </p:txBody>
          </p:sp>
        </p:grpSp>
        <p:grpSp>
          <p:nvGrpSpPr>
            <p:cNvPr id="241" name="Group 240">
              <a:extLst>
                <a:ext uri="{FF2B5EF4-FFF2-40B4-BE49-F238E27FC236}">
                  <a16:creationId xmlns:a16="http://schemas.microsoft.com/office/drawing/2014/main" id="{383A5423-7EF1-43F1-B8ED-95063E026CFB}"/>
                </a:ext>
              </a:extLst>
            </p:cNvPr>
            <p:cNvGrpSpPr/>
            <p:nvPr/>
          </p:nvGrpSpPr>
          <p:grpSpPr>
            <a:xfrm>
              <a:off x="1389999" y="3569390"/>
              <a:ext cx="1890399" cy="585658"/>
              <a:chOff x="1669258" y="2137978"/>
              <a:chExt cx="1827834" cy="585658"/>
            </a:xfrm>
          </p:grpSpPr>
          <p:sp>
            <p:nvSpPr>
              <p:cNvPr id="245" name="Rectangle 244">
                <a:extLst>
                  <a:ext uri="{FF2B5EF4-FFF2-40B4-BE49-F238E27FC236}">
                    <a16:creationId xmlns:a16="http://schemas.microsoft.com/office/drawing/2014/main" id="{C2208B21-6980-43A1-9BD4-517E27F7BDD8}"/>
                  </a:ext>
                </a:extLst>
              </p:cNvPr>
              <p:cNvSpPr/>
              <p:nvPr/>
            </p:nvSpPr>
            <p:spPr>
              <a:xfrm>
                <a:off x="1716004" y="2137978"/>
                <a:ext cx="1734342" cy="585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a:extLst>
                  <a:ext uri="{FF2B5EF4-FFF2-40B4-BE49-F238E27FC236}">
                    <a16:creationId xmlns:a16="http://schemas.microsoft.com/office/drawing/2014/main" id="{C49AF29E-7EA2-4A80-9EC1-F46BAB8C62DB}"/>
                  </a:ext>
                </a:extLst>
              </p:cNvPr>
              <p:cNvSpPr txBox="1"/>
              <p:nvPr/>
            </p:nvSpPr>
            <p:spPr>
              <a:xfrm>
                <a:off x="1669258" y="2167403"/>
                <a:ext cx="1827834" cy="279656"/>
              </a:xfrm>
              <a:prstGeom prst="rect">
                <a:avLst/>
              </a:prstGeom>
              <a:noFill/>
            </p:spPr>
            <p:txBody>
              <a:bodyPr wrap="square" rtlCol="0">
                <a:spAutoFit/>
              </a:bodyPr>
              <a:lstStyle/>
              <a:p>
                <a:r>
                  <a:rPr lang="en-US" sz="600" dirty="0"/>
                  <a:t>CEBPE, ARID3C, MYBL2, JDP2, </a:t>
                </a:r>
                <a:endParaRPr lang="en-US" sz="1000" dirty="0"/>
              </a:p>
            </p:txBody>
          </p:sp>
        </p:grpSp>
        <p:grpSp>
          <p:nvGrpSpPr>
            <p:cNvPr id="242" name="Group 241">
              <a:extLst>
                <a:ext uri="{FF2B5EF4-FFF2-40B4-BE49-F238E27FC236}">
                  <a16:creationId xmlns:a16="http://schemas.microsoft.com/office/drawing/2014/main" id="{0CD7678C-19D1-4FBB-84D0-9A56AF47CAA8}"/>
                </a:ext>
              </a:extLst>
            </p:cNvPr>
            <p:cNvGrpSpPr/>
            <p:nvPr/>
          </p:nvGrpSpPr>
          <p:grpSpPr>
            <a:xfrm>
              <a:off x="1389999" y="1624672"/>
              <a:ext cx="1890399" cy="585658"/>
              <a:chOff x="1669258" y="2137978"/>
              <a:chExt cx="1827834" cy="585658"/>
            </a:xfrm>
          </p:grpSpPr>
          <p:sp>
            <p:nvSpPr>
              <p:cNvPr id="243" name="Rectangle 242">
                <a:extLst>
                  <a:ext uri="{FF2B5EF4-FFF2-40B4-BE49-F238E27FC236}">
                    <a16:creationId xmlns:a16="http://schemas.microsoft.com/office/drawing/2014/main" id="{722DB068-46F9-4D39-B4E0-2C8D44E7F631}"/>
                  </a:ext>
                </a:extLst>
              </p:cNvPr>
              <p:cNvSpPr/>
              <p:nvPr/>
            </p:nvSpPr>
            <p:spPr>
              <a:xfrm>
                <a:off x="1716004" y="2137978"/>
                <a:ext cx="1734342" cy="585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TextBox 243">
                <a:extLst>
                  <a:ext uri="{FF2B5EF4-FFF2-40B4-BE49-F238E27FC236}">
                    <a16:creationId xmlns:a16="http://schemas.microsoft.com/office/drawing/2014/main" id="{E8BBEE5E-D38A-4BE1-A901-282300DCC3A7}"/>
                  </a:ext>
                </a:extLst>
              </p:cNvPr>
              <p:cNvSpPr txBox="1"/>
              <p:nvPr/>
            </p:nvSpPr>
            <p:spPr>
              <a:xfrm>
                <a:off x="1669258" y="2167403"/>
                <a:ext cx="1827834" cy="279656"/>
              </a:xfrm>
              <a:prstGeom prst="rect">
                <a:avLst/>
              </a:prstGeom>
              <a:noFill/>
            </p:spPr>
            <p:txBody>
              <a:bodyPr wrap="square" rtlCol="0">
                <a:spAutoFit/>
              </a:bodyPr>
              <a:lstStyle/>
              <a:p>
                <a:r>
                  <a:rPr lang="en-US" sz="600" dirty="0"/>
                  <a:t>CEBPE, ZBTB32, HOXA3, TBX21, </a:t>
                </a:r>
              </a:p>
            </p:txBody>
          </p:sp>
        </p:grpSp>
      </p:grpSp>
      <p:grpSp>
        <p:nvGrpSpPr>
          <p:cNvPr id="10" name="Group 9">
            <a:extLst>
              <a:ext uri="{FF2B5EF4-FFF2-40B4-BE49-F238E27FC236}">
                <a16:creationId xmlns:a16="http://schemas.microsoft.com/office/drawing/2014/main" id="{3E0EA40E-CC87-4366-9903-FECF8AAAAF90}"/>
              </a:ext>
            </a:extLst>
          </p:cNvPr>
          <p:cNvGrpSpPr/>
          <p:nvPr/>
        </p:nvGrpSpPr>
        <p:grpSpPr>
          <a:xfrm>
            <a:off x="10067667" y="1137896"/>
            <a:ext cx="1531930" cy="1508711"/>
            <a:chOff x="7305880" y="5096841"/>
            <a:chExt cx="1531930" cy="1508711"/>
          </a:xfrm>
        </p:grpSpPr>
        <p:grpSp>
          <p:nvGrpSpPr>
            <p:cNvPr id="16" name="Group 15">
              <a:extLst>
                <a:ext uri="{FF2B5EF4-FFF2-40B4-BE49-F238E27FC236}">
                  <a16:creationId xmlns:a16="http://schemas.microsoft.com/office/drawing/2014/main" id="{5DDB7EE7-75E3-4F8D-8172-705972D1F591}"/>
                </a:ext>
              </a:extLst>
            </p:cNvPr>
            <p:cNvGrpSpPr/>
            <p:nvPr/>
          </p:nvGrpSpPr>
          <p:grpSpPr>
            <a:xfrm>
              <a:off x="7305880" y="5096841"/>
              <a:ext cx="1502533" cy="1321755"/>
              <a:chOff x="7498240" y="1009066"/>
              <a:chExt cx="1502533" cy="1321755"/>
            </a:xfrm>
          </p:grpSpPr>
          <p:pic>
            <p:nvPicPr>
              <p:cNvPr id="15" name="Picture 14" descr="Background pattern&#10;&#10;Description automatically generated">
                <a:extLst>
                  <a:ext uri="{FF2B5EF4-FFF2-40B4-BE49-F238E27FC236}">
                    <a16:creationId xmlns:a16="http://schemas.microsoft.com/office/drawing/2014/main" id="{C2278AB3-758A-462F-B876-D4826E5FCA4E}"/>
                  </a:ext>
                </a:extLst>
              </p:cNvPr>
              <p:cNvPicPr>
                <a:picLocks noChangeAspect="1"/>
              </p:cNvPicPr>
              <p:nvPr/>
            </p:nvPicPr>
            <p:blipFill rotWithShape="1">
              <a:blip r:embed="rId3">
                <a:extLst>
                  <a:ext uri="{28A0092B-C50C-407E-A947-70E740481C1C}">
                    <a14:useLocalDpi xmlns:a14="http://schemas.microsoft.com/office/drawing/2010/main" val="0"/>
                  </a:ext>
                </a:extLst>
              </a:blip>
              <a:srcRect l="83722" t="67917" r="6633" b="3835"/>
              <a:stretch/>
            </p:blipFill>
            <p:spPr>
              <a:xfrm>
                <a:off x="8154134" y="1013526"/>
                <a:ext cx="846639" cy="1317295"/>
              </a:xfrm>
              <a:prstGeom prst="rect">
                <a:avLst/>
              </a:prstGeom>
            </p:spPr>
          </p:pic>
          <p:pic>
            <p:nvPicPr>
              <p:cNvPr id="137" name="Picture 136" descr="Background pattern&#10;&#10;Description automatically generated">
                <a:extLst>
                  <a:ext uri="{FF2B5EF4-FFF2-40B4-BE49-F238E27FC236}">
                    <a16:creationId xmlns:a16="http://schemas.microsoft.com/office/drawing/2014/main" id="{6F3CD24A-6007-444B-A86C-841FEED22906}"/>
                  </a:ext>
                </a:extLst>
              </p:cNvPr>
              <p:cNvPicPr>
                <a:picLocks noChangeAspect="1"/>
              </p:cNvPicPr>
              <p:nvPr/>
            </p:nvPicPr>
            <p:blipFill rotWithShape="1">
              <a:blip r:embed="rId3">
                <a:extLst>
                  <a:ext uri="{28A0092B-C50C-407E-A947-70E740481C1C}">
                    <a14:useLocalDpi xmlns:a14="http://schemas.microsoft.com/office/drawing/2010/main" val="0"/>
                  </a:ext>
                </a:extLst>
              </a:blip>
              <a:srcRect l="16240" t="67917" r="76764" b="3835"/>
              <a:stretch/>
            </p:blipFill>
            <p:spPr>
              <a:xfrm>
                <a:off x="7498240" y="1009066"/>
                <a:ext cx="614091" cy="1317295"/>
              </a:xfrm>
              <a:prstGeom prst="rect">
                <a:avLst/>
              </a:prstGeom>
            </p:spPr>
          </p:pic>
        </p:grpSp>
        <p:sp>
          <p:nvSpPr>
            <p:cNvPr id="5" name="TextBox 4">
              <a:extLst>
                <a:ext uri="{FF2B5EF4-FFF2-40B4-BE49-F238E27FC236}">
                  <a16:creationId xmlns:a16="http://schemas.microsoft.com/office/drawing/2014/main" id="{0445F4D6-F8BB-4E52-978F-5FAF03E957AA}"/>
                </a:ext>
              </a:extLst>
            </p:cNvPr>
            <p:cNvSpPr txBox="1"/>
            <p:nvPr/>
          </p:nvSpPr>
          <p:spPr>
            <a:xfrm>
              <a:off x="7306931" y="6328553"/>
              <a:ext cx="694597" cy="276999"/>
            </a:xfrm>
            <a:prstGeom prst="rect">
              <a:avLst/>
            </a:prstGeom>
            <a:noFill/>
          </p:spPr>
          <p:txBody>
            <a:bodyPr wrap="square" rtlCol="0">
              <a:spAutoFit/>
            </a:bodyPr>
            <a:lstStyle/>
            <a:p>
              <a:r>
                <a:rPr lang="en-US" sz="1200" dirty="0"/>
                <a:t>Naï</a:t>
              </a:r>
              <a:r>
                <a:rPr lang="en-US" altLang="zh-CN" sz="1200" dirty="0"/>
                <a:t>ve</a:t>
              </a:r>
              <a:endParaRPr lang="en-US" sz="1200" dirty="0"/>
            </a:p>
          </p:txBody>
        </p:sp>
        <p:sp>
          <p:nvSpPr>
            <p:cNvPr id="182" name="TextBox 181">
              <a:extLst>
                <a:ext uri="{FF2B5EF4-FFF2-40B4-BE49-F238E27FC236}">
                  <a16:creationId xmlns:a16="http://schemas.microsoft.com/office/drawing/2014/main" id="{7228DC69-380D-4DA4-B8CD-B921641222DF}"/>
                </a:ext>
              </a:extLst>
            </p:cNvPr>
            <p:cNvSpPr txBox="1"/>
            <p:nvPr/>
          </p:nvSpPr>
          <p:spPr>
            <a:xfrm>
              <a:off x="7898252" y="6327659"/>
              <a:ext cx="939558" cy="276999"/>
            </a:xfrm>
            <a:prstGeom prst="rect">
              <a:avLst/>
            </a:prstGeom>
            <a:noFill/>
          </p:spPr>
          <p:txBody>
            <a:bodyPr wrap="square" rtlCol="0">
              <a:spAutoFit/>
            </a:bodyPr>
            <a:lstStyle/>
            <a:p>
              <a:r>
                <a:rPr lang="en-US" altLang="zh-CN" sz="1200" dirty="0" err="1"/>
                <a:t>TexTerm</a:t>
              </a:r>
              <a:r>
                <a:rPr lang="en-US" altLang="zh-CN" sz="1200" dirty="0"/>
                <a:t> </a:t>
              </a:r>
              <a:endParaRPr lang="en-US" sz="1200" dirty="0"/>
            </a:p>
          </p:txBody>
        </p:sp>
      </p:grpSp>
      <p:sp>
        <p:nvSpPr>
          <p:cNvPr id="181" name="Rectangle: Rounded Corners 180">
            <a:extLst>
              <a:ext uri="{FF2B5EF4-FFF2-40B4-BE49-F238E27FC236}">
                <a16:creationId xmlns:a16="http://schemas.microsoft.com/office/drawing/2014/main" id="{615D2CD4-3DDC-461B-AF54-84EBBECABC6C}"/>
              </a:ext>
            </a:extLst>
          </p:cNvPr>
          <p:cNvSpPr/>
          <p:nvPr/>
        </p:nvSpPr>
        <p:spPr>
          <a:xfrm>
            <a:off x="7288978" y="2627988"/>
            <a:ext cx="2076469" cy="2542245"/>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TextBox 284">
            <a:extLst>
              <a:ext uri="{FF2B5EF4-FFF2-40B4-BE49-F238E27FC236}">
                <a16:creationId xmlns:a16="http://schemas.microsoft.com/office/drawing/2014/main" id="{D60F0484-E523-4D28-9AC2-D8AED76D8898}"/>
              </a:ext>
            </a:extLst>
          </p:cNvPr>
          <p:cNvSpPr txBox="1"/>
          <p:nvPr/>
        </p:nvSpPr>
        <p:spPr>
          <a:xfrm>
            <a:off x="7461005" y="2214385"/>
            <a:ext cx="1704844" cy="400110"/>
          </a:xfrm>
          <a:prstGeom prst="rect">
            <a:avLst/>
          </a:prstGeom>
          <a:noFill/>
        </p:spPr>
        <p:txBody>
          <a:bodyPr wrap="square" rtlCol="0">
            <a:spAutoFit/>
          </a:bodyPr>
          <a:lstStyle/>
          <a:p>
            <a:pPr algn="ctr"/>
            <a:r>
              <a:rPr lang="en-US" sz="2000" b="1" dirty="0"/>
              <a:t>Output</a:t>
            </a:r>
          </a:p>
        </p:txBody>
      </p:sp>
      <p:pic>
        <p:nvPicPr>
          <p:cNvPr id="225" name="Picture 224" descr="A picture containing scatter chart&#10;&#10;Description automatically generated">
            <a:extLst>
              <a:ext uri="{FF2B5EF4-FFF2-40B4-BE49-F238E27FC236}">
                <a16:creationId xmlns:a16="http://schemas.microsoft.com/office/drawing/2014/main" id="{8E24E88F-883A-4B02-A8FC-82BAE169D5D7}"/>
              </a:ext>
            </a:extLst>
          </p:cNvPr>
          <p:cNvPicPr>
            <a:picLocks noChangeAspect="1"/>
          </p:cNvPicPr>
          <p:nvPr/>
        </p:nvPicPr>
        <p:blipFill rotWithShape="1">
          <a:blip r:embed="rId4">
            <a:extLst>
              <a:ext uri="{28A0092B-C50C-407E-A947-70E740481C1C}">
                <a14:useLocalDpi xmlns:a14="http://schemas.microsoft.com/office/drawing/2010/main" val="0"/>
              </a:ext>
            </a:extLst>
          </a:blip>
          <a:srcRect l="58890" t="87053" r="19642" b="650"/>
          <a:stretch/>
        </p:blipFill>
        <p:spPr>
          <a:xfrm>
            <a:off x="7518982" y="2768563"/>
            <a:ext cx="1747924" cy="1897563"/>
          </a:xfrm>
          <a:prstGeom prst="rect">
            <a:avLst/>
          </a:prstGeom>
        </p:spPr>
      </p:pic>
      <p:grpSp>
        <p:nvGrpSpPr>
          <p:cNvPr id="347" name="Group 346">
            <a:extLst>
              <a:ext uri="{FF2B5EF4-FFF2-40B4-BE49-F238E27FC236}">
                <a16:creationId xmlns:a16="http://schemas.microsoft.com/office/drawing/2014/main" id="{866593A4-D8D2-4172-B7C9-D2D294C33E19}"/>
              </a:ext>
            </a:extLst>
          </p:cNvPr>
          <p:cNvGrpSpPr/>
          <p:nvPr/>
        </p:nvGrpSpPr>
        <p:grpSpPr>
          <a:xfrm>
            <a:off x="4810659" y="698846"/>
            <a:ext cx="2076469" cy="5910626"/>
            <a:chOff x="3270023" y="687574"/>
            <a:chExt cx="2076469" cy="5910626"/>
          </a:xfrm>
        </p:grpSpPr>
        <p:grpSp>
          <p:nvGrpSpPr>
            <p:cNvPr id="344" name="Group 343">
              <a:extLst>
                <a:ext uri="{FF2B5EF4-FFF2-40B4-BE49-F238E27FC236}">
                  <a16:creationId xmlns:a16="http://schemas.microsoft.com/office/drawing/2014/main" id="{370A4015-0EFB-4ACB-A19D-96C905706811}"/>
                </a:ext>
              </a:extLst>
            </p:cNvPr>
            <p:cNvGrpSpPr/>
            <p:nvPr/>
          </p:nvGrpSpPr>
          <p:grpSpPr>
            <a:xfrm>
              <a:off x="3271450" y="5172711"/>
              <a:ext cx="2071182" cy="1425489"/>
              <a:chOff x="3314717" y="4992723"/>
              <a:chExt cx="2071182" cy="1425489"/>
            </a:xfrm>
          </p:grpSpPr>
          <p:sp>
            <p:nvSpPr>
              <p:cNvPr id="23" name="Rectangle: Rounded Corners 22">
                <a:extLst>
                  <a:ext uri="{FF2B5EF4-FFF2-40B4-BE49-F238E27FC236}">
                    <a16:creationId xmlns:a16="http://schemas.microsoft.com/office/drawing/2014/main" id="{ACE715AC-4FAB-4D11-94CC-F3614356D3D0}"/>
                  </a:ext>
                </a:extLst>
              </p:cNvPr>
              <p:cNvSpPr/>
              <p:nvPr/>
            </p:nvSpPr>
            <p:spPr>
              <a:xfrm>
                <a:off x="3314717" y="4992723"/>
                <a:ext cx="2071182" cy="142548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C479067-ABD5-4F48-9C82-35304379A9AB}"/>
                  </a:ext>
                </a:extLst>
              </p:cNvPr>
              <p:cNvGrpSpPr>
                <a:grpSpLocks noChangeAspect="1"/>
              </p:cNvGrpSpPr>
              <p:nvPr/>
            </p:nvGrpSpPr>
            <p:grpSpPr>
              <a:xfrm>
                <a:off x="3483749" y="5554962"/>
                <a:ext cx="1798879" cy="596753"/>
                <a:chOff x="1838325" y="2229772"/>
                <a:chExt cx="9296401" cy="2896252"/>
              </a:xfrm>
            </p:grpSpPr>
            <p:cxnSp>
              <p:nvCxnSpPr>
                <p:cNvPr id="29" name="Straight Connector 28">
                  <a:extLst>
                    <a:ext uri="{FF2B5EF4-FFF2-40B4-BE49-F238E27FC236}">
                      <a16:creationId xmlns:a16="http://schemas.microsoft.com/office/drawing/2014/main" id="{579C3611-5E15-4484-919D-589A69DE0AA0}"/>
                    </a:ext>
                  </a:extLst>
                </p:cNvPr>
                <p:cNvCxnSpPr/>
                <p:nvPr/>
              </p:nvCxnSpPr>
              <p:spPr>
                <a:xfrm>
                  <a:off x="1838325" y="4810125"/>
                  <a:ext cx="8143875" cy="0"/>
                </a:xfrm>
                <a:prstGeom prst="line">
                  <a:avLst/>
                </a:prstGeom>
                <a:ln w="7620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CDD6C20-0F77-4334-ACB6-2CA883AD0DD9}"/>
                    </a:ext>
                  </a:extLst>
                </p:cNvPr>
                <p:cNvSpPr/>
                <p:nvPr/>
              </p:nvSpPr>
              <p:spPr>
                <a:xfrm>
                  <a:off x="4629150" y="4535474"/>
                  <a:ext cx="4362450" cy="590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AD220A13-56CA-47E4-B42F-2C5615E3D685}"/>
                    </a:ext>
                  </a:extLst>
                </p:cNvPr>
                <p:cNvGrpSpPr/>
                <p:nvPr/>
              </p:nvGrpSpPr>
              <p:grpSpPr>
                <a:xfrm>
                  <a:off x="3301282" y="3721210"/>
                  <a:ext cx="1327868" cy="1088915"/>
                  <a:chOff x="3048580" y="3721210"/>
                  <a:chExt cx="1327868" cy="1088915"/>
                </a:xfrm>
              </p:grpSpPr>
              <p:cxnSp>
                <p:nvCxnSpPr>
                  <p:cNvPr id="36" name="Straight Arrow Connector 35">
                    <a:extLst>
                      <a:ext uri="{FF2B5EF4-FFF2-40B4-BE49-F238E27FC236}">
                        <a16:creationId xmlns:a16="http://schemas.microsoft.com/office/drawing/2014/main" id="{490355D5-662D-44F7-A081-7B80702D6281}"/>
                      </a:ext>
                    </a:extLst>
                  </p:cNvPr>
                  <p:cNvCxnSpPr/>
                  <p:nvPr/>
                </p:nvCxnSpPr>
                <p:spPr>
                  <a:xfrm>
                    <a:off x="3048580" y="3721210"/>
                    <a:ext cx="13278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A6EFA07-538D-4834-9C62-621FC557E742}"/>
                      </a:ext>
                    </a:extLst>
                  </p:cNvPr>
                  <p:cNvCxnSpPr>
                    <a:cxnSpLocks/>
                  </p:cNvCxnSpPr>
                  <p:nvPr/>
                </p:nvCxnSpPr>
                <p:spPr>
                  <a:xfrm>
                    <a:off x="3057525" y="3724275"/>
                    <a:ext cx="0" cy="1085850"/>
                  </a:xfrm>
                  <a:prstGeom prst="line">
                    <a:avLst/>
                  </a:prstGeom>
                  <a:ln w="38100"/>
                </p:spPr>
                <p:style>
                  <a:lnRef idx="1">
                    <a:schemeClr val="dk1"/>
                  </a:lnRef>
                  <a:fillRef idx="0">
                    <a:schemeClr val="dk1"/>
                  </a:fillRef>
                  <a:effectRef idx="0">
                    <a:schemeClr val="dk1"/>
                  </a:effectRef>
                  <a:fontRef idx="minor">
                    <a:schemeClr val="tx1"/>
                  </a:fontRef>
                </p:style>
              </p:cxnSp>
            </p:grpSp>
            <p:sp>
              <p:nvSpPr>
                <p:cNvPr id="32" name="Freeform: Shape 31">
                  <a:extLst>
                    <a:ext uri="{FF2B5EF4-FFF2-40B4-BE49-F238E27FC236}">
                      <a16:creationId xmlns:a16="http://schemas.microsoft.com/office/drawing/2014/main" id="{64E3C551-A1CC-4AC9-A80B-A6F0866FF5FE}"/>
                    </a:ext>
                  </a:extLst>
                </p:cNvPr>
                <p:cNvSpPr/>
                <p:nvPr/>
              </p:nvSpPr>
              <p:spPr>
                <a:xfrm>
                  <a:off x="5200652" y="3579831"/>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964E2B4-7B95-4260-A8E2-0806CE2FD275}"/>
                    </a:ext>
                  </a:extLst>
                </p:cNvPr>
                <p:cNvSpPr/>
                <p:nvPr/>
              </p:nvSpPr>
              <p:spPr>
                <a:xfrm>
                  <a:off x="5762626" y="2898838"/>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16811E8-D1F2-4CAA-85A5-F89DA289E9B1}"/>
                    </a:ext>
                  </a:extLst>
                </p:cNvPr>
                <p:cNvSpPr/>
                <p:nvPr/>
              </p:nvSpPr>
              <p:spPr>
                <a:xfrm>
                  <a:off x="6410326" y="2229772"/>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A9A04BC-DEDF-49CB-88BD-F7F10B830E8F}"/>
                  </a:ext>
                </a:extLst>
              </p:cNvPr>
              <p:cNvSpPr txBox="1"/>
              <p:nvPr/>
            </p:nvSpPr>
            <p:spPr>
              <a:xfrm>
                <a:off x="3579090" y="5087383"/>
                <a:ext cx="1618056" cy="323165"/>
              </a:xfrm>
              <a:prstGeom prst="rect">
                <a:avLst/>
              </a:prstGeom>
              <a:noFill/>
            </p:spPr>
            <p:txBody>
              <a:bodyPr wrap="square" rtlCol="0">
                <a:spAutoFit/>
              </a:bodyPr>
              <a:lstStyle/>
              <a:p>
                <a:r>
                  <a:rPr lang="en-US" sz="1500" b="1" dirty="0"/>
                  <a:t>Gene expression</a:t>
                </a:r>
              </a:p>
            </p:txBody>
          </p:sp>
        </p:grpSp>
        <p:cxnSp>
          <p:nvCxnSpPr>
            <p:cNvPr id="185" name="Straight Arrow Connector 184">
              <a:extLst>
                <a:ext uri="{FF2B5EF4-FFF2-40B4-BE49-F238E27FC236}">
                  <a16:creationId xmlns:a16="http://schemas.microsoft.com/office/drawing/2014/main" id="{1BD27890-9DA9-4F52-8888-1C95C07579A0}"/>
                </a:ext>
              </a:extLst>
            </p:cNvPr>
            <p:cNvCxnSpPr>
              <a:cxnSpLocks/>
              <a:stCxn id="23" idx="0"/>
              <a:endCxn id="226" idx="2"/>
            </p:cNvCxnSpPr>
            <p:nvPr/>
          </p:nvCxnSpPr>
          <p:spPr>
            <a:xfrm flipV="1">
              <a:off x="4307041" y="4841126"/>
              <a:ext cx="1217" cy="331585"/>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ectangle: Rounded Corners 225">
              <a:extLst>
                <a:ext uri="{FF2B5EF4-FFF2-40B4-BE49-F238E27FC236}">
                  <a16:creationId xmlns:a16="http://schemas.microsoft.com/office/drawing/2014/main" id="{F0310E6E-D2A8-4CBF-8AFF-04752766FE8D}"/>
                </a:ext>
              </a:extLst>
            </p:cNvPr>
            <p:cNvSpPr/>
            <p:nvPr/>
          </p:nvSpPr>
          <p:spPr>
            <a:xfrm>
              <a:off x="3270023" y="687574"/>
              <a:ext cx="2076469" cy="4153552"/>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TextBox 228">
              <a:extLst>
                <a:ext uri="{FF2B5EF4-FFF2-40B4-BE49-F238E27FC236}">
                  <a16:creationId xmlns:a16="http://schemas.microsoft.com/office/drawing/2014/main" id="{9EA94684-A735-4169-8749-58C0DBEBBEF3}"/>
                </a:ext>
              </a:extLst>
            </p:cNvPr>
            <p:cNvSpPr txBox="1"/>
            <p:nvPr/>
          </p:nvSpPr>
          <p:spPr>
            <a:xfrm>
              <a:off x="3462574" y="747594"/>
              <a:ext cx="1835418" cy="323165"/>
            </a:xfrm>
            <a:prstGeom prst="rect">
              <a:avLst/>
            </a:prstGeom>
            <a:noFill/>
          </p:spPr>
          <p:txBody>
            <a:bodyPr wrap="square" rtlCol="0">
              <a:spAutoFit/>
            </a:bodyPr>
            <a:lstStyle/>
            <a:p>
              <a:r>
                <a:rPr lang="en-US" sz="1500" b="1" dirty="0"/>
                <a:t>Construct network</a:t>
              </a:r>
            </a:p>
          </p:txBody>
        </p:sp>
        <p:cxnSp>
          <p:nvCxnSpPr>
            <p:cNvPr id="281" name="Straight Connector 280">
              <a:extLst>
                <a:ext uri="{FF2B5EF4-FFF2-40B4-BE49-F238E27FC236}">
                  <a16:creationId xmlns:a16="http://schemas.microsoft.com/office/drawing/2014/main" id="{A36E4799-31CB-4BDF-98D4-C2728A26A45B}"/>
                </a:ext>
              </a:extLst>
            </p:cNvPr>
            <p:cNvCxnSpPr>
              <a:cxnSpLocks/>
            </p:cNvCxnSpPr>
            <p:nvPr/>
          </p:nvCxnSpPr>
          <p:spPr>
            <a:xfrm>
              <a:off x="3293303" y="2709151"/>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606FEA47-9B80-4860-A6B9-4B3BA626A577}"/>
                </a:ext>
              </a:extLst>
            </p:cNvPr>
            <p:cNvSpPr txBox="1"/>
            <p:nvPr/>
          </p:nvSpPr>
          <p:spPr>
            <a:xfrm>
              <a:off x="3387246" y="4353156"/>
              <a:ext cx="1920859" cy="400110"/>
            </a:xfrm>
            <a:prstGeom prst="rect">
              <a:avLst/>
            </a:prstGeom>
            <a:noFill/>
          </p:spPr>
          <p:txBody>
            <a:bodyPr wrap="square" rtlCol="0">
              <a:spAutoFit/>
            </a:bodyPr>
            <a:lstStyle/>
            <a:p>
              <a:r>
                <a:rPr lang="en-US" altLang="zh-CN" sz="1000" dirty="0"/>
                <a:t>Assign weights by expression and apply personalized PageRank</a:t>
              </a:r>
              <a:endParaRPr lang="en-US" sz="1000" dirty="0"/>
            </a:p>
          </p:txBody>
        </p:sp>
        <p:grpSp>
          <p:nvGrpSpPr>
            <p:cNvPr id="94" name="Group 93">
              <a:extLst>
                <a:ext uri="{FF2B5EF4-FFF2-40B4-BE49-F238E27FC236}">
                  <a16:creationId xmlns:a16="http://schemas.microsoft.com/office/drawing/2014/main" id="{FD8CD412-ED26-4D49-9493-FFF0EFE52256}"/>
                </a:ext>
              </a:extLst>
            </p:cNvPr>
            <p:cNvGrpSpPr/>
            <p:nvPr/>
          </p:nvGrpSpPr>
          <p:grpSpPr>
            <a:xfrm>
              <a:off x="3393040" y="2903381"/>
              <a:ext cx="1859832" cy="1365874"/>
              <a:chOff x="5609020" y="3828545"/>
              <a:chExt cx="1859832" cy="1365874"/>
            </a:xfrm>
          </p:grpSpPr>
          <p:sp>
            <p:nvSpPr>
              <p:cNvPr id="150" name="Oval 149">
                <a:extLst>
                  <a:ext uri="{FF2B5EF4-FFF2-40B4-BE49-F238E27FC236}">
                    <a16:creationId xmlns:a16="http://schemas.microsoft.com/office/drawing/2014/main" id="{E69E4FBE-6F7D-433C-825F-0B877895D9B6}"/>
                  </a:ext>
                </a:extLst>
              </p:cNvPr>
              <p:cNvSpPr>
                <a:spLocks/>
              </p:cNvSpPr>
              <p:nvPr/>
            </p:nvSpPr>
            <p:spPr>
              <a:xfrm>
                <a:off x="6272064" y="3828545"/>
                <a:ext cx="365760" cy="3657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BAE7A05-9809-4C9C-8872-40348FBD6067}"/>
                  </a:ext>
                </a:extLst>
              </p:cNvPr>
              <p:cNvSpPr>
                <a:spLocks noChangeAspect="1"/>
              </p:cNvSpPr>
              <p:nvPr/>
            </p:nvSpPr>
            <p:spPr>
              <a:xfrm>
                <a:off x="7028994" y="4005223"/>
                <a:ext cx="180114" cy="19286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3529462C-FFE2-4FED-A753-C98171331C37}"/>
                  </a:ext>
                </a:extLst>
              </p:cNvPr>
              <p:cNvSpPr>
                <a:spLocks/>
              </p:cNvSpPr>
              <p:nvPr/>
            </p:nvSpPr>
            <p:spPr>
              <a:xfrm>
                <a:off x="5871241" y="4313186"/>
                <a:ext cx="274320" cy="2756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28D5960-DCC7-424F-96BA-A26AF8C428BD}"/>
                  </a:ext>
                </a:extLst>
              </p:cNvPr>
              <p:cNvSpPr>
                <a:spLocks/>
              </p:cNvSpPr>
              <p:nvPr/>
            </p:nvSpPr>
            <p:spPr>
              <a:xfrm>
                <a:off x="6448535" y="451450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7AF93B81-2D59-4803-B84A-AABB8C61A4EE}"/>
                  </a:ext>
                </a:extLst>
              </p:cNvPr>
              <p:cNvSpPr>
                <a:spLocks noChangeAspect="1"/>
              </p:cNvSpPr>
              <p:nvPr/>
            </p:nvSpPr>
            <p:spPr>
              <a:xfrm>
                <a:off x="5609020" y="4493958"/>
                <a:ext cx="139068" cy="14891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6D3F39C2-9F5B-4276-AA44-3C6A1FE340CB}"/>
                  </a:ext>
                </a:extLst>
              </p:cNvPr>
              <p:cNvSpPr>
                <a:spLocks noChangeAspect="1"/>
              </p:cNvSpPr>
              <p:nvPr/>
            </p:nvSpPr>
            <p:spPr>
              <a:xfrm>
                <a:off x="5704980" y="4745463"/>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26D7E60A-5A8F-49FC-A5CB-C7EB0072D7CF}"/>
                  </a:ext>
                </a:extLst>
              </p:cNvPr>
              <p:cNvSpPr>
                <a:spLocks noChangeAspect="1"/>
              </p:cNvSpPr>
              <p:nvPr/>
            </p:nvSpPr>
            <p:spPr>
              <a:xfrm>
                <a:off x="5949553" y="4703816"/>
                <a:ext cx="162322" cy="17381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0386ABD6-6E19-4DEC-BE30-C834D2CB6E23}"/>
                  </a:ext>
                </a:extLst>
              </p:cNvPr>
              <p:cNvSpPr>
                <a:spLocks noChangeAspect="1"/>
              </p:cNvSpPr>
              <p:nvPr/>
            </p:nvSpPr>
            <p:spPr>
              <a:xfrm>
                <a:off x="6431207" y="4892101"/>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CE4411CC-07F0-4FFF-80E9-CCD6B3AE133B}"/>
                  </a:ext>
                </a:extLst>
              </p:cNvPr>
              <p:cNvSpPr>
                <a:spLocks noChangeAspect="1"/>
              </p:cNvSpPr>
              <p:nvPr/>
            </p:nvSpPr>
            <p:spPr>
              <a:xfrm>
                <a:off x="6986383" y="4444265"/>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64A96990-F0BC-4CA2-A96C-27E0D4E91DF1}"/>
                  </a:ext>
                </a:extLst>
              </p:cNvPr>
              <p:cNvSpPr>
                <a:spLocks noChangeAspect="1"/>
              </p:cNvSpPr>
              <p:nvPr/>
            </p:nvSpPr>
            <p:spPr>
              <a:xfrm>
                <a:off x="6662846" y="5016249"/>
                <a:ext cx="166394"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6C542D4F-9F2B-4D55-8A0A-25AC71EE850D}"/>
                  </a:ext>
                </a:extLst>
              </p:cNvPr>
              <p:cNvSpPr>
                <a:spLocks noChangeAspect="1"/>
              </p:cNvSpPr>
              <p:nvPr/>
            </p:nvSpPr>
            <p:spPr>
              <a:xfrm>
                <a:off x="6162851" y="5066312"/>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FF41337B-1F0E-4C40-87A9-21F2A2554CF1}"/>
                  </a:ext>
                </a:extLst>
              </p:cNvPr>
              <p:cNvSpPr>
                <a:spLocks noChangeAspect="1"/>
              </p:cNvSpPr>
              <p:nvPr/>
            </p:nvSpPr>
            <p:spPr>
              <a:xfrm>
                <a:off x="6840634" y="4823544"/>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750073FE-E496-464D-B6F3-EF6E89141B41}"/>
                  </a:ext>
                </a:extLst>
              </p:cNvPr>
              <p:cNvSpPr>
                <a:spLocks noChangeAspect="1"/>
              </p:cNvSpPr>
              <p:nvPr/>
            </p:nvSpPr>
            <p:spPr>
              <a:xfrm>
                <a:off x="7136717" y="4699397"/>
                <a:ext cx="115942" cy="124148"/>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Arrow Connector 162">
                <a:extLst>
                  <a:ext uri="{FF2B5EF4-FFF2-40B4-BE49-F238E27FC236}">
                    <a16:creationId xmlns:a16="http://schemas.microsoft.com/office/drawing/2014/main" id="{3669C244-3148-4AC4-AB7F-3DE4F62B6EF4}"/>
                  </a:ext>
                </a:extLst>
              </p:cNvPr>
              <p:cNvCxnSpPr>
                <a:cxnSpLocks/>
                <a:stCxn id="150" idx="3"/>
                <a:endCxn id="152"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E74F6E3D-C844-476C-ACC0-C1E7363C217F}"/>
                  </a:ext>
                </a:extLst>
              </p:cNvPr>
              <p:cNvCxnSpPr>
                <a:cxnSpLocks/>
                <a:endCxn id="160" idx="0"/>
              </p:cNvCxnSpPr>
              <p:nvPr/>
            </p:nvCxnSpPr>
            <p:spPr>
              <a:xfrm flipH="1">
                <a:off x="6220823" y="4206320"/>
                <a:ext cx="167984"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0F6081B8-5CE7-489F-BADD-C7E3413C0FB6}"/>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AF9EFF46-8240-45A7-9786-906C160826AA}"/>
                  </a:ext>
                </a:extLst>
              </p:cNvPr>
              <p:cNvCxnSpPr>
                <a:cxnSpLocks/>
                <a:endCxn id="155" idx="7"/>
              </p:cNvCxnSpPr>
              <p:nvPr/>
            </p:nvCxnSpPr>
            <p:spPr>
              <a:xfrm flipH="1">
                <a:off x="5803943" y="4588821"/>
                <a:ext cx="132501" cy="174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7B9F8C2A-3B89-404F-9D7F-01E9914236F9}"/>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52739EF7-B83A-4CB3-93DA-4EF354E003A2}"/>
                  </a:ext>
                </a:extLst>
              </p:cNvPr>
              <p:cNvCxnSpPr>
                <a:cxnSpLocks/>
                <a:endCxn id="153"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9DCB2749-63B6-40EC-83AD-63E21B069A09}"/>
                  </a:ext>
                </a:extLst>
              </p:cNvPr>
              <p:cNvCxnSpPr>
                <a:cxnSpLocks/>
                <a:stCxn id="150" idx="5"/>
                <a:endCxn id="158" idx="1"/>
              </p:cNvCxnSpPr>
              <p:nvPr/>
            </p:nvCxnSpPr>
            <p:spPr>
              <a:xfrm>
                <a:off x="6584260" y="4140741"/>
                <a:ext cx="419102" cy="3217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8C440958-CEE4-4213-B941-E24AD2AD4C44}"/>
                  </a:ext>
                </a:extLst>
              </p:cNvPr>
              <p:cNvCxnSpPr>
                <a:cxnSpLocks/>
                <a:stCxn id="153" idx="6"/>
                <a:endCxn id="158" idx="2"/>
              </p:cNvCxnSpPr>
              <p:nvPr/>
            </p:nvCxnSpPr>
            <p:spPr>
              <a:xfrm flipV="1">
                <a:off x="6631415" y="4506339"/>
                <a:ext cx="354968" cy="99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2685215B-AD1E-4B89-820D-BF12A0AD3656}"/>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E69553DD-C9C8-41BE-89BA-79A206D0785F}"/>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5EF1AC3E-C0E6-41E1-8ECC-0B7FDFEE07D2}"/>
                  </a:ext>
                </a:extLst>
              </p:cNvPr>
              <p:cNvCxnSpPr>
                <a:cxnSpLocks/>
                <a:stCxn id="153" idx="5"/>
                <a:endCxn id="161" idx="1"/>
              </p:cNvCxnSpPr>
              <p:nvPr/>
            </p:nvCxnSpPr>
            <p:spPr>
              <a:xfrm>
                <a:off x="6604633" y="4670604"/>
                <a:ext cx="252980" cy="171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B87F21EA-576D-49F2-AEE7-5E9ED9D35B94}"/>
                  </a:ext>
                </a:extLst>
              </p:cNvPr>
              <p:cNvCxnSpPr>
                <a:cxnSpLocks/>
              </p:cNvCxnSpPr>
              <p:nvPr/>
            </p:nvCxnSpPr>
            <p:spPr>
              <a:xfrm flipH="1" flipV="1">
                <a:off x="7080895" y="4558657"/>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FFC40DC-2403-480F-95DB-C676409F14DB}"/>
                  </a:ext>
                </a:extLst>
              </p:cNvPr>
              <p:cNvCxnSpPr>
                <a:cxnSpLocks/>
              </p:cNvCxnSpPr>
              <p:nvPr/>
            </p:nvCxnSpPr>
            <p:spPr>
              <a:xfrm flipH="1">
                <a:off x="6958599" y="4788528"/>
                <a:ext cx="176393" cy="6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76" name="Oval 175">
                <a:extLst>
                  <a:ext uri="{FF2B5EF4-FFF2-40B4-BE49-F238E27FC236}">
                    <a16:creationId xmlns:a16="http://schemas.microsoft.com/office/drawing/2014/main" id="{6AD942AE-5A76-4233-B467-3E1126C19FEB}"/>
                  </a:ext>
                </a:extLst>
              </p:cNvPr>
              <p:cNvSpPr>
                <a:spLocks noChangeAspect="1"/>
              </p:cNvSpPr>
              <p:nvPr/>
            </p:nvSpPr>
            <p:spPr>
              <a:xfrm>
                <a:off x="7390450" y="4474706"/>
                <a:ext cx="78402" cy="839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Arrow Connector 176">
                <a:extLst>
                  <a:ext uri="{FF2B5EF4-FFF2-40B4-BE49-F238E27FC236}">
                    <a16:creationId xmlns:a16="http://schemas.microsoft.com/office/drawing/2014/main" id="{8D146FA7-CF09-4BD0-A5A5-B9C82E707679}"/>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BD7CC172-4F81-4B37-A9BF-4E0A406C3C5C}"/>
                  </a:ext>
                </a:extLst>
              </p:cNvPr>
              <p:cNvCxnSpPr>
                <a:cxnSpLocks/>
                <a:endCxn id="151" idx="2"/>
              </p:cNvCxnSpPr>
              <p:nvPr/>
            </p:nvCxnSpPr>
            <p:spPr>
              <a:xfrm>
                <a:off x="6626095" y="3986009"/>
                <a:ext cx="402899" cy="1156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6" name="Oval 285">
                <a:extLst>
                  <a:ext uri="{FF2B5EF4-FFF2-40B4-BE49-F238E27FC236}">
                    <a16:creationId xmlns:a16="http://schemas.microsoft.com/office/drawing/2014/main" id="{403AEDDE-C8A1-4960-B4A4-91FA912BFF39}"/>
                  </a:ext>
                </a:extLst>
              </p:cNvPr>
              <p:cNvSpPr>
                <a:spLocks noChangeAspect="1"/>
              </p:cNvSpPr>
              <p:nvPr/>
            </p:nvSpPr>
            <p:spPr>
              <a:xfrm>
                <a:off x="5788114" y="4091440"/>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7" name="Straight Arrow Connector 286">
                <a:extLst>
                  <a:ext uri="{FF2B5EF4-FFF2-40B4-BE49-F238E27FC236}">
                    <a16:creationId xmlns:a16="http://schemas.microsoft.com/office/drawing/2014/main" id="{1340652F-CD27-4A3C-A698-3E88165E818B}"/>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nvGrpSpPr>
            <p:cNvPr id="109" name="Group 108">
              <a:extLst>
                <a:ext uri="{FF2B5EF4-FFF2-40B4-BE49-F238E27FC236}">
                  <a16:creationId xmlns:a16="http://schemas.microsoft.com/office/drawing/2014/main" id="{1F3E571F-F203-4652-8850-A9AD2D6444E0}"/>
                </a:ext>
              </a:extLst>
            </p:cNvPr>
            <p:cNvGrpSpPr/>
            <p:nvPr/>
          </p:nvGrpSpPr>
          <p:grpSpPr>
            <a:xfrm>
              <a:off x="3413058" y="1114059"/>
              <a:ext cx="1836666" cy="1420647"/>
              <a:chOff x="5655461" y="4674832"/>
              <a:chExt cx="1836666" cy="1420647"/>
            </a:xfrm>
          </p:grpSpPr>
          <p:sp>
            <p:nvSpPr>
              <p:cNvPr id="289" name="Oval 288">
                <a:extLst>
                  <a:ext uri="{FF2B5EF4-FFF2-40B4-BE49-F238E27FC236}">
                    <a16:creationId xmlns:a16="http://schemas.microsoft.com/office/drawing/2014/main" id="{9C5BE3D9-A904-4497-8248-18A857563F16}"/>
                  </a:ext>
                </a:extLst>
              </p:cNvPr>
              <p:cNvSpPr>
                <a:spLocks/>
              </p:cNvSpPr>
              <p:nvPr/>
            </p:nvSpPr>
            <p:spPr>
              <a:xfrm>
                <a:off x="6353590" y="467483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1F5D9BCF-4FF7-4023-A8E2-933A28B87440}"/>
                  </a:ext>
                </a:extLst>
              </p:cNvPr>
              <p:cNvSpPr>
                <a:spLocks noChangeAspect="1"/>
              </p:cNvSpPr>
              <p:nvPr/>
            </p:nvSpPr>
            <p:spPr>
              <a:xfrm>
                <a:off x="7028813" y="4812409"/>
                <a:ext cx="180114"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E572CDEB-8DF8-44BE-9FB7-A77909FD46A8}"/>
                  </a:ext>
                </a:extLst>
              </p:cNvPr>
              <p:cNvSpPr>
                <a:spLocks noChangeAspect="1"/>
              </p:cNvSpPr>
              <p:nvPr/>
            </p:nvSpPr>
            <p:spPr>
              <a:xfrm>
                <a:off x="5952767" y="5159473"/>
                <a:ext cx="182880" cy="183757"/>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FA3A4EC6-24BD-4173-B3B2-7F3CA659F81F}"/>
                  </a:ext>
                </a:extLst>
              </p:cNvPr>
              <p:cNvSpPr>
                <a:spLocks/>
              </p:cNvSpPr>
              <p:nvPr/>
            </p:nvSpPr>
            <p:spPr>
              <a:xfrm>
                <a:off x="6530061" y="5360793"/>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94353795-7662-4D82-A835-12CCC9A762A1}"/>
                  </a:ext>
                </a:extLst>
              </p:cNvPr>
              <p:cNvSpPr>
                <a:spLocks/>
              </p:cNvSpPr>
              <p:nvPr/>
            </p:nvSpPr>
            <p:spPr>
              <a:xfrm>
                <a:off x="5655461" y="536662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Oval 296">
                <a:extLst>
                  <a:ext uri="{FF2B5EF4-FFF2-40B4-BE49-F238E27FC236}">
                    <a16:creationId xmlns:a16="http://schemas.microsoft.com/office/drawing/2014/main" id="{90C0E2A9-E80D-4B24-8058-1A6819A85CDB}"/>
                  </a:ext>
                </a:extLst>
              </p:cNvPr>
              <p:cNvSpPr>
                <a:spLocks/>
              </p:cNvSpPr>
              <p:nvPr/>
            </p:nvSpPr>
            <p:spPr>
              <a:xfrm>
                <a:off x="5786506" y="5591750"/>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Oval 297">
                <a:extLst>
                  <a:ext uri="{FF2B5EF4-FFF2-40B4-BE49-F238E27FC236}">
                    <a16:creationId xmlns:a16="http://schemas.microsoft.com/office/drawing/2014/main" id="{924B6010-960F-41DC-B9A5-CF992B736DCD}"/>
                  </a:ext>
                </a:extLst>
              </p:cNvPr>
              <p:cNvSpPr>
                <a:spLocks/>
              </p:cNvSpPr>
              <p:nvPr/>
            </p:nvSpPr>
            <p:spPr>
              <a:xfrm>
                <a:off x="6031079" y="5550103"/>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Oval 298">
                <a:extLst>
                  <a:ext uri="{FF2B5EF4-FFF2-40B4-BE49-F238E27FC236}">
                    <a16:creationId xmlns:a16="http://schemas.microsoft.com/office/drawing/2014/main" id="{7C9C2E8B-A68E-4A8C-857D-694682DF4405}"/>
                  </a:ext>
                </a:extLst>
              </p:cNvPr>
              <p:cNvSpPr>
                <a:spLocks noChangeAspect="1"/>
              </p:cNvSpPr>
              <p:nvPr/>
            </p:nvSpPr>
            <p:spPr>
              <a:xfrm>
                <a:off x="6458574" y="5729918"/>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Oval 300">
                <a:extLst>
                  <a:ext uri="{FF2B5EF4-FFF2-40B4-BE49-F238E27FC236}">
                    <a16:creationId xmlns:a16="http://schemas.microsoft.com/office/drawing/2014/main" id="{0DE45134-50AF-49D6-859D-12D37C762956}"/>
                  </a:ext>
                </a:extLst>
              </p:cNvPr>
              <p:cNvSpPr>
                <a:spLocks noChangeAspect="1"/>
              </p:cNvSpPr>
              <p:nvPr/>
            </p:nvSpPr>
            <p:spPr>
              <a:xfrm>
                <a:off x="7067909" y="529055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a:extLst>
                  <a:ext uri="{FF2B5EF4-FFF2-40B4-BE49-F238E27FC236}">
                    <a16:creationId xmlns:a16="http://schemas.microsoft.com/office/drawing/2014/main" id="{DF6F23A5-038D-4AD7-AEA1-B5CD6F62EE20}"/>
                  </a:ext>
                </a:extLst>
              </p:cNvPr>
              <p:cNvSpPr>
                <a:spLocks noChangeAspect="1"/>
              </p:cNvSpPr>
              <p:nvPr/>
            </p:nvSpPr>
            <p:spPr>
              <a:xfrm>
                <a:off x="6718812" y="5834822"/>
                <a:ext cx="182880"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2EA14B11-AF26-45B4-8FCE-F0A81723995E}"/>
                  </a:ext>
                </a:extLst>
              </p:cNvPr>
              <p:cNvSpPr>
                <a:spLocks noChangeAspect="1"/>
              </p:cNvSpPr>
              <p:nvPr/>
            </p:nvSpPr>
            <p:spPr>
              <a:xfrm>
                <a:off x="6244377" y="5912599"/>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3C3B6DA7-B993-496B-B6BA-CE838517C434}"/>
                  </a:ext>
                </a:extLst>
              </p:cNvPr>
              <p:cNvSpPr>
                <a:spLocks/>
              </p:cNvSpPr>
              <p:nvPr/>
            </p:nvSpPr>
            <p:spPr>
              <a:xfrm>
                <a:off x="6878074" y="5696314"/>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DC9863CE-3E7E-46D4-B505-24EEC5234894}"/>
                  </a:ext>
                </a:extLst>
              </p:cNvPr>
              <p:cNvSpPr>
                <a:spLocks noChangeAspect="1"/>
              </p:cNvSpPr>
              <p:nvPr/>
            </p:nvSpPr>
            <p:spPr>
              <a:xfrm>
                <a:off x="7256647" y="5591750"/>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6" name="Straight Arrow Connector 305">
                <a:extLst>
                  <a:ext uri="{FF2B5EF4-FFF2-40B4-BE49-F238E27FC236}">
                    <a16:creationId xmlns:a16="http://schemas.microsoft.com/office/drawing/2014/main" id="{AD1F9102-D8FF-42AE-81A9-952CA44F3EAE}"/>
                  </a:ext>
                </a:extLst>
              </p:cNvPr>
              <p:cNvCxnSpPr>
                <a:cxnSpLocks/>
                <a:stCxn id="289" idx="3"/>
                <a:endCxn id="294" idx="7"/>
              </p:cNvCxnSpPr>
              <p:nvPr/>
            </p:nvCxnSpPr>
            <p:spPr>
              <a:xfrm flipH="1">
                <a:off x="6108865" y="4830930"/>
                <a:ext cx="271507" cy="355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7" name="Straight Arrow Connector 306">
                <a:extLst>
                  <a:ext uri="{FF2B5EF4-FFF2-40B4-BE49-F238E27FC236}">
                    <a16:creationId xmlns:a16="http://schemas.microsoft.com/office/drawing/2014/main" id="{91B0540C-536A-4BC4-AC28-16A4C7CAC585}"/>
                  </a:ext>
                </a:extLst>
              </p:cNvPr>
              <p:cNvCxnSpPr>
                <a:cxnSpLocks/>
                <a:stCxn id="289" idx="4"/>
                <a:endCxn id="303" idx="0"/>
              </p:cNvCxnSpPr>
              <p:nvPr/>
            </p:nvCxnSpPr>
            <p:spPr>
              <a:xfrm flipH="1">
                <a:off x="6335817" y="4857712"/>
                <a:ext cx="109213" cy="105488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08" name="Straight Arrow Connector 307">
                <a:extLst>
                  <a:ext uri="{FF2B5EF4-FFF2-40B4-BE49-F238E27FC236}">
                    <a16:creationId xmlns:a16="http://schemas.microsoft.com/office/drawing/2014/main" id="{2C5E21C6-0D4E-4CFC-9BA0-7144FD1CE546}"/>
                  </a:ext>
                </a:extLst>
              </p:cNvPr>
              <p:cNvCxnSpPr>
                <a:cxnSpLocks/>
              </p:cNvCxnSpPr>
              <p:nvPr/>
            </p:nvCxnSpPr>
            <p:spPr>
              <a:xfrm flipH="1">
                <a:off x="5844143" y="5323126"/>
                <a:ext cx="126408" cy="88625"/>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a:extLst>
                  <a:ext uri="{FF2B5EF4-FFF2-40B4-BE49-F238E27FC236}">
                    <a16:creationId xmlns:a16="http://schemas.microsoft.com/office/drawing/2014/main" id="{FC9695F4-E51D-4685-B5B2-3F6E22D2C672}"/>
                  </a:ext>
                </a:extLst>
              </p:cNvPr>
              <p:cNvCxnSpPr>
                <a:cxnSpLocks/>
              </p:cNvCxnSpPr>
              <p:nvPr/>
            </p:nvCxnSpPr>
            <p:spPr>
              <a:xfrm flipH="1">
                <a:off x="5918330" y="5375275"/>
                <a:ext cx="81432" cy="187210"/>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0" name="Straight Arrow Connector 309">
                <a:extLst>
                  <a:ext uri="{FF2B5EF4-FFF2-40B4-BE49-F238E27FC236}">
                    <a16:creationId xmlns:a16="http://schemas.microsoft.com/office/drawing/2014/main" id="{9B5CD92B-EC0F-4174-8B3A-604F47D66A8E}"/>
                  </a:ext>
                </a:extLst>
              </p:cNvPr>
              <p:cNvCxnSpPr>
                <a:cxnSpLocks/>
              </p:cNvCxnSpPr>
              <p:nvPr/>
            </p:nvCxnSpPr>
            <p:spPr>
              <a:xfrm>
                <a:off x="6065063" y="5367438"/>
                <a:ext cx="40930" cy="17824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Straight Arrow Connector 310">
                <a:extLst>
                  <a:ext uri="{FF2B5EF4-FFF2-40B4-BE49-F238E27FC236}">
                    <a16:creationId xmlns:a16="http://schemas.microsoft.com/office/drawing/2014/main" id="{186D37A0-D73A-41F9-952A-28671C343F12}"/>
                  </a:ext>
                </a:extLst>
              </p:cNvPr>
              <p:cNvCxnSpPr>
                <a:cxnSpLocks/>
                <a:endCxn id="295" idx="0"/>
              </p:cNvCxnSpPr>
              <p:nvPr/>
            </p:nvCxnSpPr>
            <p:spPr>
              <a:xfrm>
                <a:off x="6474749" y="4848177"/>
                <a:ext cx="146752" cy="512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2" name="Straight Arrow Connector 311">
                <a:extLst>
                  <a:ext uri="{FF2B5EF4-FFF2-40B4-BE49-F238E27FC236}">
                    <a16:creationId xmlns:a16="http://schemas.microsoft.com/office/drawing/2014/main" id="{D3A5DD06-6E53-4A5C-8132-7F229B4D79EF}"/>
                  </a:ext>
                </a:extLst>
              </p:cNvPr>
              <p:cNvCxnSpPr>
                <a:cxnSpLocks/>
                <a:stCxn id="289" idx="5"/>
                <a:endCxn id="301" idx="1"/>
              </p:cNvCxnSpPr>
              <p:nvPr/>
            </p:nvCxnSpPr>
            <p:spPr>
              <a:xfrm>
                <a:off x="6509688" y="4830930"/>
                <a:ext cx="585003" cy="486404"/>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4" name="Straight Arrow Connector 313">
                <a:extLst>
                  <a:ext uri="{FF2B5EF4-FFF2-40B4-BE49-F238E27FC236}">
                    <a16:creationId xmlns:a16="http://schemas.microsoft.com/office/drawing/2014/main" id="{A09D711C-2B22-4DCF-B9B0-B6A0F8CFDDA5}"/>
                  </a:ext>
                </a:extLst>
              </p:cNvPr>
              <p:cNvCxnSpPr>
                <a:cxnSpLocks/>
                <a:stCxn id="295" idx="6"/>
                <a:endCxn id="301" idx="2"/>
              </p:cNvCxnSpPr>
              <p:nvPr/>
            </p:nvCxnSpPr>
            <p:spPr>
              <a:xfrm flipV="1">
                <a:off x="6712941" y="5381992"/>
                <a:ext cx="354968" cy="70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5" name="Straight Arrow Connector 314">
                <a:extLst>
                  <a:ext uri="{FF2B5EF4-FFF2-40B4-BE49-F238E27FC236}">
                    <a16:creationId xmlns:a16="http://schemas.microsoft.com/office/drawing/2014/main" id="{15F7413F-0344-49F5-B0C3-DBAB83D8DDED}"/>
                  </a:ext>
                </a:extLst>
              </p:cNvPr>
              <p:cNvCxnSpPr>
                <a:cxnSpLocks/>
              </p:cNvCxnSpPr>
              <p:nvPr/>
            </p:nvCxnSpPr>
            <p:spPr>
              <a:xfrm>
                <a:off x="6654012" y="5544289"/>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7" name="Straight Arrow Connector 316">
                <a:extLst>
                  <a:ext uri="{FF2B5EF4-FFF2-40B4-BE49-F238E27FC236}">
                    <a16:creationId xmlns:a16="http://schemas.microsoft.com/office/drawing/2014/main" id="{D30BB10C-BC8E-4660-8A7E-A4421C4E5CDE}"/>
                  </a:ext>
                </a:extLst>
              </p:cNvPr>
              <p:cNvCxnSpPr>
                <a:cxnSpLocks/>
              </p:cNvCxnSpPr>
              <p:nvPr/>
            </p:nvCxnSpPr>
            <p:spPr>
              <a:xfrm flipH="1">
                <a:off x="6570704" y="5550606"/>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8" name="Straight Arrow Connector 317">
                <a:extLst>
                  <a:ext uri="{FF2B5EF4-FFF2-40B4-BE49-F238E27FC236}">
                    <a16:creationId xmlns:a16="http://schemas.microsoft.com/office/drawing/2014/main" id="{D3249850-D428-47ED-B651-B5AEFE9EBAA6}"/>
                  </a:ext>
                </a:extLst>
              </p:cNvPr>
              <p:cNvCxnSpPr>
                <a:cxnSpLocks/>
                <a:stCxn id="295" idx="5"/>
                <a:endCxn id="304" idx="1"/>
              </p:cNvCxnSpPr>
              <p:nvPr/>
            </p:nvCxnSpPr>
            <p:spPr>
              <a:xfrm>
                <a:off x="6686159" y="5516891"/>
                <a:ext cx="218697" cy="206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9" name="Straight Arrow Connector 318">
                <a:extLst>
                  <a:ext uri="{FF2B5EF4-FFF2-40B4-BE49-F238E27FC236}">
                    <a16:creationId xmlns:a16="http://schemas.microsoft.com/office/drawing/2014/main" id="{74DEC733-B76A-4F82-9D56-C94DAF228354}"/>
                  </a:ext>
                </a:extLst>
              </p:cNvPr>
              <p:cNvCxnSpPr>
                <a:cxnSpLocks/>
              </p:cNvCxnSpPr>
              <p:nvPr/>
            </p:nvCxnSpPr>
            <p:spPr>
              <a:xfrm flipH="1" flipV="1">
                <a:off x="7218383" y="5464185"/>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a:extLst>
                  <a:ext uri="{FF2B5EF4-FFF2-40B4-BE49-F238E27FC236}">
                    <a16:creationId xmlns:a16="http://schemas.microsoft.com/office/drawing/2014/main" id="{4F3520D3-003E-48A2-92A6-4A50330746D3}"/>
                  </a:ext>
                </a:extLst>
              </p:cNvPr>
              <p:cNvCxnSpPr>
                <a:cxnSpLocks/>
              </p:cNvCxnSpPr>
              <p:nvPr/>
            </p:nvCxnSpPr>
            <p:spPr>
              <a:xfrm flipH="1">
                <a:off x="7060954" y="5696314"/>
                <a:ext cx="176393" cy="68228"/>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322" name="Oval 321">
                <a:extLst>
                  <a:ext uri="{FF2B5EF4-FFF2-40B4-BE49-F238E27FC236}">
                    <a16:creationId xmlns:a16="http://schemas.microsoft.com/office/drawing/2014/main" id="{98E74E95-7AE0-48D1-852E-C55827904D59}"/>
                  </a:ext>
                </a:extLst>
              </p:cNvPr>
              <p:cNvSpPr>
                <a:spLocks noChangeAspect="1"/>
              </p:cNvSpPr>
              <p:nvPr/>
            </p:nvSpPr>
            <p:spPr>
              <a:xfrm>
                <a:off x="7309247" y="516040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3" name="Straight Arrow Connector 322">
                <a:extLst>
                  <a:ext uri="{FF2B5EF4-FFF2-40B4-BE49-F238E27FC236}">
                    <a16:creationId xmlns:a16="http://schemas.microsoft.com/office/drawing/2014/main" id="{CCB2FDC3-4F38-402C-848F-F346872D5F02}"/>
                  </a:ext>
                </a:extLst>
              </p:cNvPr>
              <p:cNvCxnSpPr>
                <a:cxnSpLocks/>
              </p:cNvCxnSpPr>
              <p:nvPr/>
            </p:nvCxnSpPr>
            <p:spPr>
              <a:xfrm>
                <a:off x="6530969" y="4806148"/>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8373B05F-D5D9-4DBA-B7A5-8572668148C0}"/>
                  </a:ext>
                </a:extLst>
              </p:cNvPr>
              <p:cNvCxnSpPr>
                <a:cxnSpLocks/>
                <a:stCxn id="289" idx="6"/>
              </p:cNvCxnSpPr>
              <p:nvPr/>
            </p:nvCxnSpPr>
            <p:spPr>
              <a:xfrm>
                <a:off x="6536470" y="4766272"/>
                <a:ext cx="474735" cy="11263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327" name="Oval 326">
                <a:extLst>
                  <a:ext uri="{FF2B5EF4-FFF2-40B4-BE49-F238E27FC236}">
                    <a16:creationId xmlns:a16="http://schemas.microsoft.com/office/drawing/2014/main" id="{B6810986-D4EC-4D7B-9778-29FA14F84BEF}"/>
                  </a:ext>
                </a:extLst>
              </p:cNvPr>
              <p:cNvSpPr>
                <a:spLocks noChangeAspect="1"/>
              </p:cNvSpPr>
              <p:nvPr/>
            </p:nvSpPr>
            <p:spPr>
              <a:xfrm>
                <a:off x="5895290" y="483229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9" name="Straight Arrow Connector 328">
                <a:extLst>
                  <a:ext uri="{FF2B5EF4-FFF2-40B4-BE49-F238E27FC236}">
                    <a16:creationId xmlns:a16="http://schemas.microsoft.com/office/drawing/2014/main" id="{D3F662A2-222A-4CE3-BFBB-3D3965499E59}"/>
                  </a:ext>
                </a:extLst>
              </p:cNvPr>
              <p:cNvCxnSpPr>
                <a:cxnSpLocks/>
                <a:endCxn id="289" idx="2"/>
              </p:cNvCxnSpPr>
              <p:nvPr/>
            </p:nvCxnSpPr>
            <p:spPr>
              <a:xfrm flipV="1">
                <a:off x="6036951" y="4766272"/>
                <a:ext cx="316639" cy="11345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sp>
          <p:nvSpPr>
            <p:cNvPr id="333" name="Arrow: Right 332">
              <a:extLst>
                <a:ext uri="{FF2B5EF4-FFF2-40B4-BE49-F238E27FC236}">
                  <a16:creationId xmlns:a16="http://schemas.microsoft.com/office/drawing/2014/main" id="{412F6493-AC90-43E6-94DB-AC6FA5E6EECA}"/>
                </a:ext>
              </a:extLst>
            </p:cNvPr>
            <p:cNvSpPr/>
            <p:nvPr/>
          </p:nvSpPr>
          <p:spPr>
            <a:xfrm rot="5400000">
              <a:off x="4130629" y="2435499"/>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1" name="Rectangle: Rounded Corners 420">
            <a:extLst>
              <a:ext uri="{FF2B5EF4-FFF2-40B4-BE49-F238E27FC236}">
                <a16:creationId xmlns:a16="http://schemas.microsoft.com/office/drawing/2014/main" id="{49E1067A-3114-4943-9C46-E67AA6EE4CBD}"/>
              </a:ext>
            </a:extLst>
          </p:cNvPr>
          <p:cNvSpPr/>
          <p:nvPr/>
        </p:nvSpPr>
        <p:spPr>
          <a:xfrm>
            <a:off x="2490055" y="240870"/>
            <a:ext cx="4402814" cy="6368603"/>
          </a:xfrm>
          <a:prstGeom prst="roundRect">
            <a:avLst>
              <a:gd name="adj" fmla="val 0"/>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TextBox 423">
            <a:extLst>
              <a:ext uri="{FF2B5EF4-FFF2-40B4-BE49-F238E27FC236}">
                <a16:creationId xmlns:a16="http://schemas.microsoft.com/office/drawing/2014/main" id="{207C1DB3-E478-44AB-96B4-1B7047DA05CD}"/>
              </a:ext>
            </a:extLst>
          </p:cNvPr>
          <p:cNvSpPr txBox="1"/>
          <p:nvPr/>
        </p:nvSpPr>
        <p:spPr>
          <a:xfrm>
            <a:off x="3673347" y="276786"/>
            <a:ext cx="2013988" cy="400110"/>
          </a:xfrm>
          <a:prstGeom prst="rect">
            <a:avLst/>
          </a:prstGeom>
          <a:noFill/>
        </p:spPr>
        <p:txBody>
          <a:bodyPr wrap="square" rtlCol="0">
            <a:spAutoFit/>
          </a:bodyPr>
          <a:lstStyle/>
          <a:p>
            <a:pPr algn="ctr"/>
            <a:r>
              <a:rPr lang="en-US" sz="2000" b="1" dirty="0"/>
              <a:t>Taiji pipeline</a:t>
            </a:r>
          </a:p>
        </p:txBody>
      </p:sp>
      <p:grpSp>
        <p:nvGrpSpPr>
          <p:cNvPr id="3" name="Group 2">
            <a:extLst>
              <a:ext uri="{FF2B5EF4-FFF2-40B4-BE49-F238E27FC236}">
                <a16:creationId xmlns:a16="http://schemas.microsoft.com/office/drawing/2014/main" id="{8E092A53-B4E6-4AB1-9984-666DA20C4209}"/>
              </a:ext>
            </a:extLst>
          </p:cNvPr>
          <p:cNvGrpSpPr/>
          <p:nvPr/>
        </p:nvGrpSpPr>
        <p:grpSpPr>
          <a:xfrm>
            <a:off x="2157439" y="698846"/>
            <a:ext cx="2653794" cy="5907826"/>
            <a:chOff x="2157439" y="698846"/>
            <a:chExt cx="2653794" cy="5907826"/>
          </a:xfrm>
        </p:grpSpPr>
        <p:sp>
          <p:nvSpPr>
            <p:cNvPr id="41" name="Rectangle: Rounded Corners 40">
              <a:extLst>
                <a:ext uri="{FF2B5EF4-FFF2-40B4-BE49-F238E27FC236}">
                  <a16:creationId xmlns:a16="http://schemas.microsoft.com/office/drawing/2014/main" id="{AD811C5B-B3D2-4E3D-B623-97B90A6F2849}"/>
                </a:ext>
              </a:extLst>
            </p:cNvPr>
            <p:cNvSpPr/>
            <p:nvPr/>
          </p:nvSpPr>
          <p:spPr>
            <a:xfrm>
              <a:off x="2483725" y="698846"/>
              <a:ext cx="2053188" cy="5907826"/>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73A922F6-3219-428F-A475-09398B37A82A}"/>
                </a:ext>
              </a:extLst>
            </p:cNvPr>
            <p:cNvSpPr txBox="1"/>
            <p:nvPr/>
          </p:nvSpPr>
          <p:spPr>
            <a:xfrm>
              <a:off x="2502928" y="764364"/>
              <a:ext cx="2013988" cy="323165"/>
            </a:xfrm>
            <a:prstGeom prst="rect">
              <a:avLst/>
            </a:prstGeom>
            <a:noFill/>
          </p:spPr>
          <p:txBody>
            <a:bodyPr wrap="square" rtlCol="0">
              <a:spAutoFit/>
            </a:bodyPr>
            <a:lstStyle/>
            <a:p>
              <a:r>
                <a:rPr lang="en-US" sz="1500" b="1" dirty="0"/>
                <a:t>Chromatin accessibility</a:t>
              </a:r>
            </a:p>
          </p:txBody>
        </p:sp>
        <p:grpSp>
          <p:nvGrpSpPr>
            <p:cNvPr id="26" name="Group 25">
              <a:extLst>
                <a:ext uri="{FF2B5EF4-FFF2-40B4-BE49-F238E27FC236}">
                  <a16:creationId xmlns:a16="http://schemas.microsoft.com/office/drawing/2014/main" id="{8B2FDFE6-9536-4C4C-A45A-76F80D4D77E6}"/>
                </a:ext>
              </a:extLst>
            </p:cNvPr>
            <p:cNvGrpSpPr/>
            <p:nvPr/>
          </p:nvGrpSpPr>
          <p:grpSpPr>
            <a:xfrm>
              <a:off x="2474120" y="5342695"/>
              <a:ext cx="2053188" cy="1198544"/>
              <a:chOff x="1269302" y="3362916"/>
              <a:chExt cx="2053188" cy="1198544"/>
            </a:xfrm>
          </p:grpSpPr>
          <p:cxnSp>
            <p:nvCxnSpPr>
              <p:cNvPr id="77" name="Straight Connector 76">
                <a:extLst>
                  <a:ext uri="{FF2B5EF4-FFF2-40B4-BE49-F238E27FC236}">
                    <a16:creationId xmlns:a16="http://schemas.microsoft.com/office/drawing/2014/main" id="{F41CC8F7-9C21-47F5-813A-4C5F543B106F}"/>
                  </a:ext>
                </a:extLst>
              </p:cNvPr>
              <p:cNvCxnSpPr>
                <a:cxnSpLocks/>
              </p:cNvCxnSpPr>
              <p:nvPr/>
            </p:nvCxnSpPr>
            <p:spPr>
              <a:xfrm>
                <a:off x="1269302" y="3362916"/>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A6F3F63-993B-4CB1-8102-7C8DF3E9E48B}"/>
                  </a:ext>
                </a:extLst>
              </p:cNvPr>
              <p:cNvSpPr txBox="1"/>
              <p:nvPr/>
            </p:nvSpPr>
            <p:spPr>
              <a:xfrm>
                <a:off x="1559549" y="4315239"/>
                <a:ext cx="1710670" cy="246221"/>
              </a:xfrm>
              <a:prstGeom prst="rect">
                <a:avLst/>
              </a:prstGeom>
              <a:noFill/>
            </p:spPr>
            <p:txBody>
              <a:bodyPr wrap="square" rtlCol="0">
                <a:spAutoFit/>
              </a:bodyPr>
              <a:lstStyle/>
              <a:p>
                <a:r>
                  <a:rPr lang="en-US" altLang="zh-CN" sz="1000" dirty="0"/>
                  <a:t>Link TFs to target genes</a:t>
                </a:r>
                <a:endParaRPr lang="en-US" sz="1000" dirty="0"/>
              </a:p>
            </p:txBody>
          </p:sp>
          <p:sp>
            <p:nvSpPr>
              <p:cNvPr id="123" name="Oval 122">
                <a:extLst>
                  <a:ext uri="{FF2B5EF4-FFF2-40B4-BE49-F238E27FC236}">
                    <a16:creationId xmlns:a16="http://schemas.microsoft.com/office/drawing/2014/main" id="{90EAE64F-3E7A-4DCE-B943-A825C3C3A237}"/>
                  </a:ext>
                </a:extLst>
              </p:cNvPr>
              <p:cNvSpPr>
                <a:spLocks noChangeAspect="1"/>
              </p:cNvSpPr>
              <p:nvPr/>
            </p:nvSpPr>
            <p:spPr>
              <a:xfrm>
                <a:off x="1581601" y="3531765"/>
                <a:ext cx="288205" cy="2882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4" name="Oval 123">
                <a:extLst>
                  <a:ext uri="{FF2B5EF4-FFF2-40B4-BE49-F238E27FC236}">
                    <a16:creationId xmlns:a16="http://schemas.microsoft.com/office/drawing/2014/main" id="{584BF4CE-2F95-4911-B884-22B7CF091CC1}"/>
                  </a:ext>
                </a:extLst>
              </p:cNvPr>
              <p:cNvSpPr>
                <a:spLocks noChangeAspect="1"/>
              </p:cNvSpPr>
              <p:nvPr/>
            </p:nvSpPr>
            <p:spPr>
              <a:xfrm>
                <a:off x="1576918" y="391217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7" name="TextBox 126">
                <a:extLst>
                  <a:ext uri="{FF2B5EF4-FFF2-40B4-BE49-F238E27FC236}">
                    <a16:creationId xmlns:a16="http://schemas.microsoft.com/office/drawing/2014/main" id="{0528C68B-5261-4A31-AB79-EC51EDBBE666}"/>
                  </a:ext>
                </a:extLst>
              </p:cNvPr>
              <p:cNvSpPr txBox="1"/>
              <p:nvPr/>
            </p:nvSpPr>
            <p:spPr>
              <a:xfrm>
                <a:off x="1547575" y="3558657"/>
                <a:ext cx="453280" cy="242395"/>
              </a:xfrm>
              <a:prstGeom prst="rect">
                <a:avLst/>
              </a:prstGeom>
              <a:noFill/>
            </p:spPr>
            <p:txBody>
              <a:bodyPr wrap="square" rtlCol="0">
                <a:spAutoFit/>
              </a:bodyPr>
              <a:lstStyle/>
              <a:p>
                <a:r>
                  <a:rPr lang="en-US" sz="1000" dirty="0">
                    <a:solidFill>
                      <a:schemeClr val="bg1"/>
                    </a:solidFill>
                  </a:rPr>
                  <a:t>TF1</a:t>
                </a:r>
              </a:p>
            </p:txBody>
          </p:sp>
          <p:sp>
            <p:nvSpPr>
              <p:cNvPr id="128" name="TextBox 127">
                <a:extLst>
                  <a:ext uri="{FF2B5EF4-FFF2-40B4-BE49-F238E27FC236}">
                    <a16:creationId xmlns:a16="http://schemas.microsoft.com/office/drawing/2014/main" id="{4DAE3AE5-3E87-4B7A-9EBF-554BB9DCFECF}"/>
                  </a:ext>
                </a:extLst>
              </p:cNvPr>
              <p:cNvSpPr txBox="1"/>
              <p:nvPr/>
            </p:nvSpPr>
            <p:spPr>
              <a:xfrm>
                <a:off x="1559549" y="3955635"/>
                <a:ext cx="453280" cy="242395"/>
              </a:xfrm>
              <a:prstGeom prst="rect">
                <a:avLst/>
              </a:prstGeom>
              <a:noFill/>
            </p:spPr>
            <p:txBody>
              <a:bodyPr wrap="square" rtlCol="0">
                <a:spAutoFit/>
              </a:bodyPr>
              <a:lstStyle/>
              <a:p>
                <a:r>
                  <a:rPr lang="en-US" sz="1000" dirty="0">
                    <a:solidFill>
                      <a:schemeClr val="bg1"/>
                    </a:solidFill>
                  </a:rPr>
                  <a:t>TF2</a:t>
                </a:r>
              </a:p>
            </p:txBody>
          </p:sp>
          <p:grpSp>
            <p:nvGrpSpPr>
              <p:cNvPr id="131" name="Group 130">
                <a:extLst>
                  <a:ext uri="{FF2B5EF4-FFF2-40B4-BE49-F238E27FC236}">
                    <a16:creationId xmlns:a16="http://schemas.microsoft.com/office/drawing/2014/main" id="{1AFC1248-EC49-4435-90B1-574B5A2C25B2}"/>
                  </a:ext>
                </a:extLst>
              </p:cNvPr>
              <p:cNvGrpSpPr/>
              <p:nvPr/>
            </p:nvGrpSpPr>
            <p:grpSpPr>
              <a:xfrm>
                <a:off x="2391947" y="3541838"/>
                <a:ext cx="631565" cy="288205"/>
                <a:chOff x="5010580" y="3566079"/>
                <a:chExt cx="641533" cy="292754"/>
              </a:xfrm>
            </p:grpSpPr>
            <p:sp>
              <p:nvSpPr>
                <p:cNvPr id="125" name="Oval 124">
                  <a:extLst>
                    <a:ext uri="{FF2B5EF4-FFF2-40B4-BE49-F238E27FC236}">
                      <a16:creationId xmlns:a16="http://schemas.microsoft.com/office/drawing/2014/main" id="{C891EEBF-90C9-4BD8-923D-1A76EE1EA544}"/>
                    </a:ext>
                  </a:extLst>
                </p:cNvPr>
                <p:cNvSpPr>
                  <a:spLocks noChangeAspect="1"/>
                </p:cNvSpPr>
                <p:nvPr/>
              </p:nvSpPr>
              <p:spPr>
                <a:xfrm>
                  <a:off x="5010580" y="3566079"/>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9" name="TextBox 128">
                  <a:extLst>
                    <a:ext uri="{FF2B5EF4-FFF2-40B4-BE49-F238E27FC236}">
                      <a16:creationId xmlns:a16="http://schemas.microsoft.com/office/drawing/2014/main" id="{43EDE2C1-695C-4A4E-AD1E-5AB5C8FF7E71}"/>
                    </a:ext>
                  </a:extLst>
                </p:cNvPr>
                <p:cNvSpPr txBox="1"/>
                <p:nvPr/>
              </p:nvSpPr>
              <p:spPr>
                <a:xfrm>
                  <a:off x="5041435" y="3588722"/>
                  <a:ext cx="610678" cy="246221"/>
                </a:xfrm>
                <a:prstGeom prst="rect">
                  <a:avLst/>
                </a:prstGeom>
                <a:noFill/>
              </p:spPr>
              <p:txBody>
                <a:bodyPr wrap="square" rtlCol="0">
                  <a:spAutoFit/>
                </a:bodyPr>
                <a:lstStyle/>
                <a:p>
                  <a:r>
                    <a:rPr lang="en-US" sz="1000" dirty="0"/>
                    <a:t>Gene X</a:t>
                  </a:r>
                </a:p>
              </p:txBody>
            </p:sp>
          </p:grpSp>
          <p:grpSp>
            <p:nvGrpSpPr>
              <p:cNvPr id="132" name="Group 131">
                <a:extLst>
                  <a:ext uri="{FF2B5EF4-FFF2-40B4-BE49-F238E27FC236}">
                    <a16:creationId xmlns:a16="http://schemas.microsoft.com/office/drawing/2014/main" id="{2BFD2432-443F-455A-BD24-F674E80DBF6D}"/>
                  </a:ext>
                </a:extLst>
              </p:cNvPr>
              <p:cNvGrpSpPr/>
              <p:nvPr/>
            </p:nvGrpSpPr>
            <p:grpSpPr>
              <a:xfrm>
                <a:off x="2408710" y="3927310"/>
                <a:ext cx="576124" cy="288205"/>
                <a:chOff x="5027608" y="3957635"/>
                <a:chExt cx="585217" cy="292754"/>
              </a:xfrm>
            </p:grpSpPr>
            <p:sp>
              <p:nvSpPr>
                <p:cNvPr id="126" name="Oval 125">
                  <a:extLst>
                    <a:ext uri="{FF2B5EF4-FFF2-40B4-BE49-F238E27FC236}">
                      <a16:creationId xmlns:a16="http://schemas.microsoft.com/office/drawing/2014/main" id="{C7DEA526-A8BC-4D88-ADDA-52DC3FB03A4F}"/>
                    </a:ext>
                  </a:extLst>
                </p:cNvPr>
                <p:cNvSpPr>
                  <a:spLocks noChangeAspect="1"/>
                </p:cNvSpPr>
                <p:nvPr/>
              </p:nvSpPr>
              <p:spPr>
                <a:xfrm>
                  <a:off x="5027608"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30" name="TextBox 129">
                  <a:extLst>
                    <a:ext uri="{FF2B5EF4-FFF2-40B4-BE49-F238E27FC236}">
                      <a16:creationId xmlns:a16="http://schemas.microsoft.com/office/drawing/2014/main" id="{C2455476-BFB1-439A-A982-E74E0F333A55}"/>
                    </a:ext>
                  </a:extLst>
                </p:cNvPr>
                <p:cNvSpPr txBox="1"/>
                <p:nvPr/>
              </p:nvSpPr>
              <p:spPr>
                <a:xfrm>
                  <a:off x="5041721" y="4000321"/>
                  <a:ext cx="571104" cy="246682"/>
                </a:xfrm>
                <a:prstGeom prst="rect">
                  <a:avLst/>
                </a:prstGeom>
                <a:noFill/>
              </p:spPr>
              <p:txBody>
                <a:bodyPr wrap="square" rtlCol="0">
                  <a:spAutoFit/>
                </a:bodyPr>
                <a:lstStyle/>
                <a:p>
                  <a:r>
                    <a:rPr lang="en-US" sz="1000" dirty="0"/>
                    <a:t>Gene Y</a:t>
                  </a:r>
                </a:p>
              </p:txBody>
            </p:sp>
          </p:grpSp>
          <p:cxnSp>
            <p:nvCxnSpPr>
              <p:cNvPr id="134" name="Straight Arrow Connector 133">
                <a:extLst>
                  <a:ext uri="{FF2B5EF4-FFF2-40B4-BE49-F238E27FC236}">
                    <a16:creationId xmlns:a16="http://schemas.microsoft.com/office/drawing/2014/main" id="{9FC8AB7C-A67C-4D73-B1EA-9EE64E2955DD}"/>
                  </a:ext>
                </a:extLst>
              </p:cNvPr>
              <p:cNvCxnSpPr>
                <a:cxnSpLocks/>
                <a:stCxn id="127" idx="3"/>
              </p:cNvCxnSpPr>
              <p:nvPr/>
            </p:nvCxnSpPr>
            <p:spPr>
              <a:xfrm>
                <a:off x="2000855" y="3679855"/>
                <a:ext cx="310977" cy="1653"/>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604A337-F87B-4741-8F9B-5A269C68ACA1}"/>
                  </a:ext>
                </a:extLst>
              </p:cNvPr>
              <p:cNvCxnSpPr>
                <a:cxnSpLocks/>
              </p:cNvCxnSpPr>
              <p:nvPr/>
            </p:nvCxnSpPr>
            <p:spPr>
              <a:xfrm>
                <a:off x="2010809" y="4091558"/>
                <a:ext cx="310977" cy="1653"/>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62612B0E-69DD-4518-A4A0-2F7EA42E3C09}"/>
                </a:ext>
              </a:extLst>
            </p:cNvPr>
            <p:cNvGrpSpPr/>
            <p:nvPr/>
          </p:nvGrpSpPr>
          <p:grpSpPr>
            <a:xfrm>
              <a:off x="2485004" y="1142409"/>
              <a:ext cx="2010635" cy="1911840"/>
              <a:chOff x="369988" y="953369"/>
              <a:chExt cx="2010635" cy="1911840"/>
            </a:xfrm>
          </p:grpSpPr>
          <p:pic>
            <p:nvPicPr>
              <p:cNvPr id="340" name="Picture 339" descr="A close up of a logo&#10;&#10;Description automatically generated">
                <a:extLst>
                  <a:ext uri="{FF2B5EF4-FFF2-40B4-BE49-F238E27FC236}">
                    <a16:creationId xmlns:a16="http://schemas.microsoft.com/office/drawing/2014/main" id="{71F11F7D-7660-4905-8FAD-F54AE52EB76D}"/>
                  </a:ext>
                </a:extLst>
              </p:cNvPr>
              <p:cNvPicPr>
                <a:picLocks noChangeAspect="1"/>
              </p:cNvPicPr>
              <p:nvPr/>
            </p:nvPicPr>
            <p:blipFill rotWithShape="1">
              <a:blip r:embed="rId5">
                <a:extLst>
                  <a:ext uri="{28A0092B-C50C-407E-A947-70E740481C1C}">
                    <a14:useLocalDpi xmlns:a14="http://schemas.microsoft.com/office/drawing/2010/main" val="0"/>
                  </a:ext>
                </a:extLst>
              </a:blip>
              <a:srcRect l="60526" t="35472" r="-554" b="48081"/>
              <a:stretch/>
            </p:blipFill>
            <p:spPr>
              <a:xfrm>
                <a:off x="1663627" y="2060227"/>
                <a:ext cx="639888" cy="169502"/>
              </a:xfrm>
              <a:prstGeom prst="rect">
                <a:avLst/>
              </a:prstGeom>
            </p:spPr>
          </p:pic>
          <p:pic>
            <p:nvPicPr>
              <p:cNvPr id="142" name="Picture 141" descr="A close up of a logo&#10;&#10;Description automatically generated">
                <a:extLst>
                  <a:ext uri="{FF2B5EF4-FFF2-40B4-BE49-F238E27FC236}">
                    <a16:creationId xmlns:a16="http://schemas.microsoft.com/office/drawing/2014/main" id="{569772DA-9520-4B7B-B0D8-371913FC3BCD}"/>
                  </a:ext>
                </a:extLst>
              </p:cNvPr>
              <p:cNvPicPr>
                <a:picLocks noChangeAspect="1"/>
              </p:cNvPicPr>
              <p:nvPr/>
            </p:nvPicPr>
            <p:blipFill rotWithShape="1">
              <a:blip r:embed="rId5">
                <a:extLst>
                  <a:ext uri="{28A0092B-C50C-407E-A947-70E740481C1C}">
                    <a14:useLocalDpi xmlns:a14="http://schemas.microsoft.com/office/drawing/2010/main" val="0"/>
                  </a:ext>
                </a:extLst>
              </a:blip>
              <a:srcRect l="26181" t="85194" r="56853" b="4103"/>
              <a:stretch/>
            </p:blipFill>
            <p:spPr>
              <a:xfrm>
                <a:off x="1189871" y="2013956"/>
                <a:ext cx="460877" cy="187435"/>
              </a:xfrm>
              <a:prstGeom prst="rect">
                <a:avLst/>
              </a:prstGeom>
            </p:spPr>
          </p:pic>
          <p:sp>
            <p:nvSpPr>
              <p:cNvPr id="80" name="TextBox 79">
                <a:extLst>
                  <a:ext uri="{FF2B5EF4-FFF2-40B4-BE49-F238E27FC236}">
                    <a16:creationId xmlns:a16="http://schemas.microsoft.com/office/drawing/2014/main" id="{B5EC4256-105A-435E-BB6E-5D38996CADC9}"/>
                  </a:ext>
                </a:extLst>
              </p:cNvPr>
              <p:cNvSpPr txBox="1"/>
              <p:nvPr/>
            </p:nvSpPr>
            <p:spPr>
              <a:xfrm>
                <a:off x="480083" y="2465099"/>
                <a:ext cx="1847910" cy="400110"/>
              </a:xfrm>
              <a:prstGeom prst="rect">
                <a:avLst/>
              </a:prstGeom>
              <a:noFill/>
            </p:spPr>
            <p:txBody>
              <a:bodyPr wrap="square" rtlCol="0">
                <a:spAutoFit/>
              </a:bodyPr>
              <a:lstStyle/>
              <a:p>
                <a:r>
                  <a:rPr lang="en-US" altLang="zh-CN" sz="1000" dirty="0"/>
                  <a:t>Scan motif binding sites in open chromatin regions</a:t>
                </a:r>
                <a:endParaRPr lang="en-US" sz="1000" dirty="0"/>
              </a:p>
            </p:txBody>
          </p:sp>
          <p:grpSp>
            <p:nvGrpSpPr>
              <p:cNvPr id="84" name="Group 83">
                <a:extLst>
                  <a:ext uri="{FF2B5EF4-FFF2-40B4-BE49-F238E27FC236}">
                    <a16:creationId xmlns:a16="http://schemas.microsoft.com/office/drawing/2014/main" id="{22A0F020-C93D-4803-B6AF-1DC26F2B0980}"/>
                  </a:ext>
                </a:extLst>
              </p:cNvPr>
              <p:cNvGrpSpPr>
                <a:grpSpLocks noChangeAspect="1"/>
              </p:cNvGrpSpPr>
              <p:nvPr/>
            </p:nvGrpSpPr>
            <p:grpSpPr>
              <a:xfrm>
                <a:off x="492973" y="953369"/>
                <a:ext cx="1711815" cy="498950"/>
                <a:chOff x="619125" y="2744835"/>
                <a:chExt cx="11134726" cy="3245483"/>
              </a:xfrm>
            </p:grpSpPr>
            <p:sp>
              <p:nvSpPr>
                <p:cNvPr id="86" name="Freeform: Shape 85">
                  <a:extLst>
                    <a:ext uri="{FF2B5EF4-FFF2-40B4-BE49-F238E27FC236}">
                      <a16:creationId xmlns:a16="http://schemas.microsoft.com/office/drawing/2014/main" id="{28C0A506-F401-42E7-84AA-632642EE78A1}"/>
                    </a:ext>
                  </a:extLst>
                </p:cNvPr>
                <p:cNvSpPr/>
                <p:nvPr/>
              </p:nvSpPr>
              <p:spPr>
                <a:xfrm>
                  <a:off x="619125" y="2790826"/>
                  <a:ext cx="11134726" cy="3199492"/>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68FBEA7-9FBA-456B-B58B-93564DF50FE2}"/>
                    </a:ext>
                  </a:extLst>
                </p:cNvPr>
                <p:cNvSpPr>
                  <a:spLocks noChangeAspect="1"/>
                </p:cNvSpPr>
                <p:nvPr/>
              </p:nvSpPr>
              <p:spPr>
                <a:xfrm>
                  <a:off x="3102317" y="2882782"/>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5EBBB93-6E2A-4013-8D9B-18D3A05BA2E7}"/>
                    </a:ext>
                  </a:extLst>
                </p:cNvPr>
                <p:cNvSpPr>
                  <a:spLocks noChangeAspect="1"/>
                </p:cNvSpPr>
                <p:nvPr/>
              </p:nvSpPr>
              <p:spPr>
                <a:xfrm>
                  <a:off x="1257673" y="3486483"/>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10C575-FA42-4FB3-94D3-E28EA2C5A5B0}"/>
                    </a:ext>
                  </a:extLst>
                </p:cNvPr>
                <p:cNvSpPr>
                  <a:spLocks noChangeAspect="1"/>
                </p:cNvSpPr>
                <p:nvPr/>
              </p:nvSpPr>
              <p:spPr>
                <a:xfrm>
                  <a:off x="4015032" y="445388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7AAD084-CC73-4860-B3CD-A1E22D7B88C1}"/>
                    </a:ext>
                  </a:extLst>
                </p:cNvPr>
                <p:cNvSpPr>
                  <a:spLocks noChangeAspect="1"/>
                </p:cNvSpPr>
                <p:nvPr/>
              </p:nvSpPr>
              <p:spPr>
                <a:xfrm>
                  <a:off x="7724582" y="275305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D638816-22F5-4B6C-8244-F5AF95D82658}"/>
                    </a:ext>
                  </a:extLst>
                </p:cNvPr>
                <p:cNvSpPr>
                  <a:spLocks noChangeAspect="1"/>
                </p:cNvSpPr>
                <p:nvPr/>
              </p:nvSpPr>
              <p:spPr>
                <a:xfrm>
                  <a:off x="10113126" y="274483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680000CA-2D57-43D1-BC98-67486A0D36F3}"/>
                    </a:ext>
                  </a:extLst>
                </p:cNvPr>
                <p:cNvSpPr>
                  <a:spLocks noChangeAspect="1"/>
                </p:cNvSpPr>
                <p:nvPr/>
              </p:nvSpPr>
              <p:spPr>
                <a:xfrm>
                  <a:off x="6545271" y="397521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59DF7F1-F643-4E30-B14C-7BB0C15B84FF}"/>
                    </a:ext>
                  </a:extLst>
                </p:cNvPr>
                <p:cNvSpPr>
                  <a:spLocks noChangeAspect="1"/>
                </p:cNvSpPr>
                <p:nvPr/>
              </p:nvSpPr>
              <p:spPr>
                <a:xfrm>
                  <a:off x="9025327" y="4125980"/>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Freeform: Shape 117">
                <a:extLst>
                  <a:ext uri="{FF2B5EF4-FFF2-40B4-BE49-F238E27FC236}">
                    <a16:creationId xmlns:a16="http://schemas.microsoft.com/office/drawing/2014/main" id="{2F9B65CD-FF29-4C62-83FD-534D6F4EA5EA}"/>
                  </a:ext>
                </a:extLst>
              </p:cNvPr>
              <p:cNvSpPr/>
              <p:nvPr/>
            </p:nvSpPr>
            <p:spPr>
              <a:xfrm>
                <a:off x="532713" y="1551896"/>
                <a:ext cx="1847910" cy="376857"/>
              </a:xfrm>
              <a:custGeom>
                <a:avLst/>
                <a:gdLst>
                  <a:gd name="connsiteX0" fmla="*/ 0 w 1877076"/>
                  <a:gd name="connsiteY0" fmla="*/ 369170 h 382805"/>
                  <a:gd name="connsiteX1" fmla="*/ 36917 w 1877076"/>
                  <a:gd name="connsiteY1" fmla="*/ 187426 h 382805"/>
                  <a:gd name="connsiteX2" fmla="*/ 88032 w 1877076"/>
                  <a:gd name="connsiteY2" fmla="*/ 369170 h 382805"/>
                  <a:gd name="connsiteX3" fmla="*/ 164706 w 1877076"/>
                  <a:gd name="connsiteY3" fmla="*/ 318054 h 382805"/>
                  <a:gd name="connsiteX4" fmla="*/ 235700 w 1877076"/>
                  <a:gd name="connsiteY4" fmla="*/ 360651 h 382805"/>
                  <a:gd name="connsiteX5" fmla="*/ 286815 w 1877076"/>
                  <a:gd name="connsiteY5" fmla="*/ 218663 h 382805"/>
                  <a:gd name="connsiteX6" fmla="*/ 337931 w 1877076"/>
                  <a:gd name="connsiteY6" fmla="*/ 366330 h 382805"/>
                  <a:gd name="connsiteX7" fmla="*/ 465719 w 1877076"/>
                  <a:gd name="connsiteY7" fmla="*/ 303856 h 382805"/>
                  <a:gd name="connsiteX8" fmla="*/ 602028 w 1877076"/>
                  <a:gd name="connsiteY8" fmla="*/ 369170 h 382805"/>
                  <a:gd name="connsiteX9" fmla="*/ 761054 w 1877076"/>
                  <a:gd name="connsiteY9" fmla="*/ 2 h 382805"/>
                  <a:gd name="connsiteX10" fmla="*/ 945637 w 1877076"/>
                  <a:gd name="connsiteY10" fmla="*/ 374849 h 382805"/>
                  <a:gd name="connsiteX11" fmla="*/ 1260850 w 1877076"/>
                  <a:gd name="connsiteY11" fmla="*/ 264099 h 382805"/>
                  <a:gd name="connsiteX12" fmla="*/ 1530626 w 1877076"/>
                  <a:gd name="connsiteY12" fmla="*/ 363490 h 382805"/>
                  <a:gd name="connsiteX13" fmla="*/ 1706691 w 1877076"/>
                  <a:gd name="connsiteY13" fmla="*/ 309535 h 382805"/>
                  <a:gd name="connsiteX14" fmla="*/ 1877076 w 1877076"/>
                  <a:gd name="connsiteY14" fmla="*/ 354971 h 3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7076" h="382805">
                    <a:moveTo>
                      <a:pt x="0" y="369170"/>
                    </a:moveTo>
                    <a:cubicBezTo>
                      <a:pt x="11122" y="278298"/>
                      <a:pt x="22245" y="187426"/>
                      <a:pt x="36917" y="187426"/>
                    </a:cubicBezTo>
                    <a:cubicBezTo>
                      <a:pt x="51589" y="187426"/>
                      <a:pt x="66734" y="347399"/>
                      <a:pt x="88032" y="369170"/>
                    </a:cubicBezTo>
                    <a:cubicBezTo>
                      <a:pt x="109330" y="390941"/>
                      <a:pt x="140095" y="319474"/>
                      <a:pt x="164706" y="318054"/>
                    </a:cubicBezTo>
                    <a:cubicBezTo>
                      <a:pt x="189317" y="316634"/>
                      <a:pt x="215348" y="377216"/>
                      <a:pt x="235700" y="360651"/>
                    </a:cubicBezTo>
                    <a:cubicBezTo>
                      <a:pt x="256052" y="344086"/>
                      <a:pt x="269777" y="217717"/>
                      <a:pt x="286815" y="218663"/>
                    </a:cubicBezTo>
                    <a:cubicBezTo>
                      <a:pt x="303853" y="219609"/>
                      <a:pt x="308114" y="352131"/>
                      <a:pt x="337931" y="366330"/>
                    </a:cubicBezTo>
                    <a:cubicBezTo>
                      <a:pt x="367748" y="380529"/>
                      <a:pt x="421703" y="303383"/>
                      <a:pt x="465719" y="303856"/>
                    </a:cubicBezTo>
                    <a:cubicBezTo>
                      <a:pt x="509735" y="304329"/>
                      <a:pt x="552806" y="419812"/>
                      <a:pt x="602028" y="369170"/>
                    </a:cubicBezTo>
                    <a:cubicBezTo>
                      <a:pt x="651250" y="318528"/>
                      <a:pt x="703786" y="-944"/>
                      <a:pt x="761054" y="2"/>
                    </a:cubicBezTo>
                    <a:cubicBezTo>
                      <a:pt x="818322" y="948"/>
                      <a:pt x="862338" y="330833"/>
                      <a:pt x="945637" y="374849"/>
                    </a:cubicBezTo>
                    <a:cubicBezTo>
                      <a:pt x="1028936" y="418865"/>
                      <a:pt x="1163352" y="265992"/>
                      <a:pt x="1260850" y="264099"/>
                    </a:cubicBezTo>
                    <a:cubicBezTo>
                      <a:pt x="1358348" y="262206"/>
                      <a:pt x="1456319" y="355917"/>
                      <a:pt x="1530626" y="363490"/>
                    </a:cubicBezTo>
                    <a:cubicBezTo>
                      <a:pt x="1604933" y="371063"/>
                      <a:pt x="1648949" y="310955"/>
                      <a:pt x="1706691" y="309535"/>
                    </a:cubicBezTo>
                    <a:cubicBezTo>
                      <a:pt x="1764433" y="308115"/>
                      <a:pt x="1846785" y="344559"/>
                      <a:pt x="1877076" y="354971"/>
                    </a:cubicBezTo>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8" name="Graphic 137" descr="Magnifying glass">
                <a:extLst>
                  <a:ext uri="{FF2B5EF4-FFF2-40B4-BE49-F238E27FC236}">
                    <a16:creationId xmlns:a16="http://schemas.microsoft.com/office/drawing/2014/main" id="{F0926069-9286-406A-A480-12C6A9A4E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2131" y="1906338"/>
                <a:ext cx="547327" cy="547328"/>
              </a:xfrm>
              <a:prstGeom prst="rect">
                <a:avLst/>
              </a:prstGeom>
            </p:spPr>
          </p:pic>
          <p:pic>
            <p:nvPicPr>
              <p:cNvPr id="141" name="Picture 140" descr="A close up of a logo&#10;&#10;Description automatically generated">
                <a:extLst>
                  <a:ext uri="{FF2B5EF4-FFF2-40B4-BE49-F238E27FC236}">
                    <a16:creationId xmlns:a16="http://schemas.microsoft.com/office/drawing/2014/main" id="{1EC5CC32-9BD0-4D60-A552-69E1A5220CD5}"/>
                  </a:ext>
                </a:extLst>
              </p:cNvPr>
              <p:cNvPicPr>
                <a:picLocks noChangeAspect="1"/>
              </p:cNvPicPr>
              <p:nvPr/>
            </p:nvPicPr>
            <p:blipFill rotWithShape="1">
              <a:blip r:embed="rId5">
                <a:extLst>
                  <a:ext uri="{28A0092B-C50C-407E-A947-70E740481C1C}">
                    <a14:useLocalDpi xmlns:a14="http://schemas.microsoft.com/office/drawing/2010/main" val="0"/>
                  </a:ext>
                </a:extLst>
              </a:blip>
              <a:srcRect l="59384" t="34794" r="-430" b="48778"/>
              <a:stretch/>
            </p:blipFill>
            <p:spPr>
              <a:xfrm>
                <a:off x="369988" y="2064418"/>
                <a:ext cx="769587" cy="198564"/>
              </a:xfrm>
              <a:prstGeom prst="rect">
                <a:avLst/>
              </a:prstGeom>
            </p:spPr>
          </p:pic>
        </p:grpSp>
        <p:cxnSp>
          <p:nvCxnSpPr>
            <p:cNvPr id="188" name="Straight Connector 187">
              <a:extLst>
                <a:ext uri="{FF2B5EF4-FFF2-40B4-BE49-F238E27FC236}">
                  <a16:creationId xmlns:a16="http://schemas.microsoft.com/office/drawing/2014/main" id="{3EAADB77-2042-43A3-B687-93FF5EFE4E81}"/>
                </a:ext>
              </a:extLst>
            </p:cNvPr>
            <p:cNvCxnSpPr>
              <a:cxnSpLocks/>
            </p:cNvCxnSpPr>
            <p:nvPr/>
          </p:nvCxnSpPr>
          <p:spPr>
            <a:xfrm>
              <a:off x="2490056" y="3180228"/>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4" name="Arrow: Right 113">
              <a:extLst>
                <a:ext uri="{FF2B5EF4-FFF2-40B4-BE49-F238E27FC236}">
                  <a16:creationId xmlns:a16="http://schemas.microsoft.com/office/drawing/2014/main" id="{9C2AF804-9910-4161-874F-7FA2D17A7383}"/>
                </a:ext>
              </a:extLst>
            </p:cNvPr>
            <p:cNvSpPr/>
            <p:nvPr/>
          </p:nvSpPr>
          <p:spPr>
            <a:xfrm rot="5400000">
              <a:off x="3291227" y="2902909"/>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Arrow: Right 331">
              <a:extLst>
                <a:ext uri="{FF2B5EF4-FFF2-40B4-BE49-F238E27FC236}">
                  <a16:creationId xmlns:a16="http://schemas.microsoft.com/office/drawing/2014/main" id="{EB4FB1F1-7D1E-4E5F-BAA5-95FBF2530140}"/>
                </a:ext>
              </a:extLst>
            </p:cNvPr>
            <p:cNvSpPr/>
            <p:nvPr/>
          </p:nvSpPr>
          <p:spPr>
            <a:xfrm rot="5400000">
              <a:off x="3291226" y="5068285"/>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13C3E97F-EEE2-4131-8C77-E2AAEEDC2F81}"/>
                </a:ext>
              </a:extLst>
            </p:cNvPr>
            <p:cNvCxnSpPr>
              <a:cxnSpLocks/>
            </p:cNvCxnSpPr>
            <p:nvPr/>
          </p:nvCxnSpPr>
          <p:spPr>
            <a:xfrm>
              <a:off x="4536913" y="2329693"/>
              <a:ext cx="274320"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EAA2D52-3A03-4CEC-93D2-3A5257AE8F4F}"/>
                </a:ext>
              </a:extLst>
            </p:cNvPr>
            <p:cNvGrpSpPr/>
            <p:nvPr/>
          </p:nvGrpSpPr>
          <p:grpSpPr>
            <a:xfrm>
              <a:off x="2157439" y="3412954"/>
              <a:ext cx="2445963" cy="1759281"/>
              <a:chOff x="2157439" y="3412954"/>
              <a:chExt cx="2445963" cy="1759281"/>
            </a:xfrm>
          </p:grpSpPr>
          <p:sp>
            <p:nvSpPr>
              <p:cNvPr id="189" name="TextBox 188">
                <a:extLst>
                  <a:ext uri="{FF2B5EF4-FFF2-40B4-BE49-F238E27FC236}">
                    <a16:creationId xmlns:a16="http://schemas.microsoft.com/office/drawing/2014/main" id="{4BF249C7-901B-40F6-8313-10D10623964E}"/>
                  </a:ext>
                </a:extLst>
              </p:cNvPr>
              <p:cNvSpPr txBox="1"/>
              <p:nvPr/>
            </p:nvSpPr>
            <p:spPr>
              <a:xfrm>
                <a:off x="2487873" y="4772125"/>
                <a:ext cx="2115529" cy="400110"/>
              </a:xfrm>
              <a:prstGeom prst="rect">
                <a:avLst/>
              </a:prstGeom>
              <a:noFill/>
            </p:spPr>
            <p:txBody>
              <a:bodyPr wrap="square" rtlCol="0">
                <a:spAutoFit/>
              </a:bodyPr>
              <a:lstStyle/>
              <a:p>
                <a:r>
                  <a:rPr lang="en-US" altLang="zh-CN" sz="1000" dirty="0"/>
                  <a:t>Assign enhancers and promoters to target genes by Epitensor prediction</a:t>
                </a:r>
                <a:endParaRPr lang="en-US" sz="1000" dirty="0"/>
              </a:p>
            </p:txBody>
          </p:sp>
          <p:grpSp>
            <p:nvGrpSpPr>
              <p:cNvPr id="59" name="Group 58">
                <a:extLst>
                  <a:ext uri="{FF2B5EF4-FFF2-40B4-BE49-F238E27FC236}">
                    <a16:creationId xmlns:a16="http://schemas.microsoft.com/office/drawing/2014/main" id="{2DD0C9C5-00F5-4802-8EF7-E2D9C138BB7F}"/>
                  </a:ext>
                </a:extLst>
              </p:cNvPr>
              <p:cNvGrpSpPr/>
              <p:nvPr/>
            </p:nvGrpSpPr>
            <p:grpSpPr>
              <a:xfrm>
                <a:off x="2712997" y="4132664"/>
                <a:ext cx="1464467" cy="690229"/>
                <a:chOff x="3651956" y="4385139"/>
                <a:chExt cx="1464467" cy="690229"/>
              </a:xfrm>
            </p:grpSpPr>
            <p:sp>
              <p:nvSpPr>
                <p:cNvPr id="202" name="TextBox 201">
                  <a:extLst>
                    <a:ext uri="{FF2B5EF4-FFF2-40B4-BE49-F238E27FC236}">
                      <a16:creationId xmlns:a16="http://schemas.microsoft.com/office/drawing/2014/main" id="{EC09300A-083C-4D8E-9D9A-15C02D4814F3}"/>
                    </a:ext>
                  </a:extLst>
                </p:cNvPr>
                <p:cNvSpPr txBox="1"/>
                <p:nvPr/>
              </p:nvSpPr>
              <p:spPr>
                <a:xfrm>
                  <a:off x="3819750" y="4829147"/>
                  <a:ext cx="707146" cy="246221"/>
                </a:xfrm>
                <a:prstGeom prst="rect">
                  <a:avLst/>
                </a:prstGeom>
                <a:noFill/>
              </p:spPr>
              <p:txBody>
                <a:bodyPr wrap="square" rtlCol="0">
                  <a:spAutoFit/>
                </a:bodyPr>
                <a:lstStyle/>
                <a:p>
                  <a:r>
                    <a:rPr lang="en-US" altLang="zh-CN" sz="1000" dirty="0"/>
                    <a:t>Promoter</a:t>
                  </a:r>
                  <a:endParaRPr lang="en-US" sz="1000" dirty="0"/>
                </a:p>
              </p:txBody>
            </p:sp>
            <p:sp>
              <p:nvSpPr>
                <p:cNvPr id="191" name="Oval 190">
                  <a:extLst>
                    <a:ext uri="{FF2B5EF4-FFF2-40B4-BE49-F238E27FC236}">
                      <a16:creationId xmlns:a16="http://schemas.microsoft.com/office/drawing/2014/main" id="{00D09AAE-F483-45D4-AD51-13FE8D188904}"/>
                    </a:ext>
                  </a:extLst>
                </p:cNvPr>
                <p:cNvSpPr>
                  <a:spLocks noChangeAspect="1"/>
                </p:cNvSpPr>
                <p:nvPr/>
              </p:nvSpPr>
              <p:spPr>
                <a:xfrm>
                  <a:off x="3975284" y="451159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93" name="TextBox 192">
                  <a:extLst>
                    <a:ext uri="{FF2B5EF4-FFF2-40B4-BE49-F238E27FC236}">
                      <a16:creationId xmlns:a16="http://schemas.microsoft.com/office/drawing/2014/main" id="{1A101117-C39A-4B7B-B58C-C22B85C3C1CF}"/>
                    </a:ext>
                  </a:extLst>
                </p:cNvPr>
                <p:cNvSpPr txBox="1"/>
                <p:nvPr/>
              </p:nvSpPr>
              <p:spPr>
                <a:xfrm>
                  <a:off x="3957915" y="4555055"/>
                  <a:ext cx="453280" cy="242395"/>
                </a:xfrm>
                <a:prstGeom prst="rect">
                  <a:avLst/>
                </a:prstGeom>
                <a:noFill/>
              </p:spPr>
              <p:txBody>
                <a:bodyPr wrap="square" rtlCol="0">
                  <a:spAutoFit/>
                </a:bodyPr>
                <a:lstStyle/>
                <a:p>
                  <a:r>
                    <a:rPr lang="en-US" sz="1000" dirty="0">
                      <a:solidFill>
                        <a:schemeClr val="bg1"/>
                      </a:solidFill>
                    </a:rPr>
                    <a:t>TF2</a:t>
                  </a:r>
                </a:p>
              </p:txBody>
            </p:sp>
            <p:sp>
              <p:nvSpPr>
                <p:cNvPr id="206" name="Oval 205">
                  <a:extLst>
                    <a:ext uri="{FF2B5EF4-FFF2-40B4-BE49-F238E27FC236}">
                      <a16:creationId xmlns:a16="http://schemas.microsoft.com/office/drawing/2014/main" id="{721B4A97-F438-4F37-853B-AA40D594140F}"/>
                    </a:ext>
                  </a:extLst>
                </p:cNvPr>
                <p:cNvSpPr>
                  <a:spLocks noChangeAspect="1"/>
                </p:cNvSpPr>
                <p:nvPr/>
              </p:nvSpPr>
              <p:spPr>
                <a:xfrm>
                  <a:off x="3736133" y="4617972"/>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2255D6F-F1D3-4D77-805E-6FA8D6B91002}"/>
                    </a:ext>
                  </a:extLst>
                </p:cNvPr>
                <p:cNvCxnSpPr>
                  <a:cxnSpLocks/>
                </p:cNvCxnSpPr>
                <p:nvPr/>
              </p:nvCxnSpPr>
              <p:spPr>
                <a:xfrm flipV="1">
                  <a:off x="3651956" y="4797450"/>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D635783F-C613-402D-8F5C-729297BEE1DE}"/>
                    </a:ext>
                  </a:extLst>
                </p:cNvPr>
                <p:cNvGrpSpPr/>
                <p:nvPr/>
              </p:nvGrpSpPr>
              <p:grpSpPr>
                <a:xfrm>
                  <a:off x="4400943" y="4626073"/>
                  <a:ext cx="576123" cy="288205"/>
                  <a:chOff x="5027609" y="3957635"/>
                  <a:chExt cx="585216" cy="292754"/>
                </a:xfrm>
              </p:grpSpPr>
              <p:sp>
                <p:nvSpPr>
                  <p:cNvPr id="198" name="Oval 197">
                    <a:extLst>
                      <a:ext uri="{FF2B5EF4-FFF2-40B4-BE49-F238E27FC236}">
                        <a16:creationId xmlns:a16="http://schemas.microsoft.com/office/drawing/2014/main" id="{AFCE8D73-9A0C-408B-9B3E-FB62208CBDED}"/>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99" name="TextBox 198">
                    <a:extLst>
                      <a:ext uri="{FF2B5EF4-FFF2-40B4-BE49-F238E27FC236}">
                        <a16:creationId xmlns:a16="http://schemas.microsoft.com/office/drawing/2014/main" id="{8EA323EC-865B-43A1-A237-744D8E08118D}"/>
                      </a:ext>
                    </a:extLst>
                  </p:cNvPr>
                  <p:cNvSpPr txBox="1"/>
                  <p:nvPr/>
                </p:nvSpPr>
                <p:spPr>
                  <a:xfrm>
                    <a:off x="5041721" y="4000321"/>
                    <a:ext cx="571104" cy="246682"/>
                  </a:xfrm>
                  <a:prstGeom prst="rect">
                    <a:avLst/>
                  </a:prstGeom>
                  <a:noFill/>
                </p:spPr>
                <p:txBody>
                  <a:bodyPr wrap="square" rtlCol="0">
                    <a:spAutoFit/>
                  </a:bodyPr>
                  <a:lstStyle/>
                  <a:p>
                    <a:r>
                      <a:rPr lang="en-US" sz="1000" dirty="0"/>
                      <a:t>Gene Y</a:t>
                    </a:r>
                  </a:p>
                </p:txBody>
              </p:sp>
            </p:grpSp>
            <p:sp>
              <p:nvSpPr>
                <p:cNvPr id="53" name="Arc 52">
                  <a:extLst>
                    <a:ext uri="{FF2B5EF4-FFF2-40B4-BE49-F238E27FC236}">
                      <a16:creationId xmlns:a16="http://schemas.microsoft.com/office/drawing/2014/main" id="{8BA94165-ECB8-4008-96D8-9CBCD0ECA345}"/>
                    </a:ext>
                  </a:extLst>
                </p:cNvPr>
                <p:cNvSpPr/>
                <p:nvPr/>
              </p:nvSpPr>
              <p:spPr>
                <a:xfrm>
                  <a:off x="4060922" y="4385139"/>
                  <a:ext cx="657215" cy="425939"/>
                </a:xfrm>
                <a:prstGeom prst="arc">
                  <a:avLst>
                    <a:gd name="adj1" fmla="val 12316946"/>
                    <a:gd name="adj2" fmla="val 21293555"/>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F6CDDA0-F291-4FEC-B056-3C3106E33191}"/>
                  </a:ext>
                </a:extLst>
              </p:cNvPr>
              <p:cNvGrpSpPr/>
              <p:nvPr/>
            </p:nvGrpSpPr>
            <p:grpSpPr>
              <a:xfrm>
                <a:off x="2699609" y="3412954"/>
                <a:ext cx="1621607" cy="717459"/>
                <a:chOff x="3730162" y="5337040"/>
                <a:chExt cx="1621607" cy="717459"/>
              </a:xfrm>
            </p:grpSpPr>
            <p:grpSp>
              <p:nvGrpSpPr>
                <p:cNvPr id="55" name="Group 54">
                  <a:extLst>
                    <a:ext uri="{FF2B5EF4-FFF2-40B4-BE49-F238E27FC236}">
                      <a16:creationId xmlns:a16="http://schemas.microsoft.com/office/drawing/2014/main" id="{58B90070-0973-4173-AF29-67BD1EFF66DB}"/>
                    </a:ext>
                  </a:extLst>
                </p:cNvPr>
                <p:cNvGrpSpPr/>
                <p:nvPr/>
              </p:nvGrpSpPr>
              <p:grpSpPr>
                <a:xfrm>
                  <a:off x="4004254" y="5507617"/>
                  <a:ext cx="400487" cy="303950"/>
                  <a:chOff x="4036121" y="5510784"/>
                  <a:chExt cx="400487" cy="303950"/>
                </a:xfrm>
              </p:grpSpPr>
              <p:sp>
                <p:nvSpPr>
                  <p:cNvPr id="213" name="Oval 212">
                    <a:extLst>
                      <a:ext uri="{FF2B5EF4-FFF2-40B4-BE49-F238E27FC236}">
                        <a16:creationId xmlns:a16="http://schemas.microsoft.com/office/drawing/2014/main" id="{C8C57B87-3296-474D-8B45-BD075860C3C5}"/>
                      </a:ext>
                    </a:extLst>
                  </p:cNvPr>
                  <p:cNvSpPr>
                    <a:spLocks noChangeAspect="1"/>
                  </p:cNvSpPr>
                  <p:nvPr/>
                </p:nvSpPr>
                <p:spPr>
                  <a:xfrm>
                    <a:off x="4053490" y="5510784"/>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214" name="TextBox 213">
                    <a:extLst>
                      <a:ext uri="{FF2B5EF4-FFF2-40B4-BE49-F238E27FC236}">
                        <a16:creationId xmlns:a16="http://schemas.microsoft.com/office/drawing/2014/main" id="{E7B2572A-9E8B-401F-99CF-720AB3527C16}"/>
                      </a:ext>
                    </a:extLst>
                  </p:cNvPr>
                  <p:cNvSpPr txBox="1"/>
                  <p:nvPr/>
                </p:nvSpPr>
                <p:spPr>
                  <a:xfrm>
                    <a:off x="4036121" y="5554247"/>
                    <a:ext cx="400487" cy="246221"/>
                  </a:xfrm>
                  <a:prstGeom prst="rect">
                    <a:avLst/>
                  </a:prstGeom>
                  <a:noFill/>
                </p:spPr>
                <p:txBody>
                  <a:bodyPr wrap="square" rtlCol="0">
                    <a:spAutoFit/>
                  </a:bodyPr>
                  <a:lstStyle/>
                  <a:p>
                    <a:r>
                      <a:rPr lang="en-US" sz="1000" dirty="0">
                        <a:solidFill>
                          <a:schemeClr val="bg1"/>
                        </a:solidFill>
                      </a:rPr>
                      <a:t>TF1</a:t>
                    </a:r>
                  </a:p>
                </p:txBody>
              </p:sp>
            </p:grpSp>
            <p:sp>
              <p:nvSpPr>
                <p:cNvPr id="215" name="Oval 214">
                  <a:extLst>
                    <a:ext uri="{FF2B5EF4-FFF2-40B4-BE49-F238E27FC236}">
                      <a16:creationId xmlns:a16="http://schemas.microsoft.com/office/drawing/2014/main" id="{5442F237-3B09-4879-95C4-25517DA9966E}"/>
                    </a:ext>
                  </a:extLst>
                </p:cNvPr>
                <p:cNvSpPr>
                  <a:spLocks noChangeAspect="1"/>
                </p:cNvSpPr>
                <p:nvPr/>
              </p:nvSpPr>
              <p:spPr>
                <a:xfrm>
                  <a:off x="3778749" y="5616390"/>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0F68262A-3F90-4658-9400-1B0754E0C940}"/>
                    </a:ext>
                  </a:extLst>
                </p:cNvPr>
                <p:cNvCxnSpPr>
                  <a:cxnSpLocks/>
                </p:cNvCxnSpPr>
                <p:nvPr/>
              </p:nvCxnSpPr>
              <p:spPr>
                <a:xfrm flipV="1">
                  <a:off x="3730162" y="5796642"/>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8B139B11-0A7D-411F-BD50-4B5E3267A719}"/>
                    </a:ext>
                  </a:extLst>
                </p:cNvPr>
                <p:cNvGrpSpPr/>
                <p:nvPr/>
              </p:nvGrpSpPr>
              <p:grpSpPr>
                <a:xfrm>
                  <a:off x="4775646" y="5623566"/>
                  <a:ext cx="576123" cy="288243"/>
                  <a:chOff x="5027609" y="3957635"/>
                  <a:chExt cx="585216" cy="292793"/>
                </a:xfrm>
              </p:grpSpPr>
              <p:sp>
                <p:nvSpPr>
                  <p:cNvPr id="219" name="Oval 218">
                    <a:extLst>
                      <a:ext uri="{FF2B5EF4-FFF2-40B4-BE49-F238E27FC236}">
                        <a16:creationId xmlns:a16="http://schemas.microsoft.com/office/drawing/2014/main" id="{E413A4DD-8022-45BD-A549-A1C3C57BFDFC}"/>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220" name="TextBox 219">
                    <a:extLst>
                      <a:ext uri="{FF2B5EF4-FFF2-40B4-BE49-F238E27FC236}">
                        <a16:creationId xmlns:a16="http://schemas.microsoft.com/office/drawing/2014/main" id="{60672C2B-D8CF-4DCB-8067-7F9A549BDC31}"/>
                      </a:ext>
                    </a:extLst>
                  </p:cNvPr>
                  <p:cNvSpPr txBox="1"/>
                  <p:nvPr/>
                </p:nvSpPr>
                <p:spPr>
                  <a:xfrm>
                    <a:off x="5041721" y="4000321"/>
                    <a:ext cx="571104" cy="250107"/>
                  </a:xfrm>
                  <a:prstGeom prst="rect">
                    <a:avLst/>
                  </a:prstGeom>
                  <a:noFill/>
                </p:spPr>
                <p:txBody>
                  <a:bodyPr wrap="square" rtlCol="0">
                    <a:spAutoFit/>
                  </a:bodyPr>
                  <a:lstStyle/>
                  <a:p>
                    <a:r>
                      <a:rPr lang="en-US" sz="1000" dirty="0"/>
                      <a:t>Gene X</a:t>
                    </a:r>
                  </a:p>
                </p:txBody>
              </p:sp>
            </p:grpSp>
            <p:sp>
              <p:nvSpPr>
                <p:cNvPr id="218" name="Arc 217">
                  <a:extLst>
                    <a:ext uri="{FF2B5EF4-FFF2-40B4-BE49-F238E27FC236}">
                      <a16:creationId xmlns:a16="http://schemas.microsoft.com/office/drawing/2014/main" id="{78147B06-6630-4FA3-8118-E3AEE364D703}"/>
                    </a:ext>
                  </a:extLst>
                </p:cNvPr>
                <p:cNvSpPr/>
                <p:nvPr/>
              </p:nvSpPr>
              <p:spPr>
                <a:xfrm>
                  <a:off x="4132564" y="5337040"/>
                  <a:ext cx="926676" cy="453449"/>
                </a:xfrm>
                <a:prstGeom prst="arc">
                  <a:avLst>
                    <a:gd name="adj1" fmla="val 11549972"/>
                    <a:gd name="adj2" fmla="val 21550256"/>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Oval 220">
                  <a:extLst>
                    <a:ext uri="{FF2B5EF4-FFF2-40B4-BE49-F238E27FC236}">
                      <a16:creationId xmlns:a16="http://schemas.microsoft.com/office/drawing/2014/main" id="{F0E1C275-79FF-4993-A6D3-238C4CAB30FE}"/>
                    </a:ext>
                  </a:extLst>
                </p:cNvPr>
                <p:cNvSpPr>
                  <a:spLocks noChangeAspect="1"/>
                </p:cNvSpPr>
                <p:nvPr/>
              </p:nvSpPr>
              <p:spPr>
                <a:xfrm>
                  <a:off x="4398065" y="5601817"/>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C71EFB8D-5B0C-4996-9932-BB14D50A4118}"/>
                    </a:ext>
                  </a:extLst>
                </p:cNvPr>
                <p:cNvCxnSpPr>
                  <a:cxnSpLocks/>
                </p:cNvCxnSpPr>
                <p:nvPr/>
              </p:nvCxnSpPr>
              <p:spPr>
                <a:xfrm flipH="1">
                  <a:off x="4628603"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013C2A5-84D6-4DAA-879B-4631EA8480F9}"/>
                    </a:ext>
                  </a:extLst>
                </p:cNvPr>
                <p:cNvCxnSpPr>
                  <a:cxnSpLocks/>
                </p:cNvCxnSpPr>
                <p:nvPr/>
              </p:nvCxnSpPr>
              <p:spPr>
                <a:xfrm flipH="1">
                  <a:off x="4663124"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05C8BEEA-60D1-4828-8C30-991329B05752}"/>
                    </a:ext>
                  </a:extLst>
                </p:cNvPr>
                <p:cNvSpPr txBox="1"/>
                <p:nvPr/>
              </p:nvSpPr>
              <p:spPr>
                <a:xfrm>
                  <a:off x="3895813" y="5808278"/>
                  <a:ext cx="707146" cy="246221"/>
                </a:xfrm>
                <a:prstGeom prst="rect">
                  <a:avLst/>
                </a:prstGeom>
                <a:noFill/>
              </p:spPr>
              <p:txBody>
                <a:bodyPr wrap="square" rtlCol="0">
                  <a:spAutoFit/>
                </a:bodyPr>
                <a:lstStyle/>
                <a:p>
                  <a:r>
                    <a:rPr lang="en-US" altLang="zh-CN" sz="1000" dirty="0"/>
                    <a:t>Enhancer</a:t>
                  </a:r>
                  <a:endParaRPr lang="en-US" sz="1000" dirty="0"/>
                </a:p>
              </p:txBody>
            </p:sp>
          </p:grpSp>
          <p:cxnSp>
            <p:nvCxnSpPr>
              <p:cNvPr id="375" name="Straight Arrow Connector 374">
                <a:extLst>
                  <a:ext uri="{FF2B5EF4-FFF2-40B4-BE49-F238E27FC236}">
                    <a16:creationId xmlns:a16="http://schemas.microsoft.com/office/drawing/2014/main" id="{632D0F6C-3728-4C54-84CF-E72E5D0C6DCE}"/>
                  </a:ext>
                </a:extLst>
              </p:cNvPr>
              <p:cNvCxnSpPr>
                <a:cxnSpLocks/>
              </p:cNvCxnSpPr>
              <p:nvPr/>
            </p:nvCxnSpPr>
            <p:spPr>
              <a:xfrm>
                <a:off x="2157439" y="3717503"/>
                <a:ext cx="31055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D2418D07-BFEC-4117-8F1F-1624D690494A}"/>
              </a:ext>
            </a:extLst>
          </p:cNvPr>
          <p:cNvGrpSpPr/>
          <p:nvPr/>
        </p:nvGrpSpPr>
        <p:grpSpPr>
          <a:xfrm>
            <a:off x="80923" y="2190083"/>
            <a:ext cx="2136489" cy="2969402"/>
            <a:chOff x="39167" y="2200832"/>
            <a:chExt cx="2136489" cy="2969402"/>
          </a:xfrm>
        </p:grpSpPr>
        <p:grpSp>
          <p:nvGrpSpPr>
            <p:cNvPr id="22" name="Group 21">
              <a:extLst>
                <a:ext uri="{FF2B5EF4-FFF2-40B4-BE49-F238E27FC236}">
                  <a16:creationId xmlns:a16="http://schemas.microsoft.com/office/drawing/2014/main" id="{3062F417-E309-451F-B997-5CE356945090}"/>
                </a:ext>
              </a:extLst>
            </p:cNvPr>
            <p:cNvGrpSpPr/>
            <p:nvPr/>
          </p:nvGrpSpPr>
          <p:grpSpPr>
            <a:xfrm>
              <a:off x="39167" y="2600942"/>
              <a:ext cx="2136489" cy="2569292"/>
              <a:chOff x="163145" y="2609056"/>
              <a:chExt cx="2136489" cy="2569292"/>
            </a:xfrm>
          </p:grpSpPr>
          <p:sp>
            <p:nvSpPr>
              <p:cNvPr id="19" name="TextBox 18">
                <a:extLst>
                  <a:ext uri="{FF2B5EF4-FFF2-40B4-BE49-F238E27FC236}">
                    <a16:creationId xmlns:a16="http://schemas.microsoft.com/office/drawing/2014/main" id="{9D64C6C9-AA25-46D7-8492-D5EBEC937BCC}"/>
                  </a:ext>
                </a:extLst>
              </p:cNvPr>
              <p:cNvSpPr txBox="1"/>
              <p:nvPr/>
            </p:nvSpPr>
            <p:spPr>
              <a:xfrm>
                <a:off x="278919" y="4362560"/>
                <a:ext cx="2020715" cy="784830"/>
              </a:xfrm>
              <a:prstGeom prst="rect">
                <a:avLst/>
              </a:prstGeom>
              <a:noFill/>
            </p:spPr>
            <p:txBody>
              <a:bodyPr wrap="square" rtlCol="0">
                <a:spAutoFit/>
              </a:bodyPr>
              <a:lstStyle/>
              <a:p>
                <a:r>
                  <a:rPr lang="en-US" sz="1500" dirty="0"/>
                  <a:t>Paired ATAC-seq and RNA-seq of 32 samples across 9 cell types</a:t>
                </a:r>
              </a:p>
            </p:txBody>
          </p:sp>
          <p:sp>
            <p:nvSpPr>
              <p:cNvPr id="112" name="Rectangle: Rounded Corners 111">
                <a:extLst>
                  <a:ext uri="{FF2B5EF4-FFF2-40B4-BE49-F238E27FC236}">
                    <a16:creationId xmlns:a16="http://schemas.microsoft.com/office/drawing/2014/main" id="{E41B269A-D102-4CE9-A2E4-D841E93200D4}"/>
                  </a:ext>
                </a:extLst>
              </p:cNvPr>
              <p:cNvSpPr/>
              <p:nvPr/>
            </p:nvSpPr>
            <p:spPr>
              <a:xfrm>
                <a:off x="163145" y="2609056"/>
                <a:ext cx="2076469" cy="2569292"/>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0B08345-1EA1-4E7D-808E-4C9AA65ED07F}"/>
                  </a:ext>
                </a:extLst>
              </p:cNvPr>
              <p:cNvGrpSpPr/>
              <p:nvPr/>
            </p:nvGrpSpPr>
            <p:grpSpPr>
              <a:xfrm>
                <a:off x="284277" y="2694732"/>
                <a:ext cx="1708422" cy="1699930"/>
                <a:chOff x="5113148" y="4831822"/>
                <a:chExt cx="1708422" cy="1699930"/>
              </a:xfrm>
            </p:grpSpPr>
            <p:sp>
              <p:nvSpPr>
                <p:cNvPr id="119" name="Oval 118">
                  <a:extLst>
                    <a:ext uri="{FF2B5EF4-FFF2-40B4-BE49-F238E27FC236}">
                      <a16:creationId xmlns:a16="http://schemas.microsoft.com/office/drawing/2014/main" id="{A883F5E2-A967-444D-B59F-F4A7DAF0A07F}"/>
                    </a:ext>
                  </a:extLst>
                </p:cNvPr>
                <p:cNvSpPr>
                  <a:spLocks noChangeAspect="1"/>
                </p:cNvSpPr>
                <p:nvPr/>
              </p:nvSpPr>
              <p:spPr>
                <a:xfrm>
                  <a:off x="5113148" y="5498761"/>
                  <a:ext cx="640080" cy="640080"/>
                </a:xfrm>
                <a:prstGeom prst="ellipse">
                  <a:avLst/>
                </a:prstGeom>
                <a:solidFill>
                  <a:srgbClr val="FFA7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TCM</a:t>
                  </a:r>
                  <a:endParaRPr lang="en-US" sz="1000" dirty="0"/>
                </a:p>
              </p:txBody>
            </p:sp>
            <p:sp>
              <p:nvSpPr>
                <p:cNvPr id="120" name="Oval 119">
                  <a:extLst>
                    <a:ext uri="{FF2B5EF4-FFF2-40B4-BE49-F238E27FC236}">
                      <a16:creationId xmlns:a16="http://schemas.microsoft.com/office/drawing/2014/main" id="{1436C899-3BD5-4DB1-A977-9B7F1ED2537D}"/>
                    </a:ext>
                  </a:extLst>
                </p:cNvPr>
                <p:cNvSpPr>
                  <a:spLocks noChangeAspect="1"/>
                </p:cNvSpPr>
                <p:nvPr/>
              </p:nvSpPr>
              <p:spPr>
                <a:xfrm>
                  <a:off x="5670642" y="5405230"/>
                  <a:ext cx="640080" cy="640080"/>
                </a:xfrm>
                <a:prstGeom prst="ellipse">
                  <a:avLst/>
                </a:prstGeom>
                <a:solidFill>
                  <a:srgbClr val="00905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TRM</a:t>
                  </a:r>
                  <a:endParaRPr lang="en-US" sz="1000" dirty="0"/>
                </a:p>
              </p:txBody>
            </p:sp>
            <p:sp>
              <p:nvSpPr>
                <p:cNvPr id="121" name="Oval 120">
                  <a:extLst>
                    <a:ext uri="{FF2B5EF4-FFF2-40B4-BE49-F238E27FC236}">
                      <a16:creationId xmlns:a16="http://schemas.microsoft.com/office/drawing/2014/main" id="{919AA7FC-BC7F-4006-925B-E716C86B28C2}"/>
                    </a:ext>
                  </a:extLst>
                </p:cNvPr>
                <p:cNvSpPr>
                  <a:spLocks noChangeAspect="1"/>
                </p:cNvSpPr>
                <p:nvPr/>
              </p:nvSpPr>
              <p:spPr>
                <a:xfrm>
                  <a:off x="5451665" y="5891672"/>
                  <a:ext cx="640080" cy="640080"/>
                </a:xfrm>
                <a:prstGeom prst="ellipse">
                  <a:avLst/>
                </a:prstGeom>
                <a:solidFill>
                  <a:srgbClr val="00AAF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TEM</a:t>
                  </a:r>
                  <a:endParaRPr lang="en-US" sz="1000" dirty="0"/>
                </a:p>
              </p:txBody>
            </p:sp>
            <p:sp>
              <p:nvSpPr>
                <p:cNvPr id="133" name="Oval 132">
                  <a:extLst>
                    <a:ext uri="{FF2B5EF4-FFF2-40B4-BE49-F238E27FC236}">
                      <a16:creationId xmlns:a16="http://schemas.microsoft.com/office/drawing/2014/main" id="{B0D56133-075E-4E40-AF3C-B6838D75A7CD}"/>
                    </a:ext>
                  </a:extLst>
                </p:cNvPr>
                <p:cNvSpPr>
                  <a:spLocks noChangeAspect="1"/>
                </p:cNvSpPr>
                <p:nvPr/>
              </p:nvSpPr>
              <p:spPr>
                <a:xfrm>
                  <a:off x="6014393" y="5910676"/>
                  <a:ext cx="548640" cy="548640"/>
                </a:xfrm>
                <a:prstGeom prst="ellipse">
                  <a:avLst/>
                </a:prstGeom>
                <a:solidFill>
                  <a:srgbClr val="E6C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Tex</a:t>
                  </a:r>
                  <a:endParaRPr lang="en-US" altLang="zh-CN" sz="1000" dirty="0"/>
                </a:p>
                <a:p>
                  <a:pPr algn="ctr"/>
                  <a:r>
                    <a:rPr lang="en-US" altLang="zh-CN" sz="1000" dirty="0"/>
                    <a:t>Int</a:t>
                  </a:r>
                  <a:endParaRPr lang="en-US" sz="1000" dirty="0"/>
                </a:p>
              </p:txBody>
            </p:sp>
            <p:sp>
              <p:nvSpPr>
                <p:cNvPr id="135" name="Oval 134">
                  <a:extLst>
                    <a:ext uri="{FF2B5EF4-FFF2-40B4-BE49-F238E27FC236}">
                      <a16:creationId xmlns:a16="http://schemas.microsoft.com/office/drawing/2014/main" id="{A37B9412-2CDF-4877-82F1-1A965DB52D6B}"/>
                    </a:ext>
                  </a:extLst>
                </p:cNvPr>
                <p:cNvSpPr>
                  <a:spLocks noChangeAspect="1"/>
                </p:cNvSpPr>
                <p:nvPr/>
              </p:nvSpPr>
              <p:spPr>
                <a:xfrm>
                  <a:off x="5920699" y="4961013"/>
                  <a:ext cx="733958" cy="731520"/>
                </a:xfrm>
                <a:prstGeom prst="ellipse">
                  <a:avLst/>
                </a:prstGeom>
                <a:solidFill>
                  <a:srgbClr val="8AAA7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Tex</a:t>
                  </a:r>
                  <a:endParaRPr lang="en-US" altLang="zh-CN" sz="1000" dirty="0"/>
                </a:p>
                <a:p>
                  <a:pPr algn="ctr"/>
                  <a:r>
                    <a:rPr lang="en-US" altLang="zh-CN" sz="1000" dirty="0"/>
                    <a:t>Term</a:t>
                  </a:r>
                  <a:endParaRPr lang="en-US" sz="1000" dirty="0"/>
                </a:p>
              </p:txBody>
            </p:sp>
            <p:sp>
              <p:nvSpPr>
                <p:cNvPr id="117" name="Oval 116">
                  <a:extLst>
                    <a:ext uri="{FF2B5EF4-FFF2-40B4-BE49-F238E27FC236}">
                      <a16:creationId xmlns:a16="http://schemas.microsoft.com/office/drawing/2014/main" id="{CD2ECAE0-26BA-4616-B4E0-622D0D75ABB5}"/>
                    </a:ext>
                  </a:extLst>
                </p:cNvPr>
                <p:cNvSpPr>
                  <a:spLocks noChangeAspect="1"/>
                </p:cNvSpPr>
                <p:nvPr/>
              </p:nvSpPr>
              <p:spPr>
                <a:xfrm>
                  <a:off x="6181490" y="5448381"/>
                  <a:ext cx="640080" cy="640080"/>
                </a:xfrm>
                <a:prstGeom prst="ellipse">
                  <a:avLst/>
                </a:prstGeom>
                <a:solidFill>
                  <a:srgbClr val="FEB5B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Tex</a:t>
                  </a:r>
                  <a:endParaRPr lang="en-US" altLang="zh-CN" sz="1000" dirty="0"/>
                </a:p>
                <a:p>
                  <a:pPr algn="ctr"/>
                  <a:r>
                    <a:rPr lang="en-US" sz="1000" dirty="0"/>
                    <a:t>Prog</a:t>
                  </a:r>
                </a:p>
              </p:txBody>
            </p:sp>
            <p:sp>
              <p:nvSpPr>
                <p:cNvPr id="116" name="Oval 115">
                  <a:extLst>
                    <a:ext uri="{FF2B5EF4-FFF2-40B4-BE49-F238E27FC236}">
                      <a16:creationId xmlns:a16="http://schemas.microsoft.com/office/drawing/2014/main" id="{C56F4802-3A3D-405E-A68D-0743DC8A6B74}"/>
                    </a:ext>
                  </a:extLst>
                </p:cNvPr>
                <p:cNvSpPr>
                  <a:spLocks noChangeAspect="1"/>
                </p:cNvSpPr>
                <p:nvPr/>
              </p:nvSpPr>
              <p:spPr>
                <a:xfrm>
                  <a:off x="5513091" y="4831822"/>
                  <a:ext cx="548640" cy="548640"/>
                </a:xfrm>
                <a:prstGeom prst="ellips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MP</a:t>
                  </a:r>
                  <a:endParaRPr lang="en-US" sz="1000" dirty="0"/>
                </a:p>
              </p:txBody>
            </p:sp>
            <p:sp>
              <p:nvSpPr>
                <p:cNvPr id="113" name="Oval 112">
                  <a:extLst>
                    <a:ext uri="{FF2B5EF4-FFF2-40B4-BE49-F238E27FC236}">
                      <a16:creationId xmlns:a16="http://schemas.microsoft.com/office/drawing/2014/main" id="{77CC9CF6-0993-4BD1-8FA1-9843F849B6D0}"/>
                    </a:ext>
                  </a:extLst>
                </p:cNvPr>
                <p:cNvSpPr>
                  <a:spLocks noChangeAspect="1"/>
                </p:cNvSpPr>
                <p:nvPr/>
              </p:nvSpPr>
              <p:spPr>
                <a:xfrm>
                  <a:off x="5558811" y="5290696"/>
                  <a:ext cx="365760" cy="365760"/>
                </a:xfrm>
                <a:prstGeom prst="ellipse">
                  <a:avLst/>
                </a:prstGeom>
                <a:solidFill>
                  <a:srgbClr val="A6A6A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a:t>
                  </a:r>
                  <a:endParaRPr lang="en-US" sz="1000" dirty="0"/>
                </a:p>
              </p:txBody>
            </p:sp>
            <p:sp>
              <p:nvSpPr>
                <p:cNvPr id="115" name="Oval 114">
                  <a:extLst>
                    <a:ext uri="{FF2B5EF4-FFF2-40B4-BE49-F238E27FC236}">
                      <a16:creationId xmlns:a16="http://schemas.microsoft.com/office/drawing/2014/main" id="{653F5F7E-75C0-4A04-91B1-5EBCF78B4B0D}"/>
                    </a:ext>
                  </a:extLst>
                </p:cNvPr>
                <p:cNvSpPr>
                  <a:spLocks noChangeAspect="1"/>
                </p:cNvSpPr>
                <p:nvPr/>
              </p:nvSpPr>
              <p:spPr>
                <a:xfrm>
                  <a:off x="5190260" y="5141503"/>
                  <a:ext cx="457200" cy="457200"/>
                </a:xfrm>
                <a:prstGeom prst="ellipse">
                  <a:avLst/>
                </a:prstGeom>
                <a:solidFill>
                  <a:srgbClr val="0007F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TE</a:t>
                  </a:r>
                  <a:endParaRPr lang="en-US" sz="1000" dirty="0"/>
                </a:p>
              </p:txBody>
            </p:sp>
          </p:grpSp>
        </p:grpSp>
        <p:sp>
          <p:nvSpPr>
            <p:cNvPr id="425" name="TextBox 424">
              <a:extLst>
                <a:ext uri="{FF2B5EF4-FFF2-40B4-BE49-F238E27FC236}">
                  <a16:creationId xmlns:a16="http://schemas.microsoft.com/office/drawing/2014/main" id="{97EBBFA3-5DE4-4B77-A070-B32D5199B988}"/>
                </a:ext>
              </a:extLst>
            </p:cNvPr>
            <p:cNvSpPr txBox="1"/>
            <p:nvPr/>
          </p:nvSpPr>
          <p:spPr>
            <a:xfrm>
              <a:off x="286080" y="2200832"/>
              <a:ext cx="1582641" cy="400110"/>
            </a:xfrm>
            <a:prstGeom prst="rect">
              <a:avLst/>
            </a:prstGeom>
            <a:noFill/>
          </p:spPr>
          <p:txBody>
            <a:bodyPr wrap="square" rtlCol="0">
              <a:spAutoFit/>
            </a:bodyPr>
            <a:lstStyle/>
            <a:p>
              <a:pPr algn="ctr"/>
              <a:r>
                <a:rPr lang="en-US" sz="2000" b="1" dirty="0"/>
                <a:t>Input</a:t>
              </a:r>
            </a:p>
          </p:txBody>
        </p:sp>
      </p:grpSp>
      <p:sp>
        <p:nvSpPr>
          <p:cNvPr id="430" name="Rectangle 429">
            <a:extLst>
              <a:ext uri="{FF2B5EF4-FFF2-40B4-BE49-F238E27FC236}">
                <a16:creationId xmlns:a16="http://schemas.microsoft.com/office/drawing/2014/main" id="{77E78D1F-A892-4170-B0CC-0D501EB40823}"/>
              </a:ext>
            </a:extLst>
          </p:cNvPr>
          <p:cNvSpPr/>
          <p:nvPr/>
        </p:nvSpPr>
        <p:spPr>
          <a:xfrm>
            <a:off x="9909849" y="784064"/>
            <a:ext cx="1879682" cy="323165"/>
          </a:xfrm>
          <a:prstGeom prst="rect">
            <a:avLst/>
          </a:prstGeom>
        </p:spPr>
        <p:txBody>
          <a:bodyPr wrap="none">
            <a:spAutoFit/>
          </a:bodyPr>
          <a:lstStyle/>
          <a:p>
            <a:r>
              <a:rPr lang="en-US" sz="1500" b="1" dirty="0"/>
              <a:t>Cell-state-specific TFs</a:t>
            </a:r>
          </a:p>
        </p:txBody>
      </p:sp>
      <p:cxnSp>
        <p:nvCxnSpPr>
          <p:cNvPr id="431" name="Straight Connector 430">
            <a:extLst>
              <a:ext uri="{FF2B5EF4-FFF2-40B4-BE49-F238E27FC236}">
                <a16:creationId xmlns:a16="http://schemas.microsoft.com/office/drawing/2014/main" id="{F829011B-55A7-4010-BAC0-FC7E9703BC45}"/>
              </a:ext>
            </a:extLst>
          </p:cNvPr>
          <p:cNvCxnSpPr>
            <a:cxnSpLocks/>
          </p:cNvCxnSpPr>
          <p:nvPr/>
        </p:nvCxnSpPr>
        <p:spPr>
          <a:xfrm>
            <a:off x="9763128" y="2854194"/>
            <a:ext cx="228600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35" name="Group 434">
            <a:extLst>
              <a:ext uri="{FF2B5EF4-FFF2-40B4-BE49-F238E27FC236}">
                <a16:creationId xmlns:a16="http://schemas.microsoft.com/office/drawing/2014/main" id="{348FB818-1666-4DF7-B6D6-D6716D1F3CD9}"/>
              </a:ext>
            </a:extLst>
          </p:cNvPr>
          <p:cNvGrpSpPr/>
          <p:nvPr/>
        </p:nvGrpSpPr>
        <p:grpSpPr>
          <a:xfrm>
            <a:off x="9743586" y="4699486"/>
            <a:ext cx="2331720" cy="1862679"/>
            <a:chOff x="9936442" y="4786284"/>
            <a:chExt cx="2331720" cy="1862679"/>
          </a:xfrm>
        </p:grpSpPr>
        <p:grpSp>
          <p:nvGrpSpPr>
            <p:cNvPr id="359" name="Group 358">
              <a:extLst>
                <a:ext uri="{FF2B5EF4-FFF2-40B4-BE49-F238E27FC236}">
                  <a16:creationId xmlns:a16="http://schemas.microsoft.com/office/drawing/2014/main" id="{6FD6695B-151C-4A70-A9D6-51010A96D267}"/>
                </a:ext>
              </a:extLst>
            </p:cNvPr>
            <p:cNvGrpSpPr/>
            <p:nvPr/>
          </p:nvGrpSpPr>
          <p:grpSpPr>
            <a:xfrm>
              <a:off x="10131646" y="4807573"/>
              <a:ext cx="1986082" cy="1841390"/>
              <a:chOff x="10176829" y="4733239"/>
              <a:chExt cx="1986082" cy="1841390"/>
            </a:xfrm>
          </p:grpSpPr>
          <p:pic>
            <p:nvPicPr>
              <p:cNvPr id="13" name="Picture 12" descr="Chart&#10;&#10;Description automatically generated">
                <a:extLst>
                  <a:ext uri="{FF2B5EF4-FFF2-40B4-BE49-F238E27FC236}">
                    <a16:creationId xmlns:a16="http://schemas.microsoft.com/office/drawing/2014/main" id="{6EA4973F-4493-4CEB-A562-B0D22712D9CD}"/>
                  </a:ext>
                </a:extLst>
              </p:cNvPr>
              <p:cNvPicPr>
                <a:picLocks noChangeAspect="1"/>
              </p:cNvPicPr>
              <p:nvPr/>
            </p:nvPicPr>
            <p:blipFill rotWithShape="1">
              <a:blip r:embed="rId8">
                <a:extLst>
                  <a:ext uri="{28A0092B-C50C-407E-A947-70E740481C1C}">
                    <a14:useLocalDpi xmlns:a14="http://schemas.microsoft.com/office/drawing/2010/main" val="0"/>
                  </a:ext>
                </a:extLst>
              </a:blip>
              <a:srcRect l="35268" t="25000" r="12634" b="22652"/>
              <a:stretch/>
            </p:blipFill>
            <p:spPr>
              <a:xfrm>
                <a:off x="10416163" y="5020467"/>
                <a:ext cx="1546718" cy="1554162"/>
              </a:xfrm>
              <a:prstGeom prst="rect">
                <a:avLst/>
              </a:prstGeom>
            </p:spPr>
          </p:pic>
          <p:sp>
            <p:nvSpPr>
              <p:cNvPr id="252" name="TextBox 251">
                <a:extLst>
                  <a:ext uri="{FF2B5EF4-FFF2-40B4-BE49-F238E27FC236}">
                    <a16:creationId xmlns:a16="http://schemas.microsoft.com/office/drawing/2014/main" id="{4C0EB81E-496F-49EF-B704-90358458FAF6}"/>
                  </a:ext>
                </a:extLst>
              </p:cNvPr>
              <p:cNvSpPr txBox="1"/>
              <p:nvPr/>
            </p:nvSpPr>
            <p:spPr>
              <a:xfrm>
                <a:off x="10176829" y="4733239"/>
                <a:ext cx="1986082" cy="323165"/>
              </a:xfrm>
              <a:prstGeom prst="rect">
                <a:avLst/>
              </a:prstGeom>
              <a:noFill/>
            </p:spPr>
            <p:txBody>
              <a:bodyPr wrap="square" rtlCol="0">
                <a:spAutoFit/>
              </a:bodyPr>
              <a:lstStyle/>
              <a:p>
                <a:r>
                  <a:rPr lang="en-US" sz="1500" b="1" dirty="0"/>
                  <a:t>Transcriptional waves</a:t>
                </a:r>
              </a:p>
            </p:txBody>
          </p:sp>
        </p:grpSp>
        <p:cxnSp>
          <p:nvCxnSpPr>
            <p:cNvPr id="432" name="Straight Connector 431">
              <a:extLst>
                <a:ext uri="{FF2B5EF4-FFF2-40B4-BE49-F238E27FC236}">
                  <a16:creationId xmlns:a16="http://schemas.microsoft.com/office/drawing/2014/main" id="{25D2BA47-E40B-44C4-B3AD-C7F6DF6D0DE6}"/>
                </a:ext>
              </a:extLst>
            </p:cNvPr>
            <p:cNvCxnSpPr>
              <a:cxnSpLocks/>
            </p:cNvCxnSpPr>
            <p:nvPr/>
          </p:nvCxnSpPr>
          <p:spPr>
            <a:xfrm>
              <a:off x="9936442" y="4786284"/>
              <a:ext cx="233172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41" name="TextBox 440">
            <a:extLst>
              <a:ext uri="{FF2B5EF4-FFF2-40B4-BE49-F238E27FC236}">
                <a16:creationId xmlns:a16="http://schemas.microsoft.com/office/drawing/2014/main" id="{0B3C02B8-2553-42CF-A8E5-8B11445E7758}"/>
              </a:ext>
            </a:extLst>
          </p:cNvPr>
          <p:cNvSpPr txBox="1"/>
          <p:nvPr/>
        </p:nvSpPr>
        <p:spPr>
          <a:xfrm>
            <a:off x="7344269" y="4709538"/>
            <a:ext cx="2035709" cy="323165"/>
          </a:xfrm>
          <a:prstGeom prst="rect">
            <a:avLst/>
          </a:prstGeom>
          <a:noFill/>
        </p:spPr>
        <p:txBody>
          <a:bodyPr wrap="square" rtlCol="0">
            <a:spAutoFit/>
          </a:bodyPr>
          <a:lstStyle/>
          <a:p>
            <a:r>
              <a:rPr lang="en-US" sz="1500" dirty="0"/>
              <a:t>PageRank score matrix</a:t>
            </a:r>
          </a:p>
        </p:txBody>
      </p:sp>
      <p:sp>
        <p:nvSpPr>
          <p:cNvPr id="442" name="TextBox 441">
            <a:extLst>
              <a:ext uri="{FF2B5EF4-FFF2-40B4-BE49-F238E27FC236}">
                <a16:creationId xmlns:a16="http://schemas.microsoft.com/office/drawing/2014/main" id="{8D184246-387D-4720-9901-61904DB76F63}"/>
              </a:ext>
            </a:extLst>
          </p:cNvPr>
          <p:cNvSpPr txBox="1"/>
          <p:nvPr/>
        </p:nvSpPr>
        <p:spPr>
          <a:xfrm>
            <a:off x="9474840" y="278605"/>
            <a:ext cx="2802917" cy="400110"/>
          </a:xfrm>
          <a:prstGeom prst="rect">
            <a:avLst/>
          </a:prstGeom>
          <a:noFill/>
        </p:spPr>
        <p:txBody>
          <a:bodyPr wrap="square" rtlCol="0">
            <a:spAutoFit/>
          </a:bodyPr>
          <a:lstStyle/>
          <a:p>
            <a:pPr algn="ctr"/>
            <a:r>
              <a:rPr lang="en-US" sz="2000" b="1" dirty="0"/>
              <a:t>Downstream analysis</a:t>
            </a:r>
          </a:p>
        </p:txBody>
      </p:sp>
      <p:cxnSp>
        <p:nvCxnSpPr>
          <p:cNvPr id="444" name="Straight Arrow Connector 443">
            <a:extLst>
              <a:ext uri="{FF2B5EF4-FFF2-40B4-BE49-F238E27FC236}">
                <a16:creationId xmlns:a16="http://schemas.microsoft.com/office/drawing/2014/main" id="{9338854B-9B65-44C6-9F16-999192AE3ED9}"/>
              </a:ext>
            </a:extLst>
          </p:cNvPr>
          <p:cNvCxnSpPr>
            <a:cxnSpLocks/>
          </p:cNvCxnSpPr>
          <p:nvPr/>
        </p:nvCxnSpPr>
        <p:spPr>
          <a:xfrm rot="60000" flipV="1">
            <a:off x="9380013" y="3655156"/>
            <a:ext cx="365760" cy="711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11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hart&#10;&#10;Description automatically generated">
            <a:extLst>
              <a:ext uri="{FF2B5EF4-FFF2-40B4-BE49-F238E27FC236}">
                <a16:creationId xmlns:a16="http://schemas.microsoft.com/office/drawing/2014/main" id="{F8B458A0-4A81-47FA-9ECA-E383D941173B}"/>
              </a:ext>
            </a:extLst>
          </p:cNvPr>
          <p:cNvPicPr>
            <a:picLocks noChangeAspect="1"/>
          </p:cNvPicPr>
          <p:nvPr/>
        </p:nvPicPr>
        <p:blipFill rotWithShape="1">
          <a:blip r:embed="rId3">
            <a:extLst>
              <a:ext uri="{28A0092B-C50C-407E-A947-70E740481C1C}">
                <a14:useLocalDpi xmlns:a14="http://schemas.microsoft.com/office/drawing/2010/main" val="0"/>
              </a:ext>
            </a:extLst>
          </a:blip>
          <a:srcRect t="6766" b="5789"/>
          <a:stretch/>
        </p:blipFill>
        <p:spPr>
          <a:xfrm>
            <a:off x="10036964" y="1177560"/>
            <a:ext cx="1867740" cy="1633223"/>
          </a:xfrm>
          <a:prstGeom prst="rect">
            <a:avLst/>
          </a:prstGeom>
        </p:spPr>
      </p:pic>
      <p:pic>
        <p:nvPicPr>
          <p:cNvPr id="261" name="Picture 260" descr="A screenshot of a computer&#10;&#10;Description automatically generated with low confidence">
            <a:extLst>
              <a:ext uri="{FF2B5EF4-FFF2-40B4-BE49-F238E27FC236}">
                <a16:creationId xmlns:a16="http://schemas.microsoft.com/office/drawing/2014/main" id="{17934856-9EF5-430B-9594-DB0041B7C9F4}"/>
              </a:ext>
            </a:extLst>
          </p:cNvPr>
          <p:cNvPicPr>
            <a:picLocks noChangeAspect="1"/>
          </p:cNvPicPr>
          <p:nvPr/>
        </p:nvPicPr>
        <p:blipFill rotWithShape="1">
          <a:blip r:embed="rId4">
            <a:extLst>
              <a:ext uri="{28A0092B-C50C-407E-A947-70E740481C1C}">
                <a14:useLocalDpi xmlns:a14="http://schemas.microsoft.com/office/drawing/2010/main" val="0"/>
              </a:ext>
            </a:extLst>
          </a:blip>
          <a:srcRect l="1151" t="-1" r="82631" b="54074"/>
          <a:stretch/>
        </p:blipFill>
        <p:spPr>
          <a:xfrm>
            <a:off x="7516211" y="2813283"/>
            <a:ext cx="1347153" cy="1772393"/>
          </a:xfrm>
          <a:prstGeom prst="rect">
            <a:avLst/>
          </a:prstGeom>
        </p:spPr>
      </p:pic>
      <p:cxnSp>
        <p:nvCxnSpPr>
          <p:cNvPr id="324" name="Straight Arrow Connector 323">
            <a:extLst>
              <a:ext uri="{FF2B5EF4-FFF2-40B4-BE49-F238E27FC236}">
                <a16:creationId xmlns:a16="http://schemas.microsoft.com/office/drawing/2014/main" id="{79E7ECC2-211D-4055-B2DF-D0B091811962}"/>
              </a:ext>
            </a:extLst>
          </p:cNvPr>
          <p:cNvCxnSpPr>
            <a:cxnSpLocks/>
          </p:cNvCxnSpPr>
          <p:nvPr/>
        </p:nvCxnSpPr>
        <p:spPr>
          <a:xfrm>
            <a:off x="6875448" y="3632698"/>
            <a:ext cx="325566"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97098FE3-038B-4912-ADD1-0BB9536EDA3D}"/>
              </a:ext>
            </a:extLst>
          </p:cNvPr>
          <p:cNvSpPr/>
          <p:nvPr/>
        </p:nvSpPr>
        <p:spPr>
          <a:xfrm>
            <a:off x="9743586" y="758866"/>
            <a:ext cx="2335659" cy="5858264"/>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1" name="Rectangle: Rounded Corners 180">
            <a:extLst>
              <a:ext uri="{FF2B5EF4-FFF2-40B4-BE49-F238E27FC236}">
                <a16:creationId xmlns:a16="http://schemas.microsoft.com/office/drawing/2014/main" id="{615D2CD4-3DDC-461B-AF54-84EBBECABC6C}"/>
              </a:ext>
            </a:extLst>
          </p:cNvPr>
          <p:cNvSpPr/>
          <p:nvPr/>
        </p:nvSpPr>
        <p:spPr>
          <a:xfrm>
            <a:off x="7206755" y="2601433"/>
            <a:ext cx="2238911" cy="257390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5" name="TextBox 284">
            <a:extLst>
              <a:ext uri="{FF2B5EF4-FFF2-40B4-BE49-F238E27FC236}">
                <a16:creationId xmlns:a16="http://schemas.microsoft.com/office/drawing/2014/main" id="{D60F0484-E523-4D28-9AC2-D8AED76D8898}"/>
              </a:ext>
            </a:extLst>
          </p:cNvPr>
          <p:cNvSpPr txBox="1"/>
          <p:nvPr/>
        </p:nvSpPr>
        <p:spPr>
          <a:xfrm>
            <a:off x="7461005" y="2214385"/>
            <a:ext cx="170484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Output</a:t>
            </a:r>
          </a:p>
        </p:txBody>
      </p:sp>
      <p:grpSp>
        <p:nvGrpSpPr>
          <p:cNvPr id="347" name="Group 346">
            <a:extLst>
              <a:ext uri="{FF2B5EF4-FFF2-40B4-BE49-F238E27FC236}">
                <a16:creationId xmlns:a16="http://schemas.microsoft.com/office/drawing/2014/main" id="{866593A4-D8D2-4172-B7C9-D2D294C33E19}"/>
              </a:ext>
            </a:extLst>
          </p:cNvPr>
          <p:cNvGrpSpPr/>
          <p:nvPr/>
        </p:nvGrpSpPr>
        <p:grpSpPr>
          <a:xfrm>
            <a:off x="4810659" y="758866"/>
            <a:ext cx="2098204" cy="5850606"/>
            <a:chOff x="3270023" y="747594"/>
            <a:chExt cx="2098204" cy="5850606"/>
          </a:xfrm>
        </p:grpSpPr>
        <p:grpSp>
          <p:nvGrpSpPr>
            <p:cNvPr id="344" name="Group 343">
              <a:extLst>
                <a:ext uri="{FF2B5EF4-FFF2-40B4-BE49-F238E27FC236}">
                  <a16:creationId xmlns:a16="http://schemas.microsoft.com/office/drawing/2014/main" id="{370A4015-0EFB-4ACB-A19D-96C905706811}"/>
                </a:ext>
              </a:extLst>
            </p:cNvPr>
            <p:cNvGrpSpPr/>
            <p:nvPr/>
          </p:nvGrpSpPr>
          <p:grpSpPr>
            <a:xfrm>
              <a:off x="3271450" y="5172711"/>
              <a:ext cx="2071182" cy="1425489"/>
              <a:chOff x="3314717" y="4992723"/>
              <a:chExt cx="2071182" cy="1425489"/>
            </a:xfrm>
          </p:grpSpPr>
          <p:sp>
            <p:nvSpPr>
              <p:cNvPr id="23" name="Rectangle: Rounded Corners 22">
                <a:extLst>
                  <a:ext uri="{FF2B5EF4-FFF2-40B4-BE49-F238E27FC236}">
                    <a16:creationId xmlns:a16="http://schemas.microsoft.com/office/drawing/2014/main" id="{ACE715AC-4FAB-4D11-94CC-F3614356D3D0}"/>
                  </a:ext>
                </a:extLst>
              </p:cNvPr>
              <p:cNvSpPr/>
              <p:nvPr/>
            </p:nvSpPr>
            <p:spPr>
              <a:xfrm>
                <a:off x="3314717" y="4992723"/>
                <a:ext cx="2071182" cy="142548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9C479067-ABD5-4F48-9C82-35304379A9AB}"/>
                  </a:ext>
                </a:extLst>
              </p:cNvPr>
              <p:cNvGrpSpPr>
                <a:grpSpLocks noChangeAspect="1"/>
              </p:cNvGrpSpPr>
              <p:nvPr/>
            </p:nvGrpSpPr>
            <p:grpSpPr>
              <a:xfrm>
                <a:off x="3483749" y="5554962"/>
                <a:ext cx="1798879" cy="596753"/>
                <a:chOff x="1838325" y="2229772"/>
                <a:chExt cx="9296401" cy="2896252"/>
              </a:xfrm>
            </p:grpSpPr>
            <p:cxnSp>
              <p:nvCxnSpPr>
                <p:cNvPr id="29" name="Straight Connector 28">
                  <a:extLst>
                    <a:ext uri="{FF2B5EF4-FFF2-40B4-BE49-F238E27FC236}">
                      <a16:creationId xmlns:a16="http://schemas.microsoft.com/office/drawing/2014/main" id="{579C3611-5E15-4484-919D-589A69DE0AA0}"/>
                    </a:ext>
                  </a:extLst>
                </p:cNvPr>
                <p:cNvCxnSpPr/>
                <p:nvPr/>
              </p:nvCxnSpPr>
              <p:spPr>
                <a:xfrm>
                  <a:off x="1838325" y="4810125"/>
                  <a:ext cx="8143875" cy="0"/>
                </a:xfrm>
                <a:prstGeom prst="line">
                  <a:avLst/>
                </a:prstGeom>
                <a:ln w="7620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CDD6C20-0F77-4334-ACB6-2CA883AD0DD9}"/>
                    </a:ext>
                  </a:extLst>
                </p:cNvPr>
                <p:cNvSpPr/>
                <p:nvPr/>
              </p:nvSpPr>
              <p:spPr>
                <a:xfrm>
                  <a:off x="4629150" y="4535474"/>
                  <a:ext cx="4362450" cy="590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AD220A13-56CA-47E4-B42F-2C5615E3D685}"/>
                    </a:ext>
                  </a:extLst>
                </p:cNvPr>
                <p:cNvGrpSpPr/>
                <p:nvPr/>
              </p:nvGrpSpPr>
              <p:grpSpPr>
                <a:xfrm>
                  <a:off x="3301282" y="3721210"/>
                  <a:ext cx="1327868" cy="1088915"/>
                  <a:chOff x="3048580" y="3721210"/>
                  <a:chExt cx="1327868" cy="1088915"/>
                </a:xfrm>
              </p:grpSpPr>
              <p:cxnSp>
                <p:nvCxnSpPr>
                  <p:cNvPr id="36" name="Straight Arrow Connector 35">
                    <a:extLst>
                      <a:ext uri="{FF2B5EF4-FFF2-40B4-BE49-F238E27FC236}">
                        <a16:creationId xmlns:a16="http://schemas.microsoft.com/office/drawing/2014/main" id="{490355D5-662D-44F7-A081-7B80702D6281}"/>
                      </a:ext>
                    </a:extLst>
                  </p:cNvPr>
                  <p:cNvCxnSpPr/>
                  <p:nvPr/>
                </p:nvCxnSpPr>
                <p:spPr>
                  <a:xfrm>
                    <a:off x="3048580" y="3721210"/>
                    <a:ext cx="13278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A6EFA07-538D-4834-9C62-621FC557E742}"/>
                      </a:ext>
                    </a:extLst>
                  </p:cNvPr>
                  <p:cNvCxnSpPr>
                    <a:cxnSpLocks/>
                  </p:cNvCxnSpPr>
                  <p:nvPr/>
                </p:nvCxnSpPr>
                <p:spPr>
                  <a:xfrm>
                    <a:off x="3057525" y="3724275"/>
                    <a:ext cx="0" cy="1085850"/>
                  </a:xfrm>
                  <a:prstGeom prst="line">
                    <a:avLst/>
                  </a:prstGeom>
                  <a:ln w="38100"/>
                </p:spPr>
                <p:style>
                  <a:lnRef idx="1">
                    <a:schemeClr val="dk1"/>
                  </a:lnRef>
                  <a:fillRef idx="0">
                    <a:schemeClr val="dk1"/>
                  </a:fillRef>
                  <a:effectRef idx="0">
                    <a:schemeClr val="dk1"/>
                  </a:effectRef>
                  <a:fontRef idx="minor">
                    <a:schemeClr val="tx1"/>
                  </a:fontRef>
                </p:style>
              </p:cxnSp>
            </p:grpSp>
            <p:sp>
              <p:nvSpPr>
                <p:cNvPr id="32" name="Freeform: Shape 31">
                  <a:extLst>
                    <a:ext uri="{FF2B5EF4-FFF2-40B4-BE49-F238E27FC236}">
                      <a16:creationId xmlns:a16="http://schemas.microsoft.com/office/drawing/2014/main" id="{64E3C551-A1CC-4AC9-A80B-A6F0866FF5FE}"/>
                    </a:ext>
                  </a:extLst>
                </p:cNvPr>
                <p:cNvSpPr/>
                <p:nvPr/>
              </p:nvSpPr>
              <p:spPr>
                <a:xfrm>
                  <a:off x="5200652" y="3579831"/>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8964E2B4-7B95-4260-A8E2-0806CE2FD275}"/>
                    </a:ext>
                  </a:extLst>
                </p:cNvPr>
                <p:cNvSpPr/>
                <p:nvPr/>
              </p:nvSpPr>
              <p:spPr>
                <a:xfrm>
                  <a:off x="5762626" y="2898838"/>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716811E8-D1F2-4CAA-85A5-F89DA289E9B1}"/>
                    </a:ext>
                  </a:extLst>
                </p:cNvPr>
                <p:cNvSpPr/>
                <p:nvPr/>
              </p:nvSpPr>
              <p:spPr>
                <a:xfrm>
                  <a:off x="6410326" y="2229772"/>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1A9A04BC-DEDF-49CB-88BD-F7F10B830E8F}"/>
                  </a:ext>
                </a:extLst>
              </p:cNvPr>
              <p:cNvSpPr txBox="1"/>
              <p:nvPr/>
            </p:nvSpPr>
            <p:spPr>
              <a:xfrm>
                <a:off x="3335908" y="5081687"/>
                <a:ext cx="2015464"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Gene expression</a:t>
                </a:r>
              </a:p>
            </p:txBody>
          </p:sp>
        </p:grpSp>
        <p:cxnSp>
          <p:nvCxnSpPr>
            <p:cNvPr id="185" name="Straight Arrow Connector 184">
              <a:extLst>
                <a:ext uri="{FF2B5EF4-FFF2-40B4-BE49-F238E27FC236}">
                  <a16:creationId xmlns:a16="http://schemas.microsoft.com/office/drawing/2014/main" id="{1BD27890-9DA9-4F52-8888-1C95C07579A0}"/>
                </a:ext>
              </a:extLst>
            </p:cNvPr>
            <p:cNvCxnSpPr>
              <a:cxnSpLocks/>
              <a:stCxn id="23" idx="0"/>
              <a:endCxn id="226" idx="2"/>
            </p:cNvCxnSpPr>
            <p:nvPr/>
          </p:nvCxnSpPr>
          <p:spPr>
            <a:xfrm flipV="1">
              <a:off x="4307041" y="4841126"/>
              <a:ext cx="1217" cy="331585"/>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ectangle: Rounded Corners 225">
              <a:extLst>
                <a:ext uri="{FF2B5EF4-FFF2-40B4-BE49-F238E27FC236}">
                  <a16:creationId xmlns:a16="http://schemas.microsoft.com/office/drawing/2014/main" id="{F0310E6E-D2A8-4CBF-8AFF-04752766FE8D}"/>
                </a:ext>
              </a:extLst>
            </p:cNvPr>
            <p:cNvSpPr/>
            <p:nvPr/>
          </p:nvSpPr>
          <p:spPr>
            <a:xfrm>
              <a:off x="3270023" y="747594"/>
              <a:ext cx="2076469" cy="4093532"/>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81" name="Straight Connector 280">
              <a:extLst>
                <a:ext uri="{FF2B5EF4-FFF2-40B4-BE49-F238E27FC236}">
                  <a16:creationId xmlns:a16="http://schemas.microsoft.com/office/drawing/2014/main" id="{A36E4799-31CB-4BDF-98D4-C2728A26A45B}"/>
                </a:ext>
              </a:extLst>
            </p:cNvPr>
            <p:cNvCxnSpPr>
              <a:cxnSpLocks/>
            </p:cNvCxnSpPr>
            <p:nvPr/>
          </p:nvCxnSpPr>
          <p:spPr>
            <a:xfrm>
              <a:off x="3293303" y="2709151"/>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606FEA47-9B80-4860-A6B9-4B3BA626A577}"/>
                </a:ext>
              </a:extLst>
            </p:cNvPr>
            <p:cNvSpPr txBox="1"/>
            <p:nvPr/>
          </p:nvSpPr>
          <p:spPr>
            <a:xfrm>
              <a:off x="3270643" y="4281092"/>
              <a:ext cx="2097584" cy="400110"/>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Assign weights by expression and apply personalized PageRank</a:t>
              </a:r>
              <a:endParaRPr lang="en-US" sz="1000" dirty="0">
                <a:latin typeface="Arial" panose="020B0604020202020204" pitchFamily="34" charset="0"/>
                <a:cs typeface="Arial" panose="020B0604020202020204" pitchFamily="34" charset="0"/>
              </a:endParaRPr>
            </a:p>
          </p:txBody>
        </p:sp>
        <p:grpSp>
          <p:nvGrpSpPr>
            <p:cNvPr id="94" name="Group 93">
              <a:extLst>
                <a:ext uri="{FF2B5EF4-FFF2-40B4-BE49-F238E27FC236}">
                  <a16:creationId xmlns:a16="http://schemas.microsoft.com/office/drawing/2014/main" id="{FD8CD412-ED26-4D49-9493-FFF0EFE52256}"/>
                </a:ext>
              </a:extLst>
            </p:cNvPr>
            <p:cNvGrpSpPr/>
            <p:nvPr/>
          </p:nvGrpSpPr>
          <p:grpSpPr>
            <a:xfrm>
              <a:off x="3393040" y="2903381"/>
              <a:ext cx="1859832" cy="1365874"/>
              <a:chOff x="5609020" y="3828545"/>
              <a:chExt cx="1859832" cy="1365874"/>
            </a:xfrm>
          </p:grpSpPr>
          <p:sp>
            <p:nvSpPr>
              <p:cNvPr id="150" name="Oval 149">
                <a:extLst>
                  <a:ext uri="{FF2B5EF4-FFF2-40B4-BE49-F238E27FC236}">
                    <a16:creationId xmlns:a16="http://schemas.microsoft.com/office/drawing/2014/main" id="{E69E4FBE-6F7D-433C-825F-0B877895D9B6}"/>
                  </a:ext>
                </a:extLst>
              </p:cNvPr>
              <p:cNvSpPr>
                <a:spLocks/>
              </p:cNvSpPr>
              <p:nvPr/>
            </p:nvSpPr>
            <p:spPr>
              <a:xfrm>
                <a:off x="6272064" y="3828545"/>
                <a:ext cx="365760" cy="3657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1" name="Oval 150">
                <a:extLst>
                  <a:ext uri="{FF2B5EF4-FFF2-40B4-BE49-F238E27FC236}">
                    <a16:creationId xmlns:a16="http://schemas.microsoft.com/office/drawing/2014/main" id="{5BAE7A05-9809-4C9C-8872-40348FBD6067}"/>
                  </a:ext>
                </a:extLst>
              </p:cNvPr>
              <p:cNvSpPr>
                <a:spLocks noChangeAspect="1"/>
              </p:cNvSpPr>
              <p:nvPr/>
            </p:nvSpPr>
            <p:spPr>
              <a:xfrm>
                <a:off x="7028994" y="4005223"/>
                <a:ext cx="180114" cy="19286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3529462C-FFE2-4FED-A753-C98171331C37}"/>
                  </a:ext>
                </a:extLst>
              </p:cNvPr>
              <p:cNvSpPr>
                <a:spLocks/>
              </p:cNvSpPr>
              <p:nvPr/>
            </p:nvSpPr>
            <p:spPr>
              <a:xfrm>
                <a:off x="5871241" y="4313186"/>
                <a:ext cx="274320" cy="2756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828D5960-DCC7-424F-96BA-A26AF8C428BD}"/>
                  </a:ext>
                </a:extLst>
              </p:cNvPr>
              <p:cNvSpPr>
                <a:spLocks/>
              </p:cNvSpPr>
              <p:nvPr/>
            </p:nvSpPr>
            <p:spPr>
              <a:xfrm>
                <a:off x="6448535" y="451450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4" name="Oval 153">
                <a:extLst>
                  <a:ext uri="{FF2B5EF4-FFF2-40B4-BE49-F238E27FC236}">
                    <a16:creationId xmlns:a16="http://schemas.microsoft.com/office/drawing/2014/main" id="{7AF93B81-2D59-4803-B84A-AABB8C61A4EE}"/>
                  </a:ext>
                </a:extLst>
              </p:cNvPr>
              <p:cNvSpPr>
                <a:spLocks noChangeAspect="1"/>
              </p:cNvSpPr>
              <p:nvPr/>
            </p:nvSpPr>
            <p:spPr>
              <a:xfrm>
                <a:off x="5609020" y="4493958"/>
                <a:ext cx="139068" cy="14891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5" name="Oval 154">
                <a:extLst>
                  <a:ext uri="{FF2B5EF4-FFF2-40B4-BE49-F238E27FC236}">
                    <a16:creationId xmlns:a16="http://schemas.microsoft.com/office/drawing/2014/main" id="{6D3F39C2-9F5B-4276-AA44-3C6A1FE340CB}"/>
                  </a:ext>
                </a:extLst>
              </p:cNvPr>
              <p:cNvSpPr>
                <a:spLocks noChangeAspect="1"/>
              </p:cNvSpPr>
              <p:nvPr/>
            </p:nvSpPr>
            <p:spPr>
              <a:xfrm>
                <a:off x="5704980" y="4745463"/>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26D7E60A-5A8F-49FC-A5CB-C7EB0072D7CF}"/>
                  </a:ext>
                </a:extLst>
              </p:cNvPr>
              <p:cNvSpPr>
                <a:spLocks noChangeAspect="1"/>
              </p:cNvSpPr>
              <p:nvPr/>
            </p:nvSpPr>
            <p:spPr>
              <a:xfrm>
                <a:off x="5949553" y="4703816"/>
                <a:ext cx="162322" cy="17381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0386ABD6-6E19-4DEC-BE30-C834D2CB6E23}"/>
                  </a:ext>
                </a:extLst>
              </p:cNvPr>
              <p:cNvSpPr>
                <a:spLocks noChangeAspect="1"/>
              </p:cNvSpPr>
              <p:nvPr/>
            </p:nvSpPr>
            <p:spPr>
              <a:xfrm>
                <a:off x="6431207" y="4892101"/>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CE4411CC-07F0-4FFF-80E9-CCD6B3AE133B}"/>
                  </a:ext>
                </a:extLst>
              </p:cNvPr>
              <p:cNvSpPr>
                <a:spLocks noChangeAspect="1"/>
              </p:cNvSpPr>
              <p:nvPr/>
            </p:nvSpPr>
            <p:spPr>
              <a:xfrm>
                <a:off x="6986383" y="4444265"/>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64A96990-F0BC-4CA2-A96C-27E0D4E91DF1}"/>
                  </a:ext>
                </a:extLst>
              </p:cNvPr>
              <p:cNvSpPr>
                <a:spLocks noChangeAspect="1"/>
              </p:cNvSpPr>
              <p:nvPr/>
            </p:nvSpPr>
            <p:spPr>
              <a:xfrm>
                <a:off x="6662846" y="5016249"/>
                <a:ext cx="166394"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6C542D4F-9F2B-4D55-8A0A-25AC71EE850D}"/>
                  </a:ext>
                </a:extLst>
              </p:cNvPr>
              <p:cNvSpPr>
                <a:spLocks noChangeAspect="1"/>
              </p:cNvSpPr>
              <p:nvPr/>
            </p:nvSpPr>
            <p:spPr>
              <a:xfrm>
                <a:off x="6162851" y="5066312"/>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FF41337B-1F0E-4C40-87A9-21F2A2554CF1}"/>
                  </a:ext>
                </a:extLst>
              </p:cNvPr>
              <p:cNvSpPr>
                <a:spLocks noChangeAspect="1"/>
              </p:cNvSpPr>
              <p:nvPr/>
            </p:nvSpPr>
            <p:spPr>
              <a:xfrm>
                <a:off x="6840634" y="4823544"/>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750073FE-E496-464D-B6F3-EF6E89141B41}"/>
                  </a:ext>
                </a:extLst>
              </p:cNvPr>
              <p:cNvSpPr>
                <a:spLocks noChangeAspect="1"/>
              </p:cNvSpPr>
              <p:nvPr/>
            </p:nvSpPr>
            <p:spPr>
              <a:xfrm>
                <a:off x="7136717" y="4699397"/>
                <a:ext cx="115942" cy="124148"/>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63" name="Straight Arrow Connector 162">
                <a:extLst>
                  <a:ext uri="{FF2B5EF4-FFF2-40B4-BE49-F238E27FC236}">
                    <a16:creationId xmlns:a16="http://schemas.microsoft.com/office/drawing/2014/main" id="{3669C244-3148-4AC4-AB7F-3DE4F62B6EF4}"/>
                  </a:ext>
                </a:extLst>
              </p:cNvPr>
              <p:cNvCxnSpPr>
                <a:cxnSpLocks/>
                <a:stCxn id="150" idx="3"/>
                <a:endCxn id="152"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E74F6E3D-C844-476C-ACC0-C1E7363C217F}"/>
                  </a:ext>
                </a:extLst>
              </p:cNvPr>
              <p:cNvCxnSpPr>
                <a:cxnSpLocks/>
                <a:endCxn id="160" idx="0"/>
              </p:cNvCxnSpPr>
              <p:nvPr/>
            </p:nvCxnSpPr>
            <p:spPr>
              <a:xfrm flipH="1">
                <a:off x="6220823" y="4206320"/>
                <a:ext cx="167984"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0F6081B8-5CE7-489F-BADD-C7E3413C0FB6}"/>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AF9EFF46-8240-45A7-9786-906C160826AA}"/>
                  </a:ext>
                </a:extLst>
              </p:cNvPr>
              <p:cNvCxnSpPr>
                <a:cxnSpLocks/>
                <a:endCxn id="155" idx="7"/>
              </p:cNvCxnSpPr>
              <p:nvPr/>
            </p:nvCxnSpPr>
            <p:spPr>
              <a:xfrm flipH="1">
                <a:off x="5803943" y="4588821"/>
                <a:ext cx="132501" cy="174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7B9F8C2A-3B89-404F-9D7F-01E9914236F9}"/>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52739EF7-B83A-4CB3-93DA-4EF354E003A2}"/>
                  </a:ext>
                </a:extLst>
              </p:cNvPr>
              <p:cNvCxnSpPr>
                <a:cxnSpLocks/>
                <a:endCxn id="153"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9DCB2749-63B6-40EC-83AD-63E21B069A09}"/>
                  </a:ext>
                </a:extLst>
              </p:cNvPr>
              <p:cNvCxnSpPr>
                <a:cxnSpLocks/>
                <a:stCxn id="150" idx="5"/>
                <a:endCxn id="158" idx="1"/>
              </p:cNvCxnSpPr>
              <p:nvPr/>
            </p:nvCxnSpPr>
            <p:spPr>
              <a:xfrm>
                <a:off x="6584260" y="4140741"/>
                <a:ext cx="419102" cy="3217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8C440958-CEE4-4213-B941-E24AD2AD4C44}"/>
                  </a:ext>
                </a:extLst>
              </p:cNvPr>
              <p:cNvCxnSpPr>
                <a:cxnSpLocks/>
                <a:stCxn id="153" idx="6"/>
                <a:endCxn id="158" idx="2"/>
              </p:cNvCxnSpPr>
              <p:nvPr/>
            </p:nvCxnSpPr>
            <p:spPr>
              <a:xfrm flipV="1">
                <a:off x="6631415" y="4506339"/>
                <a:ext cx="354968" cy="99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2685215B-AD1E-4B89-820D-BF12A0AD3656}"/>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E69553DD-C9C8-41BE-89BA-79A206D0785F}"/>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5EF1AC3E-C0E6-41E1-8ECC-0B7FDFEE07D2}"/>
                  </a:ext>
                </a:extLst>
              </p:cNvPr>
              <p:cNvCxnSpPr>
                <a:cxnSpLocks/>
                <a:stCxn id="153" idx="5"/>
                <a:endCxn id="161" idx="1"/>
              </p:cNvCxnSpPr>
              <p:nvPr/>
            </p:nvCxnSpPr>
            <p:spPr>
              <a:xfrm>
                <a:off x="6604633" y="4670604"/>
                <a:ext cx="252980" cy="171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B87F21EA-576D-49F2-AEE7-5E9ED9D35B94}"/>
                  </a:ext>
                </a:extLst>
              </p:cNvPr>
              <p:cNvCxnSpPr>
                <a:cxnSpLocks/>
              </p:cNvCxnSpPr>
              <p:nvPr/>
            </p:nvCxnSpPr>
            <p:spPr>
              <a:xfrm flipH="1" flipV="1">
                <a:off x="7080895" y="4558657"/>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FFC40DC-2403-480F-95DB-C676409F14DB}"/>
                  </a:ext>
                </a:extLst>
              </p:cNvPr>
              <p:cNvCxnSpPr>
                <a:cxnSpLocks/>
              </p:cNvCxnSpPr>
              <p:nvPr/>
            </p:nvCxnSpPr>
            <p:spPr>
              <a:xfrm flipH="1">
                <a:off x="6958599" y="4788528"/>
                <a:ext cx="176393" cy="6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76" name="Oval 175">
                <a:extLst>
                  <a:ext uri="{FF2B5EF4-FFF2-40B4-BE49-F238E27FC236}">
                    <a16:creationId xmlns:a16="http://schemas.microsoft.com/office/drawing/2014/main" id="{6AD942AE-5A76-4233-B467-3E1126C19FEB}"/>
                  </a:ext>
                </a:extLst>
              </p:cNvPr>
              <p:cNvSpPr>
                <a:spLocks noChangeAspect="1"/>
              </p:cNvSpPr>
              <p:nvPr/>
            </p:nvSpPr>
            <p:spPr>
              <a:xfrm>
                <a:off x="7390450" y="4474706"/>
                <a:ext cx="78402" cy="839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77" name="Straight Arrow Connector 176">
                <a:extLst>
                  <a:ext uri="{FF2B5EF4-FFF2-40B4-BE49-F238E27FC236}">
                    <a16:creationId xmlns:a16="http://schemas.microsoft.com/office/drawing/2014/main" id="{8D146FA7-CF09-4BD0-A5A5-B9C82E707679}"/>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BD7CC172-4F81-4B37-A9BF-4E0A406C3C5C}"/>
                  </a:ext>
                </a:extLst>
              </p:cNvPr>
              <p:cNvCxnSpPr>
                <a:cxnSpLocks/>
                <a:endCxn id="151" idx="2"/>
              </p:cNvCxnSpPr>
              <p:nvPr/>
            </p:nvCxnSpPr>
            <p:spPr>
              <a:xfrm>
                <a:off x="6626095" y="3986009"/>
                <a:ext cx="402899" cy="1156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6" name="Oval 285">
                <a:extLst>
                  <a:ext uri="{FF2B5EF4-FFF2-40B4-BE49-F238E27FC236}">
                    <a16:creationId xmlns:a16="http://schemas.microsoft.com/office/drawing/2014/main" id="{403AEDDE-C8A1-4960-B4A4-91FA912BFF39}"/>
                  </a:ext>
                </a:extLst>
              </p:cNvPr>
              <p:cNvSpPr>
                <a:spLocks noChangeAspect="1"/>
              </p:cNvSpPr>
              <p:nvPr/>
            </p:nvSpPr>
            <p:spPr>
              <a:xfrm>
                <a:off x="5788114" y="4091440"/>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87" name="Straight Arrow Connector 286">
                <a:extLst>
                  <a:ext uri="{FF2B5EF4-FFF2-40B4-BE49-F238E27FC236}">
                    <a16:creationId xmlns:a16="http://schemas.microsoft.com/office/drawing/2014/main" id="{1340652F-CD27-4A3C-A698-3E88165E818B}"/>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nvGrpSpPr>
            <p:cNvPr id="109" name="Group 108">
              <a:extLst>
                <a:ext uri="{FF2B5EF4-FFF2-40B4-BE49-F238E27FC236}">
                  <a16:creationId xmlns:a16="http://schemas.microsoft.com/office/drawing/2014/main" id="{1F3E571F-F203-4652-8850-A9AD2D6444E0}"/>
                </a:ext>
              </a:extLst>
            </p:cNvPr>
            <p:cNvGrpSpPr/>
            <p:nvPr/>
          </p:nvGrpSpPr>
          <p:grpSpPr>
            <a:xfrm>
              <a:off x="3413058" y="1114059"/>
              <a:ext cx="1836666" cy="1420647"/>
              <a:chOff x="5655461" y="4674832"/>
              <a:chExt cx="1836666" cy="1420647"/>
            </a:xfrm>
          </p:grpSpPr>
          <p:sp>
            <p:nvSpPr>
              <p:cNvPr id="289" name="Oval 288">
                <a:extLst>
                  <a:ext uri="{FF2B5EF4-FFF2-40B4-BE49-F238E27FC236}">
                    <a16:creationId xmlns:a16="http://schemas.microsoft.com/office/drawing/2014/main" id="{9C5BE3D9-A904-4497-8248-18A857563F16}"/>
                  </a:ext>
                </a:extLst>
              </p:cNvPr>
              <p:cNvSpPr>
                <a:spLocks/>
              </p:cNvSpPr>
              <p:nvPr/>
            </p:nvSpPr>
            <p:spPr>
              <a:xfrm>
                <a:off x="6353590" y="467483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0" name="Oval 289">
                <a:extLst>
                  <a:ext uri="{FF2B5EF4-FFF2-40B4-BE49-F238E27FC236}">
                    <a16:creationId xmlns:a16="http://schemas.microsoft.com/office/drawing/2014/main" id="{1F5D9BCF-4FF7-4023-A8E2-933A28B87440}"/>
                  </a:ext>
                </a:extLst>
              </p:cNvPr>
              <p:cNvSpPr>
                <a:spLocks noChangeAspect="1"/>
              </p:cNvSpPr>
              <p:nvPr/>
            </p:nvSpPr>
            <p:spPr>
              <a:xfrm>
                <a:off x="7028813" y="4812409"/>
                <a:ext cx="180114"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4" name="Oval 293">
                <a:extLst>
                  <a:ext uri="{FF2B5EF4-FFF2-40B4-BE49-F238E27FC236}">
                    <a16:creationId xmlns:a16="http://schemas.microsoft.com/office/drawing/2014/main" id="{E572CDEB-8DF8-44BE-9FB7-A77909FD46A8}"/>
                  </a:ext>
                </a:extLst>
              </p:cNvPr>
              <p:cNvSpPr>
                <a:spLocks noChangeAspect="1"/>
              </p:cNvSpPr>
              <p:nvPr/>
            </p:nvSpPr>
            <p:spPr>
              <a:xfrm>
                <a:off x="5952767" y="5159473"/>
                <a:ext cx="182880" cy="183757"/>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5" name="Oval 294">
                <a:extLst>
                  <a:ext uri="{FF2B5EF4-FFF2-40B4-BE49-F238E27FC236}">
                    <a16:creationId xmlns:a16="http://schemas.microsoft.com/office/drawing/2014/main" id="{FA3A4EC6-24BD-4173-B3B2-7F3CA659F81F}"/>
                  </a:ext>
                </a:extLst>
              </p:cNvPr>
              <p:cNvSpPr>
                <a:spLocks/>
              </p:cNvSpPr>
              <p:nvPr/>
            </p:nvSpPr>
            <p:spPr>
              <a:xfrm>
                <a:off x="6530061" y="5360793"/>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6" name="Oval 295">
                <a:extLst>
                  <a:ext uri="{FF2B5EF4-FFF2-40B4-BE49-F238E27FC236}">
                    <a16:creationId xmlns:a16="http://schemas.microsoft.com/office/drawing/2014/main" id="{94353795-7662-4D82-A835-12CCC9A762A1}"/>
                  </a:ext>
                </a:extLst>
              </p:cNvPr>
              <p:cNvSpPr>
                <a:spLocks/>
              </p:cNvSpPr>
              <p:nvPr/>
            </p:nvSpPr>
            <p:spPr>
              <a:xfrm>
                <a:off x="5655461" y="5366622"/>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7" name="Oval 296">
                <a:extLst>
                  <a:ext uri="{FF2B5EF4-FFF2-40B4-BE49-F238E27FC236}">
                    <a16:creationId xmlns:a16="http://schemas.microsoft.com/office/drawing/2014/main" id="{90C0E2A9-E80D-4B24-8058-1A6819A85CDB}"/>
                  </a:ext>
                </a:extLst>
              </p:cNvPr>
              <p:cNvSpPr>
                <a:spLocks/>
              </p:cNvSpPr>
              <p:nvPr/>
            </p:nvSpPr>
            <p:spPr>
              <a:xfrm>
                <a:off x="5786506" y="5591750"/>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8" name="Oval 297">
                <a:extLst>
                  <a:ext uri="{FF2B5EF4-FFF2-40B4-BE49-F238E27FC236}">
                    <a16:creationId xmlns:a16="http://schemas.microsoft.com/office/drawing/2014/main" id="{924B6010-960F-41DC-B9A5-CF992B736DCD}"/>
                  </a:ext>
                </a:extLst>
              </p:cNvPr>
              <p:cNvSpPr>
                <a:spLocks/>
              </p:cNvSpPr>
              <p:nvPr/>
            </p:nvSpPr>
            <p:spPr>
              <a:xfrm>
                <a:off x="6031079" y="5550103"/>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9" name="Oval 298">
                <a:extLst>
                  <a:ext uri="{FF2B5EF4-FFF2-40B4-BE49-F238E27FC236}">
                    <a16:creationId xmlns:a16="http://schemas.microsoft.com/office/drawing/2014/main" id="{7C9C2E8B-A68E-4A8C-857D-694682DF4405}"/>
                  </a:ext>
                </a:extLst>
              </p:cNvPr>
              <p:cNvSpPr>
                <a:spLocks noChangeAspect="1"/>
              </p:cNvSpPr>
              <p:nvPr/>
            </p:nvSpPr>
            <p:spPr>
              <a:xfrm>
                <a:off x="6458574" y="5729918"/>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1" name="Oval 300">
                <a:extLst>
                  <a:ext uri="{FF2B5EF4-FFF2-40B4-BE49-F238E27FC236}">
                    <a16:creationId xmlns:a16="http://schemas.microsoft.com/office/drawing/2014/main" id="{0DE45134-50AF-49D6-859D-12D37C762956}"/>
                  </a:ext>
                </a:extLst>
              </p:cNvPr>
              <p:cNvSpPr>
                <a:spLocks noChangeAspect="1"/>
              </p:cNvSpPr>
              <p:nvPr/>
            </p:nvSpPr>
            <p:spPr>
              <a:xfrm>
                <a:off x="7067909" y="529055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2" name="Oval 301">
                <a:extLst>
                  <a:ext uri="{FF2B5EF4-FFF2-40B4-BE49-F238E27FC236}">
                    <a16:creationId xmlns:a16="http://schemas.microsoft.com/office/drawing/2014/main" id="{DF6F23A5-038D-4AD7-AEA1-B5CD6F62EE20}"/>
                  </a:ext>
                </a:extLst>
              </p:cNvPr>
              <p:cNvSpPr>
                <a:spLocks noChangeAspect="1"/>
              </p:cNvSpPr>
              <p:nvPr/>
            </p:nvSpPr>
            <p:spPr>
              <a:xfrm>
                <a:off x="6718812" y="5834822"/>
                <a:ext cx="182880"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3" name="Oval 302">
                <a:extLst>
                  <a:ext uri="{FF2B5EF4-FFF2-40B4-BE49-F238E27FC236}">
                    <a16:creationId xmlns:a16="http://schemas.microsoft.com/office/drawing/2014/main" id="{2EA14B11-AF26-45B4-8FCE-F0A81723995E}"/>
                  </a:ext>
                </a:extLst>
              </p:cNvPr>
              <p:cNvSpPr>
                <a:spLocks noChangeAspect="1"/>
              </p:cNvSpPr>
              <p:nvPr/>
            </p:nvSpPr>
            <p:spPr>
              <a:xfrm>
                <a:off x="6244377" y="5912599"/>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4" name="Oval 303">
                <a:extLst>
                  <a:ext uri="{FF2B5EF4-FFF2-40B4-BE49-F238E27FC236}">
                    <a16:creationId xmlns:a16="http://schemas.microsoft.com/office/drawing/2014/main" id="{3C3B6DA7-B993-496B-B6BA-CE838517C434}"/>
                  </a:ext>
                </a:extLst>
              </p:cNvPr>
              <p:cNvSpPr>
                <a:spLocks/>
              </p:cNvSpPr>
              <p:nvPr/>
            </p:nvSpPr>
            <p:spPr>
              <a:xfrm>
                <a:off x="6878074" y="5696314"/>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5" name="Oval 304">
                <a:extLst>
                  <a:ext uri="{FF2B5EF4-FFF2-40B4-BE49-F238E27FC236}">
                    <a16:creationId xmlns:a16="http://schemas.microsoft.com/office/drawing/2014/main" id="{DC9863CE-3E7E-46D4-B505-24EEC5234894}"/>
                  </a:ext>
                </a:extLst>
              </p:cNvPr>
              <p:cNvSpPr>
                <a:spLocks noChangeAspect="1"/>
              </p:cNvSpPr>
              <p:nvPr/>
            </p:nvSpPr>
            <p:spPr>
              <a:xfrm>
                <a:off x="7256647" y="5591750"/>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06" name="Straight Arrow Connector 305">
                <a:extLst>
                  <a:ext uri="{FF2B5EF4-FFF2-40B4-BE49-F238E27FC236}">
                    <a16:creationId xmlns:a16="http://schemas.microsoft.com/office/drawing/2014/main" id="{AD1F9102-D8FF-42AE-81A9-952CA44F3EAE}"/>
                  </a:ext>
                </a:extLst>
              </p:cNvPr>
              <p:cNvCxnSpPr>
                <a:cxnSpLocks/>
                <a:stCxn id="289" idx="3"/>
                <a:endCxn id="294" idx="7"/>
              </p:cNvCxnSpPr>
              <p:nvPr/>
            </p:nvCxnSpPr>
            <p:spPr>
              <a:xfrm flipH="1">
                <a:off x="6108865" y="4830930"/>
                <a:ext cx="271507" cy="355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7" name="Straight Arrow Connector 306">
                <a:extLst>
                  <a:ext uri="{FF2B5EF4-FFF2-40B4-BE49-F238E27FC236}">
                    <a16:creationId xmlns:a16="http://schemas.microsoft.com/office/drawing/2014/main" id="{91B0540C-536A-4BC4-AC28-16A4C7CAC585}"/>
                  </a:ext>
                </a:extLst>
              </p:cNvPr>
              <p:cNvCxnSpPr>
                <a:cxnSpLocks/>
                <a:stCxn id="289" idx="4"/>
                <a:endCxn id="303" idx="0"/>
              </p:cNvCxnSpPr>
              <p:nvPr/>
            </p:nvCxnSpPr>
            <p:spPr>
              <a:xfrm flipH="1">
                <a:off x="6335817" y="4857712"/>
                <a:ext cx="109213" cy="105488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08" name="Straight Arrow Connector 307">
                <a:extLst>
                  <a:ext uri="{FF2B5EF4-FFF2-40B4-BE49-F238E27FC236}">
                    <a16:creationId xmlns:a16="http://schemas.microsoft.com/office/drawing/2014/main" id="{2C5E21C6-0D4E-4CFC-9BA0-7144FD1CE546}"/>
                  </a:ext>
                </a:extLst>
              </p:cNvPr>
              <p:cNvCxnSpPr>
                <a:cxnSpLocks/>
              </p:cNvCxnSpPr>
              <p:nvPr/>
            </p:nvCxnSpPr>
            <p:spPr>
              <a:xfrm flipH="1">
                <a:off x="5844143" y="5323126"/>
                <a:ext cx="126408" cy="88625"/>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a:extLst>
                  <a:ext uri="{FF2B5EF4-FFF2-40B4-BE49-F238E27FC236}">
                    <a16:creationId xmlns:a16="http://schemas.microsoft.com/office/drawing/2014/main" id="{FC9695F4-E51D-4685-B5B2-3F6E22D2C672}"/>
                  </a:ext>
                </a:extLst>
              </p:cNvPr>
              <p:cNvCxnSpPr>
                <a:cxnSpLocks/>
              </p:cNvCxnSpPr>
              <p:nvPr/>
            </p:nvCxnSpPr>
            <p:spPr>
              <a:xfrm flipH="1">
                <a:off x="5918330" y="5375275"/>
                <a:ext cx="81432" cy="187210"/>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0" name="Straight Arrow Connector 309">
                <a:extLst>
                  <a:ext uri="{FF2B5EF4-FFF2-40B4-BE49-F238E27FC236}">
                    <a16:creationId xmlns:a16="http://schemas.microsoft.com/office/drawing/2014/main" id="{9B5CD92B-EC0F-4174-8B3A-604F47D66A8E}"/>
                  </a:ext>
                </a:extLst>
              </p:cNvPr>
              <p:cNvCxnSpPr>
                <a:cxnSpLocks/>
              </p:cNvCxnSpPr>
              <p:nvPr/>
            </p:nvCxnSpPr>
            <p:spPr>
              <a:xfrm>
                <a:off x="6065063" y="5367438"/>
                <a:ext cx="40930" cy="17824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1" name="Straight Arrow Connector 310">
                <a:extLst>
                  <a:ext uri="{FF2B5EF4-FFF2-40B4-BE49-F238E27FC236}">
                    <a16:creationId xmlns:a16="http://schemas.microsoft.com/office/drawing/2014/main" id="{186D37A0-D73A-41F9-952A-28671C343F12}"/>
                  </a:ext>
                </a:extLst>
              </p:cNvPr>
              <p:cNvCxnSpPr>
                <a:cxnSpLocks/>
                <a:endCxn id="295" idx="0"/>
              </p:cNvCxnSpPr>
              <p:nvPr/>
            </p:nvCxnSpPr>
            <p:spPr>
              <a:xfrm>
                <a:off x="6474749" y="4848177"/>
                <a:ext cx="146752" cy="512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2" name="Straight Arrow Connector 311">
                <a:extLst>
                  <a:ext uri="{FF2B5EF4-FFF2-40B4-BE49-F238E27FC236}">
                    <a16:creationId xmlns:a16="http://schemas.microsoft.com/office/drawing/2014/main" id="{D3A5DD06-6E53-4A5C-8132-7F229B4D79EF}"/>
                  </a:ext>
                </a:extLst>
              </p:cNvPr>
              <p:cNvCxnSpPr>
                <a:cxnSpLocks/>
                <a:stCxn id="289" idx="5"/>
                <a:endCxn id="301" idx="1"/>
              </p:cNvCxnSpPr>
              <p:nvPr/>
            </p:nvCxnSpPr>
            <p:spPr>
              <a:xfrm>
                <a:off x="6509688" y="4830930"/>
                <a:ext cx="585003" cy="486404"/>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314" name="Straight Arrow Connector 313">
                <a:extLst>
                  <a:ext uri="{FF2B5EF4-FFF2-40B4-BE49-F238E27FC236}">
                    <a16:creationId xmlns:a16="http://schemas.microsoft.com/office/drawing/2014/main" id="{A09D711C-2B22-4DCF-B9B0-B6A0F8CFDDA5}"/>
                  </a:ext>
                </a:extLst>
              </p:cNvPr>
              <p:cNvCxnSpPr>
                <a:cxnSpLocks/>
                <a:stCxn id="295" idx="6"/>
                <a:endCxn id="301" idx="2"/>
              </p:cNvCxnSpPr>
              <p:nvPr/>
            </p:nvCxnSpPr>
            <p:spPr>
              <a:xfrm flipV="1">
                <a:off x="6712941" y="5381992"/>
                <a:ext cx="354968" cy="70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5" name="Straight Arrow Connector 314">
                <a:extLst>
                  <a:ext uri="{FF2B5EF4-FFF2-40B4-BE49-F238E27FC236}">
                    <a16:creationId xmlns:a16="http://schemas.microsoft.com/office/drawing/2014/main" id="{15F7413F-0344-49F5-B0C3-DBAB83D8DDED}"/>
                  </a:ext>
                </a:extLst>
              </p:cNvPr>
              <p:cNvCxnSpPr>
                <a:cxnSpLocks/>
              </p:cNvCxnSpPr>
              <p:nvPr/>
            </p:nvCxnSpPr>
            <p:spPr>
              <a:xfrm>
                <a:off x="6654012" y="5544289"/>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7" name="Straight Arrow Connector 316">
                <a:extLst>
                  <a:ext uri="{FF2B5EF4-FFF2-40B4-BE49-F238E27FC236}">
                    <a16:creationId xmlns:a16="http://schemas.microsoft.com/office/drawing/2014/main" id="{D30BB10C-BC8E-4660-8A7E-A4421C4E5CDE}"/>
                  </a:ext>
                </a:extLst>
              </p:cNvPr>
              <p:cNvCxnSpPr>
                <a:cxnSpLocks/>
              </p:cNvCxnSpPr>
              <p:nvPr/>
            </p:nvCxnSpPr>
            <p:spPr>
              <a:xfrm flipH="1">
                <a:off x="6570704" y="5550606"/>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8" name="Straight Arrow Connector 317">
                <a:extLst>
                  <a:ext uri="{FF2B5EF4-FFF2-40B4-BE49-F238E27FC236}">
                    <a16:creationId xmlns:a16="http://schemas.microsoft.com/office/drawing/2014/main" id="{D3249850-D428-47ED-B651-B5AEFE9EBAA6}"/>
                  </a:ext>
                </a:extLst>
              </p:cNvPr>
              <p:cNvCxnSpPr>
                <a:cxnSpLocks/>
                <a:stCxn id="295" idx="5"/>
                <a:endCxn id="304" idx="1"/>
              </p:cNvCxnSpPr>
              <p:nvPr/>
            </p:nvCxnSpPr>
            <p:spPr>
              <a:xfrm>
                <a:off x="6686159" y="5516891"/>
                <a:ext cx="218697" cy="206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9" name="Straight Arrow Connector 318">
                <a:extLst>
                  <a:ext uri="{FF2B5EF4-FFF2-40B4-BE49-F238E27FC236}">
                    <a16:creationId xmlns:a16="http://schemas.microsoft.com/office/drawing/2014/main" id="{74DEC733-B76A-4F82-9D56-C94DAF228354}"/>
                  </a:ext>
                </a:extLst>
              </p:cNvPr>
              <p:cNvCxnSpPr>
                <a:cxnSpLocks/>
              </p:cNvCxnSpPr>
              <p:nvPr/>
            </p:nvCxnSpPr>
            <p:spPr>
              <a:xfrm flipH="1" flipV="1">
                <a:off x="7218383" y="5464185"/>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a:extLst>
                  <a:ext uri="{FF2B5EF4-FFF2-40B4-BE49-F238E27FC236}">
                    <a16:creationId xmlns:a16="http://schemas.microsoft.com/office/drawing/2014/main" id="{4F3520D3-003E-48A2-92A6-4A50330746D3}"/>
                  </a:ext>
                </a:extLst>
              </p:cNvPr>
              <p:cNvCxnSpPr>
                <a:cxnSpLocks/>
              </p:cNvCxnSpPr>
              <p:nvPr/>
            </p:nvCxnSpPr>
            <p:spPr>
              <a:xfrm flipH="1">
                <a:off x="7060954" y="5696314"/>
                <a:ext cx="176393" cy="68228"/>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322" name="Oval 321">
                <a:extLst>
                  <a:ext uri="{FF2B5EF4-FFF2-40B4-BE49-F238E27FC236}">
                    <a16:creationId xmlns:a16="http://schemas.microsoft.com/office/drawing/2014/main" id="{98E74E95-7AE0-48D1-852E-C55827904D59}"/>
                  </a:ext>
                </a:extLst>
              </p:cNvPr>
              <p:cNvSpPr>
                <a:spLocks noChangeAspect="1"/>
              </p:cNvSpPr>
              <p:nvPr/>
            </p:nvSpPr>
            <p:spPr>
              <a:xfrm>
                <a:off x="7309247" y="5160402"/>
                <a:ext cx="182880" cy="18288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23" name="Straight Arrow Connector 322">
                <a:extLst>
                  <a:ext uri="{FF2B5EF4-FFF2-40B4-BE49-F238E27FC236}">
                    <a16:creationId xmlns:a16="http://schemas.microsoft.com/office/drawing/2014/main" id="{CCB2FDC3-4F38-402C-848F-F346872D5F02}"/>
                  </a:ext>
                </a:extLst>
              </p:cNvPr>
              <p:cNvCxnSpPr>
                <a:cxnSpLocks/>
              </p:cNvCxnSpPr>
              <p:nvPr/>
            </p:nvCxnSpPr>
            <p:spPr>
              <a:xfrm>
                <a:off x="6530969" y="4806148"/>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8373B05F-D5D9-4DBA-B7A5-8572668148C0}"/>
                  </a:ext>
                </a:extLst>
              </p:cNvPr>
              <p:cNvCxnSpPr>
                <a:cxnSpLocks/>
                <a:stCxn id="289" idx="6"/>
              </p:cNvCxnSpPr>
              <p:nvPr/>
            </p:nvCxnSpPr>
            <p:spPr>
              <a:xfrm>
                <a:off x="6536470" y="4766272"/>
                <a:ext cx="474735" cy="11263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
            <p:nvSpPr>
              <p:cNvPr id="327" name="Oval 326">
                <a:extLst>
                  <a:ext uri="{FF2B5EF4-FFF2-40B4-BE49-F238E27FC236}">
                    <a16:creationId xmlns:a16="http://schemas.microsoft.com/office/drawing/2014/main" id="{B6810986-D4EC-4D7B-9778-29FA14F84BEF}"/>
                  </a:ext>
                </a:extLst>
              </p:cNvPr>
              <p:cNvSpPr>
                <a:spLocks noChangeAspect="1"/>
              </p:cNvSpPr>
              <p:nvPr/>
            </p:nvSpPr>
            <p:spPr>
              <a:xfrm>
                <a:off x="5895290" y="483229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29" name="Straight Arrow Connector 328">
                <a:extLst>
                  <a:ext uri="{FF2B5EF4-FFF2-40B4-BE49-F238E27FC236}">
                    <a16:creationId xmlns:a16="http://schemas.microsoft.com/office/drawing/2014/main" id="{D3F662A2-222A-4CE3-BFBB-3D3965499E59}"/>
                  </a:ext>
                </a:extLst>
              </p:cNvPr>
              <p:cNvCxnSpPr>
                <a:cxnSpLocks/>
                <a:endCxn id="289" idx="2"/>
              </p:cNvCxnSpPr>
              <p:nvPr/>
            </p:nvCxnSpPr>
            <p:spPr>
              <a:xfrm flipV="1">
                <a:off x="6036951" y="4766272"/>
                <a:ext cx="316639" cy="11345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sp>
          <p:nvSpPr>
            <p:cNvPr id="333" name="Arrow: Right 332">
              <a:extLst>
                <a:ext uri="{FF2B5EF4-FFF2-40B4-BE49-F238E27FC236}">
                  <a16:creationId xmlns:a16="http://schemas.microsoft.com/office/drawing/2014/main" id="{412F6493-AC90-43E6-94DB-AC6FA5E6EECA}"/>
                </a:ext>
              </a:extLst>
            </p:cNvPr>
            <p:cNvSpPr/>
            <p:nvPr/>
          </p:nvSpPr>
          <p:spPr>
            <a:xfrm rot="5400000">
              <a:off x="4130629" y="2435499"/>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9" name="TextBox 228">
              <a:extLst>
                <a:ext uri="{FF2B5EF4-FFF2-40B4-BE49-F238E27FC236}">
                  <a16:creationId xmlns:a16="http://schemas.microsoft.com/office/drawing/2014/main" id="{9EA94684-A735-4169-8749-58C0DBEBBEF3}"/>
                </a:ext>
              </a:extLst>
            </p:cNvPr>
            <p:cNvSpPr txBox="1"/>
            <p:nvPr/>
          </p:nvSpPr>
          <p:spPr>
            <a:xfrm>
              <a:off x="3277261" y="802157"/>
              <a:ext cx="2076470"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Construct network</a:t>
              </a:r>
            </a:p>
          </p:txBody>
        </p:sp>
      </p:grpSp>
      <p:sp>
        <p:nvSpPr>
          <p:cNvPr id="424" name="TextBox 423">
            <a:extLst>
              <a:ext uri="{FF2B5EF4-FFF2-40B4-BE49-F238E27FC236}">
                <a16:creationId xmlns:a16="http://schemas.microsoft.com/office/drawing/2014/main" id="{207C1DB3-E478-44AB-96B4-1B7047DA05CD}"/>
              </a:ext>
            </a:extLst>
          </p:cNvPr>
          <p:cNvSpPr txBox="1"/>
          <p:nvPr/>
        </p:nvSpPr>
        <p:spPr>
          <a:xfrm>
            <a:off x="2932008" y="276210"/>
            <a:ext cx="201398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Taiji pipeline</a:t>
            </a:r>
          </a:p>
        </p:txBody>
      </p:sp>
      <p:grpSp>
        <p:nvGrpSpPr>
          <p:cNvPr id="3" name="Group 2">
            <a:extLst>
              <a:ext uri="{FF2B5EF4-FFF2-40B4-BE49-F238E27FC236}">
                <a16:creationId xmlns:a16="http://schemas.microsoft.com/office/drawing/2014/main" id="{8E092A53-B4E6-4AB1-9984-666DA20C4209}"/>
              </a:ext>
            </a:extLst>
          </p:cNvPr>
          <p:cNvGrpSpPr/>
          <p:nvPr/>
        </p:nvGrpSpPr>
        <p:grpSpPr>
          <a:xfrm>
            <a:off x="2111899" y="758866"/>
            <a:ext cx="2699334" cy="5847806"/>
            <a:chOff x="2111899" y="758866"/>
            <a:chExt cx="2699334" cy="5847806"/>
          </a:xfrm>
        </p:grpSpPr>
        <p:sp>
          <p:nvSpPr>
            <p:cNvPr id="41" name="Rectangle: Rounded Corners 40">
              <a:extLst>
                <a:ext uri="{FF2B5EF4-FFF2-40B4-BE49-F238E27FC236}">
                  <a16:creationId xmlns:a16="http://schemas.microsoft.com/office/drawing/2014/main" id="{AD811C5B-B3D2-4E3D-B623-97B90A6F2849}"/>
                </a:ext>
              </a:extLst>
            </p:cNvPr>
            <p:cNvSpPr/>
            <p:nvPr/>
          </p:nvSpPr>
          <p:spPr>
            <a:xfrm>
              <a:off x="2399012" y="758866"/>
              <a:ext cx="2247977" cy="5847806"/>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73A922F6-3219-428F-A475-09398B37A82A}"/>
                </a:ext>
              </a:extLst>
            </p:cNvPr>
            <p:cNvSpPr txBox="1"/>
            <p:nvPr/>
          </p:nvSpPr>
          <p:spPr>
            <a:xfrm>
              <a:off x="2364464" y="824903"/>
              <a:ext cx="2338164"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Chromatin accessibility</a:t>
              </a:r>
            </a:p>
          </p:txBody>
        </p:sp>
        <p:grpSp>
          <p:nvGrpSpPr>
            <p:cNvPr id="26" name="Group 25">
              <a:extLst>
                <a:ext uri="{FF2B5EF4-FFF2-40B4-BE49-F238E27FC236}">
                  <a16:creationId xmlns:a16="http://schemas.microsoft.com/office/drawing/2014/main" id="{8B2FDFE6-9536-4C4C-A45A-76F80D4D77E6}"/>
                </a:ext>
              </a:extLst>
            </p:cNvPr>
            <p:cNvGrpSpPr/>
            <p:nvPr/>
          </p:nvGrpSpPr>
          <p:grpSpPr>
            <a:xfrm>
              <a:off x="2474120" y="5342695"/>
              <a:ext cx="2053188" cy="1198544"/>
              <a:chOff x="1269302" y="3362916"/>
              <a:chExt cx="2053188" cy="1198544"/>
            </a:xfrm>
          </p:grpSpPr>
          <p:cxnSp>
            <p:nvCxnSpPr>
              <p:cNvPr id="77" name="Straight Connector 76">
                <a:extLst>
                  <a:ext uri="{FF2B5EF4-FFF2-40B4-BE49-F238E27FC236}">
                    <a16:creationId xmlns:a16="http://schemas.microsoft.com/office/drawing/2014/main" id="{F41CC8F7-9C21-47F5-813A-4C5F543B106F}"/>
                  </a:ext>
                </a:extLst>
              </p:cNvPr>
              <p:cNvCxnSpPr>
                <a:cxnSpLocks/>
              </p:cNvCxnSpPr>
              <p:nvPr/>
            </p:nvCxnSpPr>
            <p:spPr>
              <a:xfrm>
                <a:off x="1269302" y="3362916"/>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A6F3F63-993B-4CB1-8102-7C8DF3E9E48B}"/>
                  </a:ext>
                </a:extLst>
              </p:cNvPr>
              <p:cNvSpPr txBox="1"/>
              <p:nvPr/>
            </p:nvSpPr>
            <p:spPr>
              <a:xfrm>
                <a:off x="1559549" y="4315239"/>
                <a:ext cx="171067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Link TFs to target genes</a:t>
                </a:r>
                <a:endParaRPr lang="en-US" sz="1000" dirty="0">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90EAE64F-3E7A-4DCE-B943-A825C3C3A237}"/>
                  </a:ext>
                </a:extLst>
              </p:cNvPr>
              <p:cNvSpPr>
                <a:spLocks noChangeAspect="1"/>
              </p:cNvSpPr>
              <p:nvPr/>
            </p:nvSpPr>
            <p:spPr>
              <a:xfrm>
                <a:off x="1581601" y="3531765"/>
                <a:ext cx="288205" cy="2882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24" name="Oval 123">
                <a:extLst>
                  <a:ext uri="{FF2B5EF4-FFF2-40B4-BE49-F238E27FC236}">
                    <a16:creationId xmlns:a16="http://schemas.microsoft.com/office/drawing/2014/main" id="{584BF4CE-2F95-4911-B884-22B7CF091CC1}"/>
                  </a:ext>
                </a:extLst>
              </p:cNvPr>
              <p:cNvSpPr>
                <a:spLocks noChangeAspect="1"/>
              </p:cNvSpPr>
              <p:nvPr/>
            </p:nvSpPr>
            <p:spPr>
              <a:xfrm>
                <a:off x="1576918" y="391217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0528C68B-5261-4A31-AB79-EC51EDBBE666}"/>
                  </a:ext>
                </a:extLst>
              </p:cNvPr>
              <p:cNvSpPr txBox="1"/>
              <p:nvPr/>
            </p:nvSpPr>
            <p:spPr>
              <a:xfrm>
                <a:off x="1529164" y="3558657"/>
                <a:ext cx="45328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TF1</a:t>
                </a:r>
              </a:p>
            </p:txBody>
          </p:sp>
          <p:sp>
            <p:nvSpPr>
              <p:cNvPr id="128" name="TextBox 127">
                <a:extLst>
                  <a:ext uri="{FF2B5EF4-FFF2-40B4-BE49-F238E27FC236}">
                    <a16:creationId xmlns:a16="http://schemas.microsoft.com/office/drawing/2014/main" id="{4DAE3AE5-3E87-4B7A-9EBF-554BB9DCFECF}"/>
                  </a:ext>
                </a:extLst>
              </p:cNvPr>
              <p:cNvSpPr txBox="1"/>
              <p:nvPr/>
            </p:nvSpPr>
            <p:spPr>
              <a:xfrm>
                <a:off x="1535001" y="3955635"/>
                <a:ext cx="45328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TF2</a:t>
                </a:r>
              </a:p>
            </p:txBody>
          </p:sp>
          <p:grpSp>
            <p:nvGrpSpPr>
              <p:cNvPr id="131" name="Group 130">
                <a:extLst>
                  <a:ext uri="{FF2B5EF4-FFF2-40B4-BE49-F238E27FC236}">
                    <a16:creationId xmlns:a16="http://schemas.microsoft.com/office/drawing/2014/main" id="{1AFC1248-EC49-4435-90B1-574B5A2C25B2}"/>
                  </a:ext>
                </a:extLst>
              </p:cNvPr>
              <p:cNvGrpSpPr/>
              <p:nvPr/>
            </p:nvGrpSpPr>
            <p:grpSpPr>
              <a:xfrm>
                <a:off x="2391951" y="3541838"/>
                <a:ext cx="666889" cy="288205"/>
                <a:chOff x="5010580" y="3566079"/>
                <a:chExt cx="677414" cy="292754"/>
              </a:xfrm>
            </p:grpSpPr>
            <p:sp>
              <p:nvSpPr>
                <p:cNvPr id="125" name="Oval 124">
                  <a:extLst>
                    <a:ext uri="{FF2B5EF4-FFF2-40B4-BE49-F238E27FC236}">
                      <a16:creationId xmlns:a16="http://schemas.microsoft.com/office/drawing/2014/main" id="{C891EEBF-90C9-4BD8-923D-1A76EE1EA544}"/>
                    </a:ext>
                  </a:extLst>
                </p:cNvPr>
                <p:cNvSpPr>
                  <a:spLocks noChangeAspect="1"/>
                </p:cNvSpPr>
                <p:nvPr/>
              </p:nvSpPr>
              <p:spPr>
                <a:xfrm>
                  <a:off x="5010580" y="3566079"/>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43EDE2C1-695C-4A4E-AD1E-5AB5C8FF7E71}"/>
                    </a:ext>
                  </a:extLst>
                </p:cNvPr>
                <p:cNvSpPr txBox="1"/>
                <p:nvPr/>
              </p:nvSpPr>
              <p:spPr>
                <a:xfrm>
                  <a:off x="5016500" y="3588722"/>
                  <a:ext cx="671494" cy="250107"/>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Gene X</a:t>
                  </a:r>
                </a:p>
              </p:txBody>
            </p:sp>
          </p:grpSp>
          <p:grpSp>
            <p:nvGrpSpPr>
              <p:cNvPr id="132" name="Group 131">
                <a:extLst>
                  <a:ext uri="{FF2B5EF4-FFF2-40B4-BE49-F238E27FC236}">
                    <a16:creationId xmlns:a16="http://schemas.microsoft.com/office/drawing/2014/main" id="{2BFD2432-443F-455A-BD24-F674E80DBF6D}"/>
                  </a:ext>
                </a:extLst>
              </p:cNvPr>
              <p:cNvGrpSpPr/>
              <p:nvPr/>
            </p:nvGrpSpPr>
            <p:grpSpPr>
              <a:xfrm>
                <a:off x="2408712" y="3927305"/>
                <a:ext cx="637857" cy="288244"/>
                <a:chOff x="5027608" y="3957635"/>
                <a:chExt cx="647924" cy="292794"/>
              </a:xfrm>
            </p:grpSpPr>
            <p:sp>
              <p:nvSpPr>
                <p:cNvPr id="126" name="Oval 125">
                  <a:extLst>
                    <a:ext uri="{FF2B5EF4-FFF2-40B4-BE49-F238E27FC236}">
                      <a16:creationId xmlns:a16="http://schemas.microsoft.com/office/drawing/2014/main" id="{C7DEA526-A8BC-4D88-ADDA-52DC3FB03A4F}"/>
                    </a:ext>
                  </a:extLst>
                </p:cNvPr>
                <p:cNvSpPr>
                  <a:spLocks noChangeAspect="1"/>
                </p:cNvSpPr>
                <p:nvPr/>
              </p:nvSpPr>
              <p:spPr>
                <a:xfrm>
                  <a:off x="5027608"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id="{C2455476-BFB1-439A-A982-E74E0F333A55}"/>
                    </a:ext>
                  </a:extLst>
                </p:cNvPr>
                <p:cNvSpPr txBox="1"/>
                <p:nvPr/>
              </p:nvSpPr>
              <p:spPr>
                <a:xfrm>
                  <a:off x="5029254" y="4000321"/>
                  <a:ext cx="646278" cy="25010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Gene Y</a:t>
                  </a:r>
                </a:p>
              </p:txBody>
            </p:sp>
          </p:grpSp>
          <p:cxnSp>
            <p:nvCxnSpPr>
              <p:cNvPr id="134" name="Straight Arrow Connector 133">
                <a:extLst>
                  <a:ext uri="{FF2B5EF4-FFF2-40B4-BE49-F238E27FC236}">
                    <a16:creationId xmlns:a16="http://schemas.microsoft.com/office/drawing/2014/main" id="{9FC8AB7C-A67C-4D73-B1EA-9EE64E2955DD}"/>
                  </a:ext>
                </a:extLst>
              </p:cNvPr>
              <p:cNvCxnSpPr>
                <a:cxnSpLocks/>
                <a:stCxn id="127" idx="3"/>
              </p:cNvCxnSpPr>
              <p:nvPr/>
            </p:nvCxnSpPr>
            <p:spPr>
              <a:xfrm flipV="1">
                <a:off x="1982444" y="3681508"/>
                <a:ext cx="310977" cy="260"/>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604A337-F87B-4741-8F9B-5A269C68ACA1}"/>
                  </a:ext>
                </a:extLst>
              </p:cNvPr>
              <p:cNvCxnSpPr>
                <a:cxnSpLocks/>
              </p:cNvCxnSpPr>
              <p:nvPr/>
            </p:nvCxnSpPr>
            <p:spPr>
              <a:xfrm>
                <a:off x="2010809" y="4091558"/>
                <a:ext cx="310977" cy="1653"/>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62612B0E-69DD-4518-A4A0-2F7EA42E3C09}"/>
                </a:ext>
              </a:extLst>
            </p:cNvPr>
            <p:cNvGrpSpPr/>
            <p:nvPr/>
          </p:nvGrpSpPr>
          <p:grpSpPr>
            <a:xfrm>
              <a:off x="2485004" y="1142409"/>
              <a:ext cx="2010635" cy="1911840"/>
              <a:chOff x="369988" y="953369"/>
              <a:chExt cx="2010635" cy="1911840"/>
            </a:xfrm>
          </p:grpSpPr>
          <p:pic>
            <p:nvPicPr>
              <p:cNvPr id="340" name="Picture 339" descr="A close up of a logo&#10;&#10;Description automatically generated">
                <a:extLst>
                  <a:ext uri="{FF2B5EF4-FFF2-40B4-BE49-F238E27FC236}">
                    <a16:creationId xmlns:a16="http://schemas.microsoft.com/office/drawing/2014/main" id="{71F11F7D-7660-4905-8FAD-F54AE52EB76D}"/>
                  </a:ext>
                </a:extLst>
              </p:cNvPr>
              <p:cNvPicPr>
                <a:picLocks noChangeAspect="1"/>
              </p:cNvPicPr>
              <p:nvPr/>
            </p:nvPicPr>
            <p:blipFill rotWithShape="1">
              <a:blip r:embed="rId5">
                <a:extLst>
                  <a:ext uri="{28A0092B-C50C-407E-A947-70E740481C1C}">
                    <a14:useLocalDpi xmlns:a14="http://schemas.microsoft.com/office/drawing/2010/main" val="0"/>
                  </a:ext>
                </a:extLst>
              </a:blip>
              <a:srcRect l="60526" t="35472" r="-554" b="48081"/>
              <a:stretch/>
            </p:blipFill>
            <p:spPr>
              <a:xfrm>
                <a:off x="1663627" y="2060227"/>
                <a:ext cx="639888" cy="169502"/>
              </a:xfrm>
              <a:prstGeom prst="rect">
                <a:avLst/>
              </a:prstGeom>
            </p:spPr>
          </p:pic>
          <p:pic>
            <p:nvPicPr>
              <p:cNvPr id="142" name="Picture 141" descr="A close up of a logo&#10;&#10;Description automatically generated">
                <a:extLst>
                  <a:ext uri="{FF2B5EF4-FFF2-40B4-BE49-F238E27FC236}">
                    <a16:creationId xmlns:a16="http://schemas.microsoft.com/office/drawing/2014/main" id="{569772DA-9520-4B7B-B0D8-371913FC3BCD}"/>
                  </a:ext>
                </a:extLst>
              </p:cNvPr>
              <p:cNvPicPr>
                <a:picLocks noChangeAspect="1"/>
              </p:cNvPicPr>
              <p:nvPr/>
            </p:nvPicPr>
            <p:blipFill rotWithShape="1">
              <a:blip r:embed="rId5">
                <a:extLst>
                  <a:ext uri="{28A0092B-C50C-407E-A947-70E740481C1C}">
                    <a14:useLocalDpi xmlns:a14="http://schemas.microsoft.com/office/drawing/2010/main" val="0"/>
                  </a:ext>
                </a:extLst>
              </a:blip>
              <a:srcRect l="26181" t="85194" r="56853" b="4103"/>
              <a:stretch/>
            </p:blipFill>
            <p:spPr>
              <a:xfrm>
                <a:off x="1189871" y="2013956"/>
                <a:ext cx="460877" cy="187435"/>
              </a:xfrm>
              <a:prstGeom prst="rect">
                <a:avLst/>
              </a:prstGeom>
            </p:spPr>
          </p:pic>
          <p:sp>
            <p:nvSpPr>
              <p:cNvPr id="80" name="TextBox 79">
                <a:extLst>
                  <a:ext uri="{FF2B5EF4-FFF2-40B4-BE49-F238E27FC236}">
                    <a16:creationId xmlns:a16="http://schemas.microsoft.com/office/drawing/2014/main" id="{B5EC4256-105A-435E-BB6E-5D38996CADC9}"/>
                  </a:ext>
                </a:extLst>
              </p:cNvPr>
              <p:cNvSpPr txBox="1"/>
              <p:nvPr/>
            </p:nvSpPr>
            <p:spPr>
              <a:xfrm>
                <a:off x="480083" y="2465099"/>
                <a:ext cx="1847910" cy="400110"/>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Scan motif binding sites in open chromatin regions</a:t>
                </a:r>
                <a:endParaRPr lang="en-US" sz="1000" dirty="0">
                  <a:latin typeface="Arial" panose="020B0604020202020204" pitchFamily="34" charset="0"/>
                  <a:cs typeface="Arial" panose="020B0604020202020204" pitchFamily="34" charset="0"/>
                </a:endParaRPr>
              </a:p>
            </p:txBody>
          </p:sp>
          <p:grpSp>
            <p:nvGrpSpPr>
              <p:cNvPr id="84" name="Group 83">
                <a:extLst>
                  <a:ext uri="{FF2B5EF4-FFF2-40B4-BE49-F238E27FC236}">
                    <a16:creationId xmlns:a16="http://schemas.microsoft.com/office/drawing/2014/main" id="{22A0F020-C93D-4803-B6AF-1DC26F2B0980}"/>
                  </a:ext>
                </a:extLst>
              </p:cNvPr>
              <p:cNvGrpSpPr>
                <a:grpSpLocks noChangeAspect="1"/>
              </p:cNvGrpSpPr>
              <p:nvPr/>
            </p:nvGrpSpPr>
            <p:grpSpPr>
              <a:xfrm>
                <a:off x="492973" y="953369"/>
                <a:ext cx="1711815" cy="498950"/>
                <a:chOff x="619125" y="2744835"/>
                <a:chExt cx="11134726" cy="3245483"/>
              </a:xfrm>
            </p:grpSpPr>
            <p:sp>
              <p:nvSpPr>
                <p:cNvPr id="86" name="Freeform: Shape 85">
                  <a:extLst>
                    <a:ext uri="{FF2B5EF4-FFF2-40B4-BE49-F238E27FC236}">
                      <a16:creationId xmlns:a16="http://schemas.microsoft.com/office/drawing/2014/main" id="{28C0A506-F401-42E7-84AA-632642EE78A1}"/>
                    </a:ext>
                  </a:extLst>
                </p:cNvPr>
                <p:cNvSpPr/>
                <p:nvPr/>
              </p:nvSpPr>
              <p:spPr>
                <a:xfrm>
                  <a:off x="619125" y="2790826"/>
                  <a:ext cx="11134726" cy="3199492"/>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7" name="Oval 86">
                  <a:extLst>
                    <a:ext uri="{FF2B5EF4-FFF2-40B4-BE49-F238E27FC236}">
                      <a16:creationId xmlns:a16="http://schemas.microsoft.com/office/drawing/2014/main" id="{C68FBEA7-9FBA-456B-B58B-93564DF50FE2}"/>
                    </a:ext>
                  </a:extLst>
                </p:cNvPr>
                <p:cNvSpPr>
                  <a:spLocks noChangeAspect="1"/>
                </p:cNvSpPr>
                <p:nvPr/>
              </p:nvSpPr>
              <p:spPr>
                <a:xfrm>
                  <a:off x="3102317" y="2882782"/>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D5EBBB93-6E2A-4013-8D9B-18D3A05BA2E7}"/>
                    </a:ext>
                  </a:extLst>
                </p:cNvPr>
                <p:cNvSpPr>
                  <a:spLocks noChangeAspect="1"/>
                </p:cNvSpPr>
                <p:nvPr/>
              </p:nvSpPr>
              <p:spPr>
                <a:xfrm>
                  <a:off x="1257673" y="3486483"/>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Oval 88">
                  <a:extLst>
                    <a:ext uri="{FF2B5EF4-FFF2-40B4-BE49-F238E27FC236}">
                      <a16:creationId xmlns:a16="http://schemas.microsoft.com/office/drawing/2014/main" id="{9010C575-FA42-4FB3-94D3-E28EA2C5A5B0}"/>
                    </a:ext>
                  </a:extLst>
                </p:cNvPr>
                <p:cNvSpPr>
                  <a:spLocks noChangeAspect="1"/>
                </p:cNvSpPr>
                <p:nvPr/>
              </p:nvSpPr>
              <p:spPr>
                <a:xfrm>
                  <a:off x="4015032" y="445388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Oval 89">
                  <a:extLst>
                    <a:ext uri="{FF2B5EF4-FFF2-40B4-BE49-F238E27FC236}">
                      <a16:creationId xmlns:a16="http://schemas.microsoft.com/office/drawing/2014/main" id="{07AAD084-CC73-4860-B3CD-A1E22D7B88C1}"/>
                    </a:ext>
                  </a:extLst>
                </p:cNvPr>
                <p:cNvSpPr>
                  <a:spLocks noChangeAspect="1"/>
                </p:cNvSpPr>
                <p:nvPr/>
              </p:nvSpPr>
              <p:spPr>
                <a:xfrm>
                  <a:off x="7724582" y="275305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1" name="Oval 90">
                  <a:extLst>
                    <a:ext uri="{FF2B5EF4-FFF2-40B4-BE49-F238E27FC236}">
                      <a16:creationId xmlns:a16="http://schemas.microsoft.com/office/drawing/2014/main" id="{0D638816-22F5-4B6C-8244-F5AF95D82658}"/>
                    </a:ext>
                  </a:extLst>
                </p:cNvPr>
                <p:cNvSpPr>
                  <a:spLocks noChangeAspect="1"/>
                </p:cNvSpPr>
                <p:nvPr/>
              </p:nvSpPr>
              <p:spPr>
                <a:xfrm>
                  <a:off x="10113126" y="274483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680000CA-2D57-43D1-BC98-67486A0D36F3}"/>
                    </a:ext>
                  </a:extLst>
                </p:cNvPr>
                <p:cNvSpPr>
                  <a:spLocks noChangeAspect="1"/>
                </p:cNvSpPr>
                <p:nvPr/>
              </p:nvSpPr>
              <p:spPr>
                <a:xfrm>
                  <a:off x="6545271" y="397521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Oval 92">
                  <a:extLst>
                    <a:ext uri="{FF2B5EF4-FFF2-40B4-BE49-F238E27FC236}">
                      <a16:creationId xmlns:a16="http://schemas.microsoft.com/office/drawing/2014/main" id="{E59DF7F1-F643-4E30-B14C-7BB0C15B84FF}"/>
                    </a:ext>
                  </a:extLst>
                </p:cNvPr>
                <p:cNvSpPr>
                  <a:spLocks noChangeAspect="1"/>
                </p:cNvSpPr>
                <p:nvPr/>
              </p:nvSpPr>
              <p:spPr>
                <a:xfrm>
                  <a:off x="9025327" y="4125980"/>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8" name="Freeform: Shape 117">
                <a:extLst>
                  <a:ext uri="{FF2B5EF4-FFF2-40B4-BE49-F238E27FC236}">
                    <a16:creationId xmlns:a16="http://schemas.microsoft.com/office/drawing/2014/main" id="{2F9B65CD-FF29-4C62-83FD-534D6F4EA5EA}"/>
                  </a:ext>
                </a:extLst>
              </p:cNvPr>
              <p:cNvSpPr/>
              <p:nvPr/>
            </p:nvSpPr>
            <p:spPr>
              <a:xfrm>
                <a:off x="532713" y="1551896"/>
                <a:ext cx="1847910" cy="376857"/>
              </a:xfrm>
              <a:custGeom>
                <a:avLst/>
                <a:gdLst>
                  <a:gd name="connsiteX0" fmla="*/ 0 w 1877076"/>
                  <a:gd name="connsiteY0" fmla="*/ 369170 h 382805"/>
                  <a:gd name="connsiteX1" fmla="*/ 36917 w 1877076"/>
                  <a:gd name="connsiteY1" fmla="*/ 187426 h 382805"/>
                  <a:gd name="connsiteX2" fmla="*/ 88032 w 1877076"/>
                  <a:gd name="connsiteY2" fmla="*/ 369170 h 382805"/>
                  <a:gd name="connsiteX3" fmla="*/ 164706 w 1877076"/>
                  <a:gd name="connsiteY3" fmla="*/ 318054 h 382805"/>
                  <a:gd name="connsiteX4" fmla="*/ 235700 w 1877076"/>
                  <a:gd name="connsiteY4" fmla="*/ 360651 h 382805"/>
                  <a:gd name="connsiteX5" fmla="*/ 286815 w 1877076"/>
                  <a:gd name="connsiteY5" fmla="*/ 218663 h 382805"/>
                  <a:gd name="connsiteX6" fmla="*/ 337931 w 1877076"/>
                  <a:gd name="connsiteY6" fmla="*/ 366330 h 382805"/>
                  <a:gd name="connsiteX7" fmla="*/ 465719 w 1877076"/>
                  <a:gd name="connsiteY7" fmla="*/ 303856 h 382805"/>
                  <a:gd name="connsiteX8" fmla="*/ 602028 w 1877076"/>
                  <a:gd name="connsiteY8" fmla="*/ 369170 h 382805"/>
                  <a:gd name="connsiteX9" fmla="*/ 761054 w 1877076"/>
                  <a:gd name="connsiteY9" fmla="*/ 2 h 382805"/>
                  <a:gd name="connsiteX10" fmla="*/ 945637 w 1877076"/>
                  <a:gd name="connsiteY10" fmla="*/ 374849 h 382805"/>
                  <a:gd name="connsiteX11" fmla="*/ 1260850 w 1877076"/>
                  <a:gd name="connsiteY11" fmla="*/ 264099 h 382805"/>
                  <a:gd name="connsiteX12" fmla="*/ 1530626 w 1877076"/>
                  <a:gd name="connsiteY12" fmla="*/ 363490 h 382805"/>
                  <a:gd name="connsiteX13" fmla="*/ 1706691 w 1877076"/>
                  <a:gd name="connsiteY13" fmla="*/ 309535 h 382805"/>
                  <a:gd name="connsiteX14" fmla="*/ 1877076 w 1877076"/>
                  <a:gd name="connsiteY14" fmla="*/ 354971 h 3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7076" h="382805">
                    <a:moveTo>
                      <a:pt x="0" y="369170"/>
                    </a:moveTo>
                    <a:cubicBezTo>
                      <a:pt x="11122" y="278298"/>
                      <a:pt x="22245" y="187426"/>
                      <a:pt x="36917" y="187426"/>
                    </a:cubicBezTo>
                    <a:cubicBezTo>
                      <a:pt x="51589" y="187426"/>
                      <a:pt x="66734" y="347399"/>
                      <a:pt x="88032" y="369170"/>
                    </a:cubicBezTo>
                    <a:cubicBezTo>
                      <a:pt x="109330" y="390941"/>
                      <a:pt x="140095" y="319474"/>
                      <a:pt x="164706" y="318054"/>
                    </a:cubicBezTo>
                    <a:cubicBezTo>
                      <a:pt x="189317" y="316634"/>
                      <a:pt x="215348" y="377216"/>
                      <a:pt x="235700" y="360651"/>
                    </a:cubicBezTo>
                    <a:cubicBezTo>
                      <a:pt x="256052" y="344086"/>
                      <a:pt x="269777" y="217717"/>
                      <a:pt x="286815" y="218663"/>
                    </a:cubicBezTo>
                    <a:cubicBezTo>
                      <a:pt x="303853" y="219609"/>
                      <a:pt x="308114" y="352131"/>
                      <a:pt x="337931" y="366330"/>
                    </a:cubicBezTo>
                    <a:cubicBezTo>
                      <a:pt x="367748" y="380529"/>
                      <a:pt x="421703" y="303383"/>
                      <a:pt x="465719" y="303856"/>
                    </a:cubicBezTo>
                    <a:cubicBezTo>
                      <a:pt x="509735" y="304329"/>
                      <a:pt x="552806" y="419812"/>
                      <a:pt x="602028" y="369170"/>
                    </a:cubicBezTo>
                    <a:cubicBezTo>
                      <a:pt x="651250" y="318528"/>
                      <a:pt x="703786" y="-944"/>
                      <a:pt x="761054" y="2"/>
                    </a:cubicBezTo>
                    <a:cubicBezTo>
                      <a:pt x="818322" y="948"/>
                      <a:pt x="862338" y="330833"/>
                      <a:pt x="945637" y="374849"/>
                    </a:cubicBezTo>
                    <a:cubicBezTo>
                      <a:pt x="1028936" y="418865"/>
                      <a:pt x="1163352" y="265992"/>
                      <a:pt x="1260850" y="264099"/>
                    </a:cubicBezTo>
                    <a:cubicBezTo>
                      <a:pt x="1358348" y="262206"/>
                      <a:pt x="1456319" y="355917"/>
                      <a:pt x="1530626" y="363490"/>
                    </a:cubicBezTo>
                    <a:cubicBezTo>
                      <a:pt x="1604933" y="371063"/>
                      <a:pt x="1648949" y="310955"/>
                      <a:pt x="1706691" y="309535"/>
                    </a:cubicBezTo>
                    <a:cubicBezTo>
                      <a:pt x="1764433" y="308115"/>
                      <a:pt x="1846785" y="344559"/>
                      <a:pt x="1877076" y="354971"/>
                    </a:cubicBezTo>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38" name="Graphic 137" descr="Magnifying glass">
                <a:extLst>
                  <a:ext uri="{FF2B5EF4-FFF2-40B4-BE49-F238E27FC236}">
                    <a16:creationId xmlns:a16="http://schemas.microsoft.com/office/drawing/2014/main" id="{F0926069-9286-406A-A480-12C6A9A4E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2131" y="1906338"/>
                <a:ext cx="547327" cy="547328"/>
              </a:xfrm>
              <a:prstGeom prst="rect">
                <a:avLst/>
              </a:prstGeom>
            </p:spPr>
          </p:pic>
          <p:pic>
            <p:nvPicPr>
              <p:cNvPr id="141" name="Picture 140" descr="A close up of a logo&#10;&#10;Description automatically generated">
                <a:extLst>
                  <a:ext uri="{FF2B5EF4-FFF2-40B4-BE49-F238E27FC236}">
                    <a16:creationId xmlns:a16="http://schemas.microsoft.com/office/drawing/2014/main" id="{1EC5CC32-9BD0-4D60-A552-69E1A5220CD5}"/>
                  </a:ext>
                </a:extLst>
              </p:cNvPr>
              <p:cNvPicPr>
                <a:picLocks noChangeAspect="1"/>
              </p:cNvPicPr>
              <p:nvPr/>
            </p:nvPicPr>
            <p:blipFill rotWithShape="1">
              <a:blip r:embed="rId5">
                <a:extLst>
                  <a:ext uri="{28A0092B-C50C-407E-A947-70E740481C1C}">
                    <a14:useLocalDpi xmlns:a14="http://schemas.microsoft.com/office/drawing/2010/main" val="0"/>
                  </a:ext>
                </a:extLst>
              </a:blip>
              <a:srcRect l="59384" t="34794" r="-430" b="48778"/>
              <a:stretch/>
            </p:blipFill>
            <p:spPr>
              <a:xfrm>
                <a:off x="369988" y="2064418"/>
                <a:ext cx="769587" cy="198564"/>
              </a:xfrm>
              <a:prstGeom prst="rect">
                <a:avLst/>
              </a:prstGeom>
            </p:spPr>
          </p:pic>
        </p:grpSp>
        <p:cxnSp>
          <p:nvCxnSpPr>
            <p:cNvPr id="188" name="Straight Connector 187">
              <a:extLst>
                <a:ext uri="{FF2B5EF4-FFF2-40B4-BE49-F238E27FC236}">
                  <a16:creationId xmlns:a16="http://schemas.microsoft.com/office/drawing/2014/main" id="{3EAADB77-2042-43A3-B687-93FF5EFE4E81}"/>
                </a:ext>
              </a:extLst>
            </p:cNvPr>
            <p:cNvCxnSpPr>
              <a:cxnSpLocks/>
            </p:cNvCxnSpPr>
            <p:nvPr/>
          </p:nvCxnSpPr>
          <p:spPr>
            <a:xfrm>
              <a:off x="2490056" y="3180228"/>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4" name="Arrow: Right 113">
              <a:extLst>
                <a:ext uri="{FF2B5EF4-FFF2-40B4-BE49-F238E27FC236}">
                  <a16:creationId xmlns:a16="http://schemas.microsoft.com/office/drawing/2014/main" id="{9C2AF804-9910-4161-874F-7FA2D17A7383}"/>
                </a:ext>
              </a:extLst>
            </p:cNvPr>
            <p:cNvSpPr/>
            <p:nvPr/>
          </p:nvSpPr>
          <p:spPr>
            <a:xfrm rot="5400000">
              <a:off x="3291227" y="2902909"/>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2" name="Arrow: Right 331">
              <a:extLst>
                <a:ext uri="{FF2B5EF4-FFF2-40B4-BE49-F238E27FC236}">
                  <a16:creationId xmlns:a16="http://schemas.microsoft.com/office/drawing/2014/main" id="{EB4FB1F1-7D1E-4E5F-BAA5-95FBF2530140}"/>
                </a:ext>
              </a:extLst>
            </p:cNvPr>
            <p:cNvSpPr/>
            <p:nvPr/>
          </p:nvSpPr>
          <p:spPr>
            <a:xfrm rot="5400000">
              <a:off x="3291226" y="5068285"/>
              <a:ext cx="315179" cy="529293"/>
            </a:xfrm>
            <a:prstGeom prst="righ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19" name="Straight Arrow Connector 418">
              <a:extLst>
                <a:ext uri="{FF2B5EF4-FFF2-40B4-BE49-F238E27FC236}">
                  <a16:creationId xmlns:a16="http://schemas.microsoft.com/office/drawing/2014/main" id="{13C3E97F-EEE2-4131-8C77-E2AAEEDC2F81}"/>
                </a:ext>
              </a:extLst>
            </p:cNvPr>
            <p:cNvCxnSpPr>
              <a:cxnSpLocks/>
            </p:cNvCxnSpPr>
            <p:nvPr/>
          </p:nvCxnSpPr>
          <p:spPr>
            <a:xfrm>
              <a:off x="4646989" y="2329693"/>
              <a:ext cx="164244"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EAA2D52-3A03-4CEC-93D2-3A5257AE8F4F}"/>
                </a:ext>
              </a:extLst>
            </p:cNvPr>
            <p:cNvGrpSpPr/>
            <p:nvPr/>
          </p:nvGrpSpPr>
          <p:grpSpPr>
            <a:xfrm>
              <a:off x="2111899" y="3412954"/>
              <a:ext cx="2530647" cy="1783829"/>
              <a:chOff x="2111899" y="3412954"/>
              <a:chExt cx="2530647" cy="1783829"/>
            </a:xfrm>
          </p:grpSpPr>
          <p:sp>
            <p:nvSpPr>
              <p:cNvPr id="189" name="TextBox 188">
                <a:extLst>
                  <a:ext uri="{FF2B5EF4-FFF2-40B4-BE49-F238E27FC236}">
                    <a16:creationId xmlns:a16="http://schemas.microsoft.com/office/drawing/2014/main" id="{4BF249C7-901B-40F6-8313-10D10623964E}"/>
                  </a:ext>
                </a:extLst>
              </p:cNvPr>
              <p:cNvSpPr txBox="1"/>
              <p:nvPr/>
            </p:nvSpPr>
            <p:spPr>
              <a:xfrm>
                <a:off x="2408092" y="4796673"/>
                <a:ext cx="2234454" cy="400110"/>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Assign enhancers and promoters to target genes by Epitensor prediction</a:t>
                </a:r>
                <a:endParaRPr lang="en-US" sz="10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2DD0C9C5-00F5-4802-8EF7-E2D9C138BB7F}"/>
                  </a:ext>
                </a:extLst>
              </p:cNvPr>
              <p:cNvGrpSpPr/>
              <p:nvPr/>
            </p:nvGrpSpPr>
            <p:grpSpPr>
              <a:xfrm>
                <a:off x="2712997" y="4132664"/>
                <a:ext cx="1464467" cy="690229"/>
                <a:chOff x="3651956" y="4385139"/>
                <a:chExt cx="1464467" cy="690229"/>
              </a:xfrm>
            </p:grpSpPr>
            <p:sp>
              <p:nvSpPr>
                <p:cNvPr id="202" name="TextBox 201">
                  <a:extLst>
                    <a:ext uri="{FF2B5EF4-FFF2-40B4-BE49-F238E27FC236}">
                      <a16:creationId xmlns:a16="http://schemas.microsoft.com/office/drawing/2014/main" id="{EC09300A-083C-4D8E-9D9A-15C02D4814F3}"/>
                    </a:ext>
                  </a:extLst>
                </p:cNvPr>
                <p:cNvSpPr txBox="1"/>
                <p:nvPr/>
              </p:nvSpPr>
              <p:spPr>
                <a:xfrm>
                  <a:off x="3819750" y="4829147"/>
                  <a:ext cx="707146"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Promoter</a:t>
                  </a:r>
                  <a:endParaRPr lang="en-US" sz="1000" dirty="0">
                    <a:latin typeface="Arial" panose="020B0604020202020204" pitchFamily="34" charset="0"/>
                    <a:cs typeface="Arial" panose="020B0604020202020204" pitchFamily="34" charset="0"/>
                  </a:endParaRPr>
                </a:p>
              </p:txBody>
            </p:sp>
            <p:sp>
              <p:nvSpPr>
                <p:cNvPr id="191" name="Oval 190">
                  <a:extLst>
                    <a:ext uri="{FF2B5EF4-FFF2-40B4-BE49-F238E27FC236}">
                      <a16:creationId xmlns:a16="http://schemas.microsoft.com/office/drawing/2014/main" id="{00D09AAE-F483-45D4-AD51-13FE8D188904}"/>
                    </a:ext>
                  </a:extLst>
                </p:cNvPr>
                <p:cNvSpPr>
                  <a:spLocks noChangeAspect="1"/>
                </p:cNvSpPr>
                <p:nvPr/>
              </p:nvSpPr>
              <p:spPr>
                <a:xfrm>
                  <a:off x="3975284" y="4511592"/>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93" name="TextBox 192">
                  <a:extLst>
                    <a:ext uri="{FF2B5EF4-FFF2-40B4-BE49-F238E27FC236}">
                      <a16:creationId xmlns:a16="http://schemas.microsoft.com/office/drawing/2014/main" id="{1A101117-C39A-4B7B-B58C-C22B85C3C1CF}"/>
                    </a:ext>
                  </a:extLst>
                </p:cNvPr>
                <p:cNvSpPr txBox="1"/>
                <p:nvPr/>
              </p:nvSpPr>
              <p:spPr>
                <a:xfrm>
                  <a:off x="3933367" y="4555055"/>
                  <a:ext cx="45328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TF2</a:t>
                  </a:r>
                </a:p>
              </p:txBody>
            </p:sp>
            <p:sp>
              <p:nvSpPr>
                <p:cNvPr id="206" name="Oval 205">
                  <a:extLst>
                    <a:ext uri="{FF2B5EF4-FFF2-40B4-BE49-F238E27FC236}">
                      <a16:creationId xmlns:a16="http://schemas.microsoft.com/office/drawing/2014/main" id="{721B4A97-F438-4F37-853B-AA40D594140F}"/>
                    </a:ext>
                  </a:extLst>
                </p:cNvPr>
                <p:cNvSpPr>
                  <a:spLocks noChangeAspect="1"/>
                </p:cNvSpPr>
                <p:nvPr/>
              </p:nvSpPr>
              <p:spPr>
                <a:xfrm>
                  <a:off x="3736133" y="4617972"/>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E2255D6F-F1D3-4D77-805E-6FA8D6B91002}"/>
                    </a:ext>
                  </a:extLst>
                </p:cNvPr>
                <p:cNvCxnSpPr>
                  <a:cxnSpLocks/>
                </p:cNvCxnSpPr>
                <p:nvPr/>
              </p:nvCxnSpPr>
              <p:spPr>
                <a:xfrm flipV="1">
                  <a:off x="3651956" y="4797450"/>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D635783F-C613-402D-8F5C-729297BEE1DE}"/>
                    </a:ext>
                  </a:extLst>
                </p:cNvPr>
                <p:cNvGrpSpPr/>
                <p:nvPr/>
              </p:nvGrpSpPr>
              <p:grpSpPr>
                <a:xfrm>
                  <a:off x="4390294" y="4626073"/>
                  <a:ext cx="688200" cy="288205"/>
                  <a:chOff x="5016785" y="3957635"/>
                  <a:chExt cx="699061" cy="292754"/>
                </a:xfrm>
              </p:grpSpPr>
              <p:sp>
                <p:nvSpPr>
                  <p:cNvPr id="198" name="Oval 197">
                    <a:extLst>
                      <a:ext uri="{FF2B5EF4-FFF2-40B4-BE49-F238E27FC236}">
                        <a16:creationId xmlns:a16="http://schemas.microsoft.com/office/drawing/2014/main" id="{AFCE8D73-9A0C-408B-9B3E-FB62208CBDED}"/>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199" name="TextBox 198">
                    <a:extLst>
                      <a:ext uri="{FF2B5EF4-FFF2-40B4-BE49-F238E27FC236}">
                        <a16:creationId xmlns:a16="http://schemas.microsoft.com/office/drawing/2014/main" id="{8EA323EC-865B-43A1-A237-744D8E08118D}"/>
                      </a:ext>
                    </a:extLst>
                  </p:cNvPr>
                  <p:cNvSpPr txBox="1"/>
                  <p:nvPr/>
                </p:nvSpPr>
                <p:spPr>
                  <a:xfrm>
                    <a:off x="5016785" y="3981620"/>
                    <a:ext cx="699061" cy="25010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Gene Y</a:t>
                    </a:r>
                  </a:p>
                </p:txBody>
              </p:sp>
            </p:grpSp>
            <p:sp>
              <p:nvSpPr>
                <p:cNvPr id="53" name="Arc 52">
                  <a:extLst>
                    <a:ext uri="{FF2B5EF4-FFF2-40B4-BE49-F238E27FC236}">
                      <a16:creationId xmlns:a16="http://schemas.microsoft.com/office/drawing/2014/main" id="{8BA94165-ECB8-4008-96D8-9CBCD0ECA345}"/>
                    </a:ext>
                  </a:extLst>
                </p:cNvPr>
                <p:cNvSpPr/>
                <p:nvPr/>
              </p:nvSpPr>
              <p:spPr>
                <a:xfrm>
                  <a:off x="4060922" y="4385139"/>
                  <a:ext cx="657215" cy="425939"/>
                </a:xfrm>
                <a:prstGeom prst="arc">
                  <a:avLst>
                    <a:gd name="adj1" fmla="val 12316946"/>
                    <a:gd name="adj2" fmla="val 21293555"/>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4F6CDDA0-F291-4FEC-B056-3C3106E33191}"/>
                  </a:ext>
                </a:extLst>
              </p:cNvPr>
              <p:cNvGrpSpPr/>
              <p:nvPr/>
            </p:nvGrpSpPr>
            <p:grpSpPr>
              <a:xfrm>
                <a:off x="2699609" y="3412954"/>
                <a:ext cx="1663207" cy="717459"/>
                <a:chOff x="3730162" y="5337040"/>
                <a:chExt cx="1663207" cy="717459"/>
              </a:xfrm>
            </p:grpSpPr>
            <p:grpSp>
              <p:nvGrpSpPr>
                <p:cNvPr id="55" name="Group 54">
                  <a:extLst>
                    <a:ext uri="{FF2B5EF4-FFF2-40B4-BE49-F238E27FC236}">
                      <a16:creationId xmlns:a16="http://schemas.microsoft.com/office/drawing/2014/main" id="{58B90070-0973-4173-AF29-67BD1EFF66DB}"/>
                    </a:ext>
                  </a:extLst>
                </p:cNvPr>
                <p:cNvGrpSpPr/>
                <p:nvPr/>
              </p:nvGrpSpPr>
              <p:grpSpPr>
                <a:xfrm>
                  <a:off x="3979706" y="5507617"/>
                  <a:ext cx="482943" cy="303950"/>
                  <a:chOff x="4011573" y="5510784"/>
                  <a:chExt cx="482943" cy="303950"/>
                </a:xfrm>
              </p:grpSpPr>
              <p:sp>
                <p:nvSpPr>
                  <p:cNvPr id="213" name="Oval 212">
                    <a:extLst>
                      <a:ext uri="{FF2B5EF4-FFF2-40B4-BE49-F238E27FC236}">
                        <a16:creationId xmlns:a16="http://schemas.microsoft.com/office/drawing/2014/main" id="{C8C57B87-3296-474D-8B45-BD075860C3C5}"/>
                      </a:ext>
                    </a:extLst>
                  </p:cNvPr>
                  <p:cNvSpPr>
                    <a:spLocks noChangeAspect="1"/>
                  </p:cNvSpPr>
                  <p:nvPr/>
                </p:nvSpPr>
                <p:spPr>
                  <a:xfrm>
                    <a:off x="4053490" y="5510784"/>
                    <a:ext cx="303950" cy="3039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214" name="TextBox 213">
                    <a:extLst>
                      <a:ext uri="{FF2B5EF4-FFF2-40B4-BE49-F238E27FC236}">
                        <a16:creationId xmlns:a16="http://schemas.microsoft.com/office/drawing/2014/main" id="{E7B2572A-9E8B-401F-99CF-720AB3527C16}"/>
                      </a:ext>
                    </a:extLst>
                  </p:cNvPr>
                  <p:cNvSpPr txBox="1"/>
                  <p:nvPr/>
                </p:nvSpPr>
                <p:spPr>
                  <a:xfrm>
                    <a:off x="4011573" y="5556687"/>
                    <a:ext cx="482943"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TF1</a:t>
                    </a:r>
                  </a:p>
                </p:txBody>
              </p:sp>
            </p:grpSp>
            <p:sp>
              <p:nvSpPr>
                <p:cNvPr id="215" name="Oval 214">
                  <a:extLst>
                    <a:ext uri="{FF2B5EF4-FFF2-40B4-BE49-F238E27FC236}">
                      <a16:creationId xmlns:a16="http://schemas.microsoft.com/office/drawing/2014/main" id="{5442F237-3B09-4879-95C4-25517DA9966E}"/>
                    </a:ext>
                  </a:extLst>
                </p:cNvPr>
                <p:cNvSpPr>
                  <a:spLocks noChangeAspect="1"/>
                </p:cNvSpPr>
                <p:nvPr/>
              </p:nvSpPr>
              <p:spPr>
                <a:xfrm>
                  <a:off x="3778749" y="5616390"/>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16" name="Straight Connector 215">
                  <a:extLst>
                    <a:ext uri="{FF2B5EF4-FFF2-40B4-BE49-F238E27FC236}">
                      <a16:creationId xmlns:a16="http://schemas.microsoft.com/office/drawing/2014/main" id="{0F68262A-3F90-4658-9400-1B0754E0C940}"/>
                    </a:ext>
                  </a:extLst>
                </p:cNvPr>
                <p:cNvCxnSpPr>
                  <a:cxnSpLocks/>
                </p:cNvCxnSpPr>
                <p:nvPr/>
              </p:nvCxnSpPr>
              <p:spPr>
                <a:xfrm flipV="1">
                  <a:off x="3730162" y="5796642"/>
                  <a:ext cx="1464467" cy="14152"/>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8B139B11-0A7D-411F-BD50-4B5E3267A719}"/>
                    </a:ext>
                  </a:extLst>
                </p:cNvPr>
                <p:cNvGrpSpPr/>
                <p:nvPr/>
              </p:nvGrpSpPr>
              <p:grpSpPr>
                <a:xfrm>
                  <a:off x="4764996" y="5623571"/>
                  <a:ext cx="628373" cy="288205"/>
                  <a:chOff x="5016786" y="3957635"/>
                  <a:chExt cx="638290" cy="292754"/>
                </a:xfrm>
              </p:grpSpPr>
              <p:sp>
                <p:nvSpPr>
                  <p:cNvPr id="219" name="Oval 218">
                    <a:extLst>
                      <a:ext uri="{FF2B5EF4-FFF2-40B4-BE49-F238E27FC236}">
                        <a16:creationId xmlns:a16="http://schemas.microsoft.com/office/drawing/2014/main" id="{E413A4DD-8022-45BD-A549-A1C3C57BFDFC}"/>
                      </a:ext>
                    </a:extLst>
                  </p:cNvPr>
                  <p:cNvSpPr>
                    <a:spLocks noChangeAspect="1"/>
                  </p:cNvSpPr>
                  <p:nvPr/>
                </p:nvSpPr>
                <p:spPr>
                  <a:xfrm>
                    <a:off x="5027609"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Arial" panose="020B0604020202020204" pitchFamily="34" charset="0"/>
                      <a:cs typeface="Arial" panose="020B0604020202020204" pitchFamily="34" charset="0"/>
                    </a:endParaRPr>
                  </a:p>
                </p:txBody>
              </p:sp>
              <p:sp>
                <p:nvSpPr>
                  <p:cNvPr id="220" name="TextBox 219">
                    <a:extLst>
                      <a:ext uri="{FF2B5EF4-FFF2-40B4-BE49-F238E27FC236}">
                        <a16:creationId xmlns:a16="http://schemas.microsoft.com/office/drawing/2014/main" id="{60672C2B-D8CF-4DCB-8067-7F9A549BDC31}"/>
                      </a:ext>
                    </a:extLst>
                  </p:cNvPr>
                  <p:cNvSpPr txBox="1"/>
                  <p:nvPr/>
                </p:nvSpPr>
                <p:spPr>
                  <a:xfrm>
                    <a:off x="5016786" y="3981620"/>
                    <a:ext cx="638290" cy="25010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Gene X</a:t>
                    </a:r>
                  </a:p>
                </p:txBody>
              </p:sp>
            </p:grpSp>
            <p:sp>
              <p:nvSpPr>
                <p:cNvPr id="218" name="Arc 217">
                  <a:extLst>
                    <a:ext uri="{FF2B5EF4-FFF2-40B4-BE49-F238E27FC236}">
                      <a16:creationId xmlns:a16="http://schemas.microsoft.com/office/drawing/2014/main" id="{78147B06-6630-4FA3-8118-E3AEE364D703}"/>
                    </a:ext>
                  </a:extLst>
                </p:cNvPr>
                <p:cNvSpPr/>
                <p:nvPr/>
              </p:nvSpPr>
              <p:spPr>
                <a:xfrm>
                  <a:off x="4132564" y="5337040"/>
                  <a:ext cx="926676" cy="453449"/>
                </a:xfrm>
                <a:prstGeom prst="arc">
                  <a:avLst>
                    <a:gd name="adj1" fmla="val 11549972"/>
                    <a:gd name="adj2" fmla="val 21550256"/>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1" name="Oval 220">
                  <a:extLst>
                    <a:ext uri="{FF2B5EF4-FFF2-40B4-BE49-F238E27FC236}">
                      <a16:creationId xmlns:a16="http://schemas.microsoft.com/office/drawing/2014/main" id="{F0E1C275-79FF-4993-A6D3-238C4CAB30FE}"/>
                    </a:ext>
                  </a:extLst>
                </p:cNvPr>
                <p:cNvSpPr>
                  <a:spLocks noChangeAspect="1"/>
                </p:cNvSpPr>
                <p:nvPr/>
              </p:nvSpPr>
              <p:spPr>
                <a:xfrm>
                  <a:off x="4398065" y="5601817"/>
                  <a:ext cx="167235" cy="167947"/>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C71EFB8D-5B0C-4996-9932-BB14D50A4118}"/>
                    </a:ext>
                  </a:extLst>
                </p:cNvPr>
                <p:cNvCxnSpPr>
                  <a:cxnSpLocks/>
                </p:cNvCxnSpPr>
                <p:nvPr/>
              </p:nvCxnSpPr>
              <p:spPr>
                <a:xfrm flipH="1">
                  <a:off x="4628603"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013C2A5-84D6-4DAA-879B-4631EA8480F9}"/>
                    </a:ext>
                  </a:extLst>
                </p:cNvPr>
                <p:cNvCxnSpPr>
                  <a:cxnSpLocks/>
                </p:cNvCxnSpPr>
                <p:nvPr/>
              </p:nvCxnSpPr>
              <p:spPr>
                <a:xfrm flipH="1">
                  <a:off x="4663124" y="5759950"/>
                  <a:ext cx="31720" cy="875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05C8BEEA-60D1-4828-8C30-991329B05752}"/>
                    </a:ext>
                  </a:extLst>
                </p:cNvPr>
                <p:cNvSpPr txBox="1"/>
                <p:nvPr/>
              </p:nvSpPr>
              <p:spPr>
                <a:xfrm>
                  <a:off x="3895812" y="5808278"/>
                  <a:ext cx="752755"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Enhancer</a:t>
                  </a:r>
                  <a:endParaRPr lang="en-US" sz="1000" dirty="0">
                    <a:latin typeface="Arial" panose="020B0604020202020204" pitchFamily="34" charset="0"/>
                    <a:cs typeface="Arial" panose="020B0604020202020204" pitchFamily="34" charset="0"/>
                  </a:endParaRPr>
                </a:p>
              </p:txBody>
            </p:sp>
          </p:grpSp>
          <p:cxnSp>
            <p:nvCxnSpPr>
              <p:cNvPr id="375" name="Straight Arrow Connector 374">
                <a:extLst>
                  <a:ext uri="{FF2B5EF4-FFF2-40B4-BE49-F238E27FC236}">
                    <a16:creationId xmlns:a16="http://schemas.microsoft.com/office/drawing/2014/main" id="{632D0F6C-3728-4C54-84CF-E72E5D0C6DCE}"/>
                  </a:ext>
                </a:extLst>
              </p:cNvPr>
              <p:cNvCxnSpPr>
                <a:cxnSpLocks/>
              </p:cNvCxnSpPr>
              <p:nvPr/>
            </p:nvCxnSpPr>
            <p:spPr>
              <a:xfrm>
                <a:off x="2111899" y="3940082"/>
                <a:ext cx="31055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31" name="Straight Connector 430">
            <a:extLst>
              <a:ext uri="{FF2B5EF4-FFF2-40B4-BE49-F238E27FC236}">
                <a16:creationId xmlns:a16="http://schemas.microsoft.com/office/drawing/2014/main" id="{F829011B-55A7-4010-BAC0-FC7E9703BC45}"/>
              </a:ext>
            </a:extLst>
          </p:cNvPr>
          <p:cNvCxnSpPr>
            <a:cxnSpLocks/>
          </p:cNvCxnSpPr>
          <p:nvPr/>
        </p:nvCxnSpPr>
        <p:spPr>
          <a:xfrm>
            <a:off x="9763128" y="2854194"/>
            <a:ext cx="228600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25D2BA47-E40B-44C4-B3AD-C7F6DF6D0DE6}"/>
              </a:ext>
            </a:extLst>
          </p:cNvPr>
          <p:cNvCxnSpPr>
            <a:cxnSpLocks/>
          </p:cNvCxnSpPr>
          <p:nvPr/>
        </p:nvCxnSpPr>
        <p:spPr>
          <a:xfrm>
            <a:off x="9743586" y="4699486"/>
            <a:ext cx="233172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41" name="TextBox 440">
            <a:extLst>
              <a:ext uri="{FF2B5EF4-FFF2-40B4-BE49-F238E27FC236}">
                <a16:creationId xmlns:a16="http://schemas.microsoft.com/office/drawing/2014/main" id="{0B3C02B8-2553-42CF-A8E5-8B11445E7758}"/>
              </a:ext>
            </a:extLst>
          </p:cNvPr>
          <p:cNvSpPr txBox="1"/>
          <p:nvPr/>
        </p:nvSpPr>
        <p:spPr>
          <a:xfrm>
            <a:off x="7201014" y="4615671"/>
            <a:ext cx="2327653"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PageRank score matrix</a:t>
            </a:r>
          </a:p>
        </p:txBody>
      </p:sp>
      <p:sp>
        <p:nvSpPr>
          <p:cNvPr id="442" name="TextBox 441">
            <a:extLst>
              <a:ext uri="{FF2B5EF4-FFF2-40B4-BE49-F238E27FC236}">
                <a16:creationId xmlns:a16="http://schemas.microsoft.com/office/drawing/2014/main" id="{8D184246-387D-4720-9901-61904DB76F63}"/>
              </a:ext>
            </a:extLst>
          </p:cNvPr>
          <p:cNvSpPr txBox="1"/>
          <p:nvPr/>
        </p:nvSpPr>
        <p:spPr>
          <a:xfrm>
            <a:off x="9474840" y="278605"/>
            <a:ext cx="280291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Downstream analysis</a:t>
            </a:r>
          </a:p>
        </p:txBody>
      </p:sp>
      <p:cxnSp>
        <p:nvCxnSpPr>
          <p:cNvPr id="444" name="Straight Arrow Connector 443">
            <a:extLst>
              <a:ext uri="{FF2B5EF4-FFF2-40B4-BE49-F238E27FC236}">
                <a16:creationId xmlns:a16="http://schemas.microsoft.com/office/drawing/2014/main" id="{9338854B-9B65-44C6-9F16-999192AE3ED9}"/>
              </a:ext>
            </a:extLst>
          </p:cNvPr>
          <p:cNvCxnSpPr>
            <a:cxnSpLocks/>
          </p:cNvCxnSpPr>
          <p:nvPr/>
        </p:nvCxnSpPr>
        <p:spPr>
          <a:xfrm>
            <a:off x="9460121" y="3658348"/>
            <a:ext cx="285686" cy="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0ADBB6E8-7069-4FD6-9E85-46D99A09A8C7}"/>
              </a:ext>
            </a:extLst>
          </p:cNvPr>
          <p:cNvSpPr txBox="1"/>
          <p:nvPr/>
        </p:nvSpPr>
        <p:spPr>
          <a:xfrm>
            <a:off x="9727207" y="806889"/>
            <a:ext cx="2409247"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Clustering </a:t>
            </a:r>
          </a:p>
        </p:txBody>
      </p:sp>
      <p:sp>
        <p:nvSpPr>
          <p:cNvPr id="266" name="TextBox 265">
            <a:extLst>
              <a:ext uri="{FF2B5EF4-FFF2-40B4-BE49-F238E27FC236}">
                <a16:creationId xmlns:a16="http://schemas.microsoft.com/office/drawing/2014/main" id="{8DC3D01F-E3E8-4D9D-956A-7C363A2F56BC}"/>
              </a:ext>
            </a:extLst>
          </p:cNvPr>
          <p:cNvSpPr txBox="1"/>
          <p:nvPr/>
        </p:nvSpPr>
        <p:spPr>
          <a:xfrm>
            <a:off x="9729131" y="4699486"/>
            <a:ext cx="2364670"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Transcriptional waves</a:t>
            </a:r>
          </a:p>
        </p:txBody>
      </p:sp>
      <p:sp>
        <p:nvSpPr>
          <p:cNvPr id="182" name="TextBox 181">
            <a:extLst>
              <a:ext uri="{FF2B5EF4-FFF2-40B4-BE49-F238E27FC236}">
                <a16:creationId xmlns:a16="http://schemas.microsoft.com/office/drawing/2014/main" id="{659966E8-8F89-46C1-B4D9-78DD1A16B5DB}"/>
              </a:ext>
            </a:extLst>
          </p:cNvPr>
          <p:cNvSpPr txBox="1"/>
          <p:nvPr/>
        </p:nvSpPr>
        <p:spPr>
          <a:xfrm>
            <a:off x="9713079" y="2856441"/>
            <a:ext cx="2409247"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Cell lineage-specific TFs</a:t>
            </a:r>
          </a:p>
        </p:txBody>
      </p:sp>
      <p:pic>
        <p:nvPicPr>
          <p:cNvPr id="184" name="Picture 183" descr="Chart, calendar&#10;&#10;Description automatically generated">
            <a:extLst>
              <a:ext uri="{FF2B5EF4-FFF2-40B4-BE49-F238E27FC236}">
                <a16:creationId xmlns:a16="http://schemas.microsoft.com/office/drawing/2014/main" id="{F1D46D0D-A915-4429-B2CA-5CF87F755696}"/>
              </a:ext>
            </a:extLst>
          </p:cNvPr>
          <p:cNvPicPr>
            <a:picLocks noChangeAspect="1"/>
          </p:cNvPicPr>
          <p:nvPr/>
        </p:nvPicPr>
        <p:blipFill rotWithShape="1">
          <a:blip r:embed="rId8">
            <a:extLst>
              <a:ext uri="{28A0092B-C50C-407E-A947-70E740481C1C}">
                <a14:useLocalDpi xmlns:a14="http://schemas.microsoft.com/office/drawing/2010/main" val="0"/>
              </a:ext>
            </a:extLst>
          </a:blip>
          <a:srcRect l="31735" t="8699" r="33798" b="81977"/>
          <a:stretch/>
        </p:blipFill>
        <p:spPr>
          <a:xfrm>
            <a:off x="9971567" y="3280922"/>
            <a:ext cx="1507899" cy="1321621"/>
          </a:xfrm>
          <a:prstGeom prst="rect">
            <a:avLst/>
          </a:prstGeom>
        </p:spPr>
      </p:pic>
      <p:grpSp>
        <p:nvGrpSpPr>
          <p:cNvPr id="400" name="Group 399">
            <a:extLst>
              <a:ext uri="{FF2B5EF4-FFF2-40B4-BE49-F238E27FC236}">
                <a16:creationId xmlns:a16="http://schemas.microsoft.com/office/drawing/2014/main" id="{7508C397-E4BB-4D0B-8FB5-098FF488BB23}"/>
              </a:ext>
            </a:extLst>
          </p:cNvPr>
          <p:cNvGrpSpPr>
            <a:grpSpLocks noChangeAspect="1"/>
          </p:cNvGrpSpPr>
          <p:nvPr/>
        </p:nvGrpSpPr>
        <p:grpSpPr>
          <a:xfrm>
            <a:off x="9973962" y="4930169"/>
            <a:ext cx="2015503" cy="1603914"/>
            <a:chOff x="1110191" y="1771531"/>
            <a:chExt cx="5074837" cy="4038496"/>
          </a:xfrm>
        </p:grpSpPr>
        <p:sp>
          <p:nvSpPr>
            <p:cNvPr id="401" name="Oval 400">
              <a:extLst>
                <a:ext uri="{FF2B5EF4-FFF2-40B4-BE49-F238E27FC236}">
                  <a16:creationId xmlns:a16="http://schemas.microsoft.com/office/drawing/2014/main" id="{03CADF2A-878D-40A4-BEB5-8EC73C93F823}"/>
                </a:ext>
              </a:extLst>
            </p:cNvPr>
            <p:cNvSpPr>
              <a:spLocks noChangeAspect="1"/>
            </p:cNvSpPr>
            <p:nvPr/>
          </p:nvSpPr>
          <p:spPr>
            <a:xfrm>
              <a:off x="1489150" y="4167869"/>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2" name="Oval 401">
              <a:extLst>
                <a:ext uri="{FF2B5EF4-FFF2-40B4-BE49-F238E27FC236}">
                  <a16:creationId xmlns:a16="http://schemas.microsoft.com/office/drawing/2014/main" id="{4AC3C73C-0EE2-43E0-ABF9-B16A82EFCF8A}"/>
                </a:ext>
              </a:extLst>
            </p:cNvPr>
            <p:cNvSpPr>
              <a:spLocks noChangeAspect="1"/>
            </p:cNvSpPr>
            <p:nvPr/>
          </p:nvSpPr>
          <p:spPr>
            <a:xfrm>
              <a:off x="2432989" y="4902110"/>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3" name="Oval 402">
              <a:extLst>
                <a:ext uri="{FF2B5EF4-FFF2-40B4-BE49-F238E27FC236}">
                  <a16:creationId xmlns:a16="http://schemas.microsoft.com/office/drawing/2014/main" id="{B4680C5F-57F0-4ECA-AA46-ABC11083A95A}"/>
                </a:ext>
              </a:extLst>
            </p:cNvPr>
            <p:cNvSpPr>
              <a:spLocks noChangeAspect="1"/>
            </p:cNvSpPr>
            <p:nvPr/>
          </p:nvSpPr>
          <p:spPr>
            <a:xfrm>
              <a:off x="3381268" y="5606029"/>
              <a:ext cx="196074" cy="1960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4" name="Oval 403">
              <a:extLst>
                <a:ext uri="{FF2B5EF4-FFF2-40B4-BE49-F238E27FC236}">
                  <a16:creationId xmlns:a16="http://schemas.microsoft.com/office/drawing/2014/main" id="{A63DD83D-2374-41F7-B1A7-72F0D2C0E989}"/>
                </a:ext>
              </a:extLst>
            </p:cNvPr>
            <p:cNvSpPr>
              <a:spLocks noChangeAspect="1"/>
            </p:cNvSpPr>
            <p:nvPr/>
          </p:nvSpPr>
          <p:spPr>
            <a:xfrm>
              <a:off x="1985811" y="4167869"/>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5" name="Oval 404">
              <a:extLst>
                <a:ext uri="{FF2B5EF4-FFF2-40B4-BE49-F238E27FC236}">
                  <a16:creationId xmlns:a16="http://schemas.microsoft.com/office/drawing/2014/main" id="{42BE8483-E764-4BB3-B76D-9B956FAEB61E}"/>
                </a:ext>
              </a:extLst>
            </p:cNvPr>
            <p:cNvSpPr>
              <a:spLocks noChangeAspect="1"/>
            </p:cNvSpPr>
            <p:nvPr/>
          </p:nvSpPr>
          <p:spPr>
            <a:xfrm>
              <a:off x="2876656" y="5207118"/>
              <a:ext cx="196074" cy="196074"/>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6" name="Oval 405">
              <a:extLst>
                <a:ext uri="{FF2B5EF4-FFF2-40B4-BE49-F238E27FC236}">
                  <a16:creationId xmlns:a16="http://schemas.microsoft.com/office/drawing/2014/main" id="{0A65B8AD-717B-4D0D-A25A-6A6370D1F9C2}"/>
                </a:ext>
              </a:extLst>
            </p:cNvPr>
            <p:cNvSpPr>
              <a:spLocks noChangeAspect="1"/>
            </p:cNvSpPr>
            <p:nvPr/>
          </p:nvSpPr>
          <p:spPr>
            <a:xfrm>
              <a:off x="2884152" y="4574146"/>
              <a:ext cx="196074" cy="1960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7" name="Oval 406">
              <a:extLst>
                <a:ext uri="{FF2B5EF4-FFF2-40B4-BE49-F238E27FC236}">
                  <a16:creationId xmlns:a16="http://schemas.microsoft.com/office/drawing/2014/main" id="{55125A98-B0A7-4498-B337-334210AC042D}"/>
                </a:ext>
              </a:extLst>
            </p:cNvPr>
            <p:cNvSpPr>
              <a:spLocks noChangeAspect="1"/>
            </p:cNvSpPr>
            <p:nvPr/>
          </p:nvSpPr>
          <p:spPr>
            <a:xfrm>
              <a:off x="3381268" y="5207118"/>
              <a:ext cx="196074" cy="1960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08" name="Oval 407">
              <a:extLst>
                <a:ext uri="{FF2B5EF4-FFF2-40B4-BE49-F238E27FC236}">
                  <a16:creationId xmlns:a16="http://schemas.microsoft.com/office/drawing/2014/main" id="{9D0B06D4-6F39-4E92-85B8-59BB8CAF0C58}"/>
                </a:ext>
              </a:extLst>
            </p:cNvPr>
            <p:cNvSpPr>
              <a:spLocks noChangeAspect="1"/>
            </p:cNvSpPr>
            <p:nvPr/>
          </p:nvSpPr>
          <p:spPr>
            <a:xfrm>
              <a:off x="3381268" y="4763006"/>
              <a:ext cx="196074" cy="196074"/>
            </a:xfrm>
            <a:prstGeom prst="ellipse">
              <a:avLst/>
            </a:prstGeom>
            <a:solidFill>
              <a:srgbClr val="EB2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09" name="Straight Connector 408">
              <a:extLst>
                <a:ext uri="{FF2B5EF4-FFF2-40B4-BE49-F238E27FC236}">
                  <a16:creationId xmlns:a16="http://schemas.microsoft.com/office/drawing/2014/main" id="{A9CAAEC8-2A87-4F59-ACAF-3DD638932812}"/>
                </a:ext>
              </a:extLst>
            </p:cNvPr>
            <p:cNvCxnSpPr>
              <a:cxnSpLocks/>
              <a:endCxn id="406" idx="3"/>
            </p:cNvCxnSpPr>
            <p:nvPr/>
          </p:nvCxnSpPr>
          <p:spPr>
            <a:xfrm flipV="1">
              <a:off x="2609236" y="4741506"/>
              <a:ext cx="303630" cy="210508"/>
            </a:xfrm>
            <a:prstGeom prst="line">
              <a:avLst/>
            </a:prstGeom>
          </p:spPr>
          <p:style>
            <a:lnRef idx="1">
              <a:schemeClr val="dk1"/>
            </a:lnRef>
            <a:fillRef idx="0">
              <a:schemeClr val="dk1"/>
            </a:fillRef>
            <a:effectRef idx="0">
              <a:schemeClr val="dk1"/>
            </a:effectRef>
            <a:fontRef idx="minor">
              <a:schemeClr val="tx1"/>
            </a:fontRef>
          </p:style>
        </p:cxnSp>
        <p:cxnSp>
          <p:nvCxnSpPr>
            <p:cNvPr id="410" name="Straight Connector 409">
              <a:extLst>
                <a:ext uri="{FF2B5EF4-FFF2-40B4-BE49-F238E27FC236}">
                  <a16:creationId xmlns:a16="http://schemas.microsoft.com/office/drawing/2014/main" id="{4B7613DB-8E3F-4455-99FD-B9BFD2D70D23}"/>
                </a:ext>
              </a:extLst>
            </p:cNvPr>
            <p:cNvCxnSpPr>
              <a:cxnSpLocks/>
              <a:stCxn id="402" idx="5"/>
              <a:endCxn id="405" idx="1"/>
            </p:cNvCxnSpPr>
            <p:nvPr/>
          </p:nvCxnSpPr>
          <p:spPr>
            <a:xfrm>
              <a:off x="2600347" y="5069470"/>
              <a:ext cx="305024" cy="166361"/>
            </a:xfrm>
            <a:prstGeom prst="line">
              <a:avLst/>
            </a:prstGeom>
          </p:spPr>
          <p:style>
            <a:lnRef idx="1">
              <a:schemeClr val="dk1"/>
            </a:lnRef>
            <a:fillRef idx="0">
              <a:schemeClr val="dk1"/>
            </a:fillRef>
            <a:effectRef idx="0">
              <a:schemeClr val="dk1"/>
            </a:effectRef>
            <a:fontRef idx="minor">
              <a:schemeClr val="tx1"/>
            </a:fontRef>
          </p:style>
        </p:cxnSp>
        <p:cxnSp>
          <p:nvCxnSpPr>
            <p:cNvPr id="411" name="Straight Connector 410">
              <a:extLst>
                <a:ext uri="{FF2B5EF4-FFF2-40B4-BE49-F238E27FC236}">
                  <a16:creationId xmlns:a16="http://schemas.microsoft.com/office/drawing/2014/main" id="{897766E1-8B99-4FC4-B7AC-412FB52F4655}"/>
                </a:ext>
              </a:extLst>
            </p:cNvPr>
            <p:cNvCxnSpPr>
              <a:cxnSpLocks/>
              <a:stCxn id="405" idx="7"/>
              <a:endCxn id="408" idx="3"/>
            </p:cNvCxnSpPr>
            <p:nvPr/>
          </p:nvCxnSpPr>
          <p:spPr>
            <a:xfrm flipV="1">
              <a:off x="3044016" y="4930366"/>
              <a:ext cx="365966" cy="305465"/>
            </a:xfrm>
            <a:prstGeom prst="line">
              <a:avLst/>
            </a:prstGeom>
          </p:spPr>
          <p:style>
            <a:lnRef idx="1">
              <a:schemeClr val="dk1"/>
            </a:lnRef>
            <a:fillRef idx="0">
              <a:schemeClr val="dk1"/>
            </a:fillRef>
            <a:effectRef idx="0">
              <a:schemeClr val="dk1"/>
            </a:effectRef>
            <a:fontRef idx="minor">
              <a:schemeClr val="tx1"/>
            </a:fontRef>
          </p:style>
        </p:cxnSp>
        <p:cxnSp>
          <p:nvCxnSpPr>
            <p:cNvPr id="412" name="Straight Connector 411">
              <a:extLst>
                <a:ext uri="{FF2B5EF4-FFF2-40B4-BE49-F238E27FC236}">
                  <a16:creationId xmlns:a16="http://schemas.microsoft.com/office/drawing/2014/main" id="{45D04CE7-B460-4FF1-A6DD-16B64EE10DF6}"/>
                </a:ext>
              </a:extLst>
            </p:cNvPr>
            <p:cNvCxnSpPr>
              <a:cxnSpLocks/>
              <a:stCxn id="405" idx="6"/>
              <a:endCxn id="407" idx="2"/>
            </p:cNvCxnSpPr>
            <p:nvPr/>
          </p:nvCxnSpPr>
          <p:spPr>
            <a:xfrm>
              <a:off x="3072731" y="5305155"/>
              <a:ext cx="308538" cy="0"/>
            </a:xfrm>
            <a:prstGeom prst="line">
              <a:avLst/>
            </a:prstGeom>
          </p:spPr>
          <p:style>
            <a:lnRef idx="1">
              <a:schemeClr val="dk1"/>
            </a:lnRef>
            <a:fillRef idx="0">
              <a:schemeClr val="dk1"/>
            </a:fillRef>
            <a:effectRef idx="0">
              <a:schemeClr val="dk1"/>
            </a:effectRef>
            <a:fontRef idx="minor">
              <a:schemeClr val="tx1"/>
            </a:fontRef>
          </p:style>
        </p:cxnSp>
        <p:cxnSp>
          <p:nvCxnSpPr>
            <p:cNvPr id="413" name="Straight Connector 412">
              <a:extLst>
                <a:ext uri="{FF2B5EF4-FFF2-40B4-BE49-F238E27FC236}">
                  <a16:creationId xmlns:a16="http://schemas.microsoft.com/office/drawing/2014/main" id="{6BC604A4-6A4C-4144-9577-F0F33A71B71A}"/>
                </a:ext>
              </a:extLst>
            </p:cNvPr>
            <p:cNvCxnSpPr>
              <a:cxnSpLocks/>
              <a:stCxn id="405" idx="5"/>
              <a:endCxn id="403" idx="1"/>
            </p:cNvCxnSpPr>
            <p:nvPr/>
          </p:nvCxnSpPr>
          <p:spPr>
            <a:xfrm>
              <a:off x="3044016" y="5374476"/>
              <a:ext cx="365966" cy="260267"/>
            </a:xfrm>
            <a:prstGeom prst="line">
              <a:avLst/>
            </a:prstGeom>
          </p:spPr>
          <p:style>
            <a:lnRef idx="1">
              <a:schemeClr val="dk1"/>
            </a:lnRef>
            <a:fillRef idx="0">
              <a:schemeClr val="dk1"/>
            </a:fillRef>
            <a:effectRef idx="0">
              <a:schemeClr val="dk1"/>
            </a:effectRef>
            <a:fontRef idx="minor">
              <a:schemeClr val="tx1"/>
            </a:fontRef>
          </p:style>
        </p:cxnSp>
        <p:cxnSp>
          <p:nvCxnSpPr>
            <p:cNvPr id="414" name="Straight Connector 413">
              <a:extLst>
                <a:ext uri="{FF2B5EF4-FFF2-40B4-BE49-F238E27FC236}">
                  <a16:creationId xmlns:a16="http://schemas.microsoft.com/office/drawing/2014/main" id="{F5EDA01E-2C6F-445E-974F-0626C4529623}"/>
                </a:ext>
              </a:extLst>
            </p:cNvPr>
            <p:cNvCxnSpPr>
              <a:cxnSpLocks/>
              <a:stCxn id="401" idx="6"/>
              <a:endCxn id="404" idx="2"/>
            </p:cNvCxnSpPr>
            <p:nvPr/>
          </p:nvCxnSpPr>
          <p:spPr>
            <a:xfrm>
              <a:off x="1685223" y="4265906"/>
              <a:ext cx="300588" cy="0"/>
            </a:xfrm>
            <a:prstGeom prst="line">
              <a:avLst/>
            </a:prstGeom>
          </p:spPr>
          <p:style>
            <a:lnRef idx="1">
              <a:schemeClr val="dk1"/>
            </a:lnRef>
            <a:fillRef idx="0">
              <a:schemeClr val="dk1"/>
            </a:fillRef>
            <a:effectRef idx="0">
              <a:schemeClr val="dk1"/>
            </a:effectRef>
            <a:fontRef idx="minor">
              <a:schemeClr val="tx1"/>
            </a:fontRef>
          </p:style>
        </p:cxnSp>
        <p:cxnSp>
          <p:nvCxnSpPr>
            <p:cNvPr id="415" name="Straight Connector 414">
              <a:extLst>
                <a:ext uri="{FF2B5EF4-FFF2-40B4-BE49-F238E27FC236}">
                  <a16:creationId xmlns:a16="http://schemas.microsoft.com/office/drawing/2014/main" id="{366A1118-F4D5-4016-8CF3-E5282DC2B2E8}"/>
                </a:ext>
              </a:extLst>
            </p:cNvPr>
            <p:cNvCxnSpPr>
              <a:cxnSpLocks/>
              <a:stCxn id="404" idx="7"/>
              <a:endCxn id="476" idx="3"/>
            </p:cNvCxnSpPr>
            <p:nvPr/>
          </p:nvCxnSpPr>
          <p:spPr>
            <a:xfrm flipV="1">
              <a:off x="2153170" y="3568302"/>
              <a:ext cx="319833" cy="628282"/>
            </a:xfrm>
            <a:prstGeom prst="line">
              <a:avLst/>
            </a:prstGeom>
          </p:spPr>
          <p:style>
            <a:lnRef idx="1">
              <a:schemeClr val="dk1"/>
            </a:lnRef>
            <a:fillRef idx="0">
              <a:schemeClr val="dk1"/>
            </a:fillRef>
            <a:effectRef idx="0">
              <a:schemeClr val="dk1"/>
            </a:effectRef>
            <a:fontRef idx="minor">
              <a:schemeClr val="tx1"/>
            </a:fontRef>
          </p:style>
        </p:cxnSp>
        <p:cxnSp>
          <p:nvCxnSpPr>
            <p:cNvPr id="416" name="Straight Connector 415">
              <a:extLst>
                <a:ext uri="{FF2B5EF4-FFF2-40B4-BE49-F238E27FC236}">
                  <a16:creationId xmlns:a16="http://schemas.microsoft.com/office/drawing/2014/main" id="{DEE63FEF-89B4-48E4-8E15-2CAA6C2EBBC7}"/>
                </a:ext>
              </a:extLst>
            </p:cNvPr>
            <p:cNvCxnSpPr>
              <a:cxnSpLocks/>
              <a:stCxn id="404" idx="5"/>
              <a:endCxn id="402" idx="1"/>
            </p:cNvCxnSpPr>
            <p:nvPr/>
          </p:nvCxnSpPr>
          <p:spPr>
            <a:xfrm>
              <a:off x="2153170" y="4335229"/>
              <a:ext cx="308531" cy="595596"/>
            </a:xfrm>
            <a:prstGeom prst="line">
              <a:avLst/>
            </a:prstGeom>
          </p:spPr>
          <p:style>
            <a:lnRef idx="1">
              <a:schemeClr val="dk1"/>
            </a:lnRef>
            <a:fillRef idx="0">
              <a:schemeClr val="dk1"/>
            </a:fillRef>
            <a:effectRef idx="0">
              <a:schemeClr val="dk1"/>
            </a:effectRef>
            <a:fontRef idx="minor">
              <a:schemeClr val="tx1"/>
            </a:fontRef>
          </p:style>
        </p:cxnSp>
        <p:grpSp>
          <p:nvGrpSpPr>
            <p:cNvPr id="417" name="Group 416">
              <a:extLst>
                <a:ext uri="{FF2B5EF4-FFF2-40B4-BE49-F238E27FC236}">
                  <a16:creationId xmlns:a16="http://schemas.microsoft.com/office/drawing/2014/main" id="{C72540B7-766A-4D39-BEE6-22705ED50063}"/>
                </a:ext>
              </a:extLst>
            </p:cNvPr>
            <p:cNvGrpSpPr/>
            <p:nvPr/>
          </p:nvGrpSpPr>
          <p:grpSpPr>
            <a:xfrm>
              <a:off x="2444289" y="3400942"/>
              <a:ext cx="656281" cy="196074"/>
              <a:chOff x="3991770" y="3115960"/>
              <a:chExt cx="918180" cy="274320"/>
            </a:xfrm>
          </p:grpSpPr>
          <p:sp>
            <p:nvSpPr>
              <p:cNvPr id="476" name="Oval 475">
                <a:extLst>
                  <a:ext uri="{FF2B5EF4-FFF2-40B4-BE49-F238E27FC236}">
                    <a16:creationId xmlns:a16="http://schemas.microsoft.com/office/drawing/2014/main" id="{A2171444-2EBF-430C-BBBE-B8701F30522B}"/>
                  </a:ext>
                </a:extLst>
              </p:cNvPr>
              <p:cNvSpPr>
                <a:spLocks noChangeAspect="1"/>
              </p:cNvSpPr>
              <p:nvPr/>
            </p:nvSpPr>
            <p:spPr>
              <a:xfrm>
                <a:off x="3991770" y="3115960"/>
                <a:ext cx="274320" cy="274320"/>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77" name="Oval 476">
                <a:extLst>
                  <a:ext uri="{FF2B5EF4-FFF2-40B4-BE49-F238E27FC236}">
                    <a16:creationId xmlns:a16="http://schemas.microsoft.com/office/drawing/2014/main" id="{DC86851F-A1B1-4521-8E4C-56A7160BF453}"/>
                  </a:ext>
                </a:extLst>
              </p:cNvPr>
              <p:cNvSpPr>
                <a:spLocks noChangeAspect="1"/>
              </p:cNvSpPr>
              <p:nvPr/>
            </p:nvSpPr>
            <p:spPr>
              <a:xfrm>
                <a:off x="4635630" y="3115960"/>
                <a:ext cx="274320" cy="274320"/>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78" name="Straight Connector 477">
                <a:extLst>
                  <a:ext uri="{FF2B5EF4-FFF2-40B4-BE49-F238E27FC236}">
                    <a16:creationId xmlns:a16="http://schemas.microsoft.com/office/drawing/2014/main" id="{A74691E1-D919-4D95-AF92-621A5EE6A5DD}"/>
                  </a:ext>
                </a:extLst>
              </p:cNvPr>
              <p:cNvCxnSpPr>
                <a:cxnSpLocks/>
                <a:stCxn id="476" idx="6"/>
                <a:endCxn id="477"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grpSp>
          <p:nvGrpSpPr>
            <p:cNvPr id="418" name="Group 417">
              <a:extLst>
                <a:ext uri="{FF2B5EF4-FFF2-40B4-BE49-F238E27FC236}">
                  <a16:creationId xmlns:a16="http://schemas.microsoft.com/office/drawing/2014/main" id="{C8043139-F22D-40E1-83F8-71DC5875C726}"/>
                </a:ext>
              </a:extLst>
            </p:cNvPr>
            <p:cNvGrpSpPr/>
            <p:nvPr/>
          </p:nvGrpSpPr>
          <p:grpSpPr>
            <a:xfrm>
              <a:off x="3381268" y="1982178"/>
              <a:ext cx="1129115" cy="198728"/>
              <a:chOff x="4070028" y="1460557"/>
              <a:chExt cx="1579706" cy="278033"/>
            </a:xfrm>
          </p:grpSpPr>
          <p:sp>
            <p:nvSpPr>
              <p:cNvPr id="471" name="Oval 470">
                <a:extLst>
                  <a:ext uri="{FF2B5EF4-FFF2-40B4-BE49-F238E27FC236}">
                    <a16:creationId xmlns:a16="http://schemas.microsoft.com/office/drawing/2014/main" id="{A761CAC1-C1AC-47D8-B3FF-AB14657B5854}"/>
                  </a:ext>
                </a:extLst>
              </p:cNvPr>
              <p:cNvSpPr>
                <a:spLocks noChangeAspect="1"/>
              </p:cNvSpPr>
              <p:nvPr/>
            </p:nvSpPr>
            <p:spPr>
              <a:xfrm>
                <a:off x="4070028" y="1464270"/>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72" name="Oval 471">
                <a:extLst>
                  <a:ext uri="{FF2B5EF4-FFF2-40B4-BE49-F238E27FC236}">
                    <a16:creationId xmlns:a16="http://schemas.microsoft.com/office/drawing/2014/main" id="{9A95931E-B636-404C-AF84-DD0D4092ED8B}"/>
                  </a:ext>
                </a:extLst>
              </p:cNvPr>
              <p:cNvSpPr>
                <a:spLocks noChangeAspect="1"/>
              </p:cNvSpPr>
              <p:nvPr/>
            </p:nvSpPr>
            <p:spPr>
              <a:xfrm>
                <a:off x="4713888" y="1464270"/>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73" name="Straight Connector 472">
                <a:extLst>
                  <a:ext uri="{FF2B5EF4-FFF2-40B4-BE49-F238E27FC236}">
                    <a16:creationId xmlns:a16="http://schemas.microsoft.com/office/drawing/2014/main" id="{BE8A40FA-C0E5-4D4E-9F7D-1E26E2ABE461}"/>
                  </a:ext>
                </a:extLst>
              </p:cNvPr>
              <p:cNvCxnSpPr>
                <a:cxnSpLocks/>
                <a:stCxn id="471" idx="6"/>
                <a:endCxn id="472" idx="2"/>
              </p:cNvCxnSpPr>
              <p:nvPr/>
            </p:nvCxnSpPr>
            <p:spPr>
              <a:xfrm>
                <a:off x="4344348" y="1601430"/>
                <a:ext cx="369540" cy="0"/>
              </a:xfrm>
              <a:prstGeom prst="line">
                <a:avLst/>
              </a:prstGeom>
            </p:spPr>
            <p:style>
              <a:lnRef idx="1">
                <a:schemeClr val="dk1"/>
              </a:lnRef>
              <a:fillRef idx="0">
                <a:schemeClr val="dk1"/>
              </a:fillRef>
              <a:effectRef idx="0">
                <a:schemeClr val="dk1"/>
              </a:effectRef>
              <a:fontRef idx="minor">
                <a:schemeClr val="tx1"/>
              </a:fontRef>
            </p:style>
          </p:cxnSp>
          <p:cxnSp>
            <p:nvCxnSpPr>
              <p:cNvPr id="474" name="Straight Connector 473">
                <a:extLst>
                  <a:ext uri="{FF2B5EF4-FFF2-40B4-BE49-F238E27FC236}">
                    <a16:creationId xmlns:a16="http://schemas.microsoft.com/office/drawing/2014/main" id="{FB58DC43-7F34-40B0-AAD9-5D57D9EC67C3}"/>
                  </a:ext>
                </a:extLst>
              </p:cNvPr>
              <p:cNvCxnSpPr>
                <a:cxnSpLocks/>
              </p:cNvCxnSpPr>
              <p:nvPr/>
            </p:nvCxnSpPr>
            <p:spPr>
              <a:xfrm>
                <a:off x="4988208" y="1601430"/>
                <a:ext cx="369540" cy="0"/>
              </a:xfrm>
              <a:prstGeom prst="line">
                <a:avLst/>
              </a:prstGeom>
            </p:spPr>
            <p:style>
              <a:lnRef idx="1">
                <a:schemeClr val="dk1"/>
              </a:lnRef>
              <a:fillRef idx="0">
                <a:schemeClr val="dk1"/>
              </a:fillRef>
              <a:effectRef idx="0">
                <a:schemeClr val="dk1"/>
              </a:effectRef>
              <a:fontRef idx="minor">
                <a:schemeClr val="tx1"/>
              </a:fontRef>
            </p:style>
          </p:cxnSp>
          <p:sp>
            <p:nvSpPr>
              <p:cNvPr id="475" name="Oval 474">
                <a:extLst>
                  <a:ext uri="{FF2B5EF4-FFF2-40B4-BE49-F238E27FC236}">
                    <a16:creationId xmlns:a16="http://schemas.microsoft.com/office/drawing/2014/main" id="{3EA5424E-B36F-46D3-810E-61624201671B}"/>
                  </a:ext>
                </a:extLst>
              </p:cNvPr>
              <p:cNvSpPr>
                <a:spLocks noChangeAspect="1"/>
              </p:cNvSpPr>
              <p:nvPr/>
            </p:nvSpPr>
            <p:spPr>
              <a:xfrm>
                <a:off x="5375414" y="1460557"/>
                <a:ext cx="274320" cy="274320"/>
              </a:xfrm>
              <a:prstGeom prst="ellipse">
                <a:avLst/>
              </a:prstGeom>
              <a:solidFill>
                <a:srgbClr val="EB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grpSp>
        <p:sp>
          <p:nvSpPr>
            <p:cNvPr id="420" name="Oval 419">
              <a:extLst>
                <a:ext uri="{FF2B5EF4-FFF2-40B4-BE49-F238E27FC236}">
                  <a16:creationId xmlns:a16="http://schemas.microsoft.com/office/drawing/2014/main" id="{41C5D45B-83C1-4690-B5A4-9BAADCFB6EC7}"/>
                </a:ext>
              </a:extLst>
            </p:cNvPr>
            <p:cNvSpPr>
              <a:spLocks noChangeAspect="1"/>
            </p:cNvSpPr>
            <p:nvPr/>
          </p:nvSpPr>
          <p:spPr>
            <a:xfrm>
              <a:off x="3381491" y="2444690"/>
              <a:ext cx="196074" cy="196074"/>
            </a:xfrm>
            <a:prstGeom prst="ellipse">
              <a:avLst/>
            </a:prstGeom>
            <a:solidFill>
              <a:srgbClr val="416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grpSp>
          <p:nvGrpSpPr>
            <p:cNvPr id="422" name="Group 421">
              <a:extLst>
                <a:ext uri="{FF2B5EF4-FFF2-40B4-BE49-F238E27FC236}">
                  <a16:creationId xmlns:a16="http://schemas.microsoft.com/office/drawing/2014/main" id="{3DC6D8CC-04E6-4612-A9C7-C270D7CD0386}"/>
                </a:ext>
              </a:extLst>
            </p:cNvPr>
            <p:cNvGrpSpPr/>
            <p:nvPr/>
          </p:nvGrpSpPr>
          <p:grpSpPr>
            <a:xfrm>
              <a:off x="3383757" y="4391954"/>
              <a:ext cx="1129115" cy="198728"/>
              <a:chOff x="4070028" y="1460557"/>
              <a:chExt cx="1579706" cy="278033"/>
            </a:xfrm>
          </p:grpSpPr>
          <p:sp>
            <p:nvSpPr>
              <p:cNvPr id="466" name="Oval 465">
                <a:extLst>
                  <a:ext uri="{FF2B5EF4-FFF2-40B4-BE49-F238E27FC236}">
                    <a16:creationId xmlns:a16="http://schemas.microsoft.com/office/drawing/2014/main" id="{278374CD-0184-44DD-B5AC-AF9B91567C03}"/>
                  </a:ext>
                </a:extLst>
              </p:cNvPr>
              <p:cNvSpPr>
                <a:spLocks noChangeAspect="1"/>
              </p:cNvSpPr>
              <p:nvPr/>
            </p:nvSpPr>
            <p:spPr>
              <a:xfrm>
                <a:off x="4070028" y="1464270"/>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67" name="Oval 466">
                <a:extLst>
                  <a:ext uri="{FF2B5EF4-FFF2-40B4-BE49-F238E27FC236}">
                    <a16:creationId xmlns:a16="http://schemas.microsoft.com/office/drawing/2014/main" id="{22F66641-CB9E-42B1-9BBC-7944BC256A25}"/>
                  </a:ext>
                </a:extLst>
              </p:cNvPr>
              <p:cNvSpPr>
                <a:spLocks noChangeAspect="1"/>
              </p:cNvSpPr>
              <p:nvPr/>
            </p:nvSpPr>
            <p:spPr>
              <a:xfrm>
                <a:off x="4713888" y="1464270"/>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68" name="Straight Connector 467">
                <a:extLst>
                  <a:ext uri="{FF2B5EF4-FFF2-40B4-BE49-F238E27FC236}">
                    <a16:creationId xmlns:a16="http://schemas.microsoft.com/office/drawing/2014/main" id="{1895AD23-143F-42B2-9262-7318D2257EF5}"/>
                  </a:ext>
                </a:extLst>
              </p:cNvPr>
              <p:cNvCxnSpPr>
                <a:cxnSpLocks/>
                <a:stCxn id="466" idx="6"/>
                <a:endCxn id="467" idx="2"/>
              </p:cNvCxnSpPr>
              <p:nvPr/>
            </p:nvCxnSpPr>
            <p:spPr>
              <a:xfrm>
                <a:off x="4344348" y="1601430"/>
                <a:ext cx="369540" cy="0"/>
              </a:xfrm>
              <a:prstGeom prst="line">
                <a:avLst/>
              </a:prstGeom>
            </p:spPr>
            <p:style>
              <a:lnRef idx="1">
                <a:schemeClr val="dk1"/>
              </a:lnRef>
              <a:fillRef idx="0">
                <a:schemeClr val="dk1"/>
              </a:fillRef>
              <a:effectRef idx="0">
                <a:schemeClr val="dk1"/>
              </a:effectRef>
              <a:fontRef idx="minor">
                <a:schemeClr val="tx1"/>
              </a:fontRef>
            </p:style>
          </p:cxnSp>
          <p:cxnSp>
            <p:nvCxnSpPr>
              <p:cNvPr id="469" name="Straight Connector 468">
                <a:extLst>
                  <a:ext uri="{FF2B5EF4-FFF2-40B4-BE49-F238E27FC236}">
                    <a16:creationId xmlns:a16="http://schemas.microsoft.com/office/drawing/2014/main" id="{A75170D7-EC4E-4E59-9C6A-72D47EED384D}"/>
                  </a:ext>
                </a:extLst>
              </p:cNvPr>
              <p:cNvCxnSpPr>
                <a:cxnSpLocks/>
              </p:cNvCxnSpPr>
              <p:nvPr/>
            </p:nvCxnSpPr>
            <p:spPr>
              <a:xfrm>
                <a:off x="4988208" y="1601430"/>
                <a:ext cx="369540" cy="0"/>
              </a:xfrm>
              <a:prstGeom prst="line">
                <a:avLst/>
              </a:prstGeom>
            </p:spPr>
            <p:style>
              <a:lnRef idx="1">
                <a:schemeClr val="dk1"/>
              </a:lnRef>
              <a:fillRef idx="0">
                <a:schemeClr val="dk1"/>
              </a:fillRef>
              <a:effectRef idx="0">
                <a:schemeClr val="dk1"/>
              </a:effectRef>
              <a:fontRef idx="minor">
                <a:schemeClr val="tx1"/>
              </a:fontRef>
            </p:style>
          </p:cxnSp>
          <p:sp>
            <p:nvSpPr>
              <p:cNvPr id="470" name="Oval 469">
                <a:extLst>
                  <a:ext uri="{FF2B5EF4-FFF2-40B4-BE49-F238E27FC236}">
                    <a16:creationId xmlns:a16="http://schemas.microsoft.com/office/drawing/2014/main" id="{4E6F03EE-0865-4F7A-B0D8-2D023B0E7CE6}"/>
                  </a:ext>
                </a:extLst>
              </p:cNvPr>
              <p:cNvSpPr>
                <a:spLocks noChangeAspect="1"/>
              </p:cNvSpPr>
              <p:nvPr/>
            </p:nvSpPr>
            <p:spPr>
              <a:xfrm>
                <a:off x="5375414" y="1460557"/>
                <a:ext cx="274320" cy="274320"/>
              </a:xfrm>
              <a:prstGeom prst="ellipse">
                <a:avLst/>
              </a:prstGeom>
              <a:solidFill>
                <a:srgbClr val="3D8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grpSp>
        <p:grpSp>
          <p:nvGrpSpPr>
            <p:cNvPr id="423" name="Group 422">
              <a:extLst>
                <a:ext uri="{FF2B5EF4-FFF2-40B4-BE49-F238E27FC236}">
                  <a16:creationId xmlns:a16="http://schemas.microsoft.com/office/drawing/2014/main" id="{06AF382E-FB0F-437B-A331-4A5954FBDA73}"/>
                </a:ext>
              </a:extLst>
            </p:cNvPr>
            <p:cNvGrpSpPr/>
            <p:nvPr/>
          </p:nvGrpSpPr>
          <p:grpSpPr>
            <a:xfrm>
              <a:off x="3419334" y="2781471"/>
              <a:ext cx="629048" cy="373028"/>
              <a:chOff x="3991770" y="2868389"/>
              <a:chExt cx="880080" cy="521891"/>
            </a:xfrm>
          </p:grpSpPr>
          <p:sp>
            <p:nvSpPr>
              <p:cNvPr id="463" name="Oval 462">
                <a:extLst>
                  <a:ext uri="{FF2B5EF4-FFF2-40B4-BE49-F238E27FC236}">
                    <a16:creationId xmlns:a16="http://schemas.microsoft.com/office/drawing/2014/main" id="{3F217B1F-1B09-47B2-BCEF-3053B6A93FC4}"/>
                  </a:ext>
                </a:extLst>
              </p:cNvPr>
              <p:cNvSpPr>
                <a:spLocks noChangeAspect="1"/>
              </p:cNvSpPr>
              <p:nvPr/>
            </p:nvSpPr>
            <p:spPr>
              <a:xfrm>
                <a:off x="3991770" y="3115960"/>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C00000"/>
                  </a:solidFill>
                  <a:latin typeface="Arial" panose="020B0604020202020204" pitchFamily="34" charset="0"/>
                  <a:cs typeface="Arial" panose="020B0604020202020204" pitchFamily="34" charset="0"/>
                </a:endParaRPr>
              </a:p>
            </p:txBody>
          </p:sp>
          <p:sp>
            <p:nvSpPr>
              <p:cNvPr id="464" name="Oval 463">
                <a:extLst>
                  <a:ext uri="{FF2B5EF4-FFF2-40B4-BE49-F238E27FC236}">
                    <a16:creationId xmlns:a16="http://schemas.microsoft.com/office/drawing/2014/main" id="{71143363-6ED8-40A7-BC1C-52620381A322}"/>
                  </a:ext>
                </a:extLst>
              </p:cNvPr>
              <p:cNvSpPr>
                <a:spLocks noChangeAspect="1"/>
              </p:cNvSpPr>
              <p:nvPr/>
            </p:nvSpPr>
            <p:spPr>
              <a:xfrm>
                <a:off x="4597530" y="2868389"/>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C00000"/>
                  </a:solidFill>
                  <a:latin typeface="Arial" panose="020B0604020202020204" pitchFamily="34" charset="0"/>
                  <a:cs typeface="Arial" panose="020B0604020202020204" pitchFamily="34" charset="0"/>
                </a:endParaRPr>
              </a:p>
            </p:txBody>
          </p:sp>
          <p:cxnSp>
            <p:nvCxnSpPr>
              <p:cNvPr id="465" name="Straight Connector 464">
                <a:extLst>
                  <a:ext uri="{FF2B5EF4-FFF2-40B4-BE49-F238E27FC236}">
                    <a16:creationId xmlns:a16="http://schemas.microsoft.com/office/drawing/2014/main" id="{5AD417B5-8B1C-4626-9F96-B9925BB0FEDF}"/>
                  </a:ext>
                </a:extLst>
              </p:cNvPr>
              <p:cNvCxnSpPr>
                <a:cxnSpLocks/>
                <a:stCxn id="463" idx="7"/>
                <a:endCxn id="464" idx="2"/>
              </p:cNvCxnSpPr>
              <p:nvPr/>
            </p:nvCxnSpPr>
            <p:spPr>
              <a:xfrm flipV="1">
                <a:off x="4225917" y="3005549"/>
                <a:ext cx="371613" cy="150584"/>
              </a:xfrm>
              <a:prstGeom prst="line">
                <a:avLst/>
              </a:prstGeom>
            </p:spPr>
            <p:style>
              <a:lnRef idx="1">
                <a:schemeClr val="dk1"/>
              </a:lnRef>
              <a:fillRef idx="0">
                <a:schemeClr val="dk1"/>
              </a:fillRef>
              <a:effectRef idx="0">
                <a:schemeClr val="dk1"/>
              </a:effectRef>
              <a:fontRef idx="minor">
                <a:schemeClr val="tx1"/>
              </a:fontRef>
            </p:style>
          </p:cxnSp>
        </p:grpSp>
        <p:grpSp>
          <p:nvGrpSpPr>
            <p:cNvPr id="425" name="Group 424">
              <a:extLst>
                <a:ext uri="{FF2B5EF4-FFF2-40B4-BE49-F238E27FC236}">
                  <a16:creationId xmlns:a16="http://schemas.microsoft.com/office/drawing/2014/main" id="{D0D5DEC4-554C-46C0-BE3E-48880762EE29}"/>
                </a:ext>
              </a:extLst>
            </p:cNvPr>
            <p:cNvGrpSpPr/>
            <p:nvPr/>
          </p:nvGrpSpPr>
          <p:grpSpPr>
            <a:xfrm>
              <a:off x="3382911" y="3797736"/>
              <a:ext cx="656281" cy="196074"/>
              <a:chOff x="3991770" y="3115960"/>
              <a:chExt cx="918180" cy="274320"/>
            </a:xfrm>
          </p:grpSpPr>
          <p:sp>
            <p:nvSpPr>
              <p:cNvPr id="460" name="Oval 459">
                <a:extLst>
                  <a:ext uri="{FF2B5EF4-FFF2-40B4-BE49-F238E27FC236}">
                    <a16:creationId xmlns:a16="http://schemas.microsoft.com/office/drawing/2014/main" id="{CC0E192D-F1B1-4FAF-88AD-66172748351D}"/>
                  </a:ext>
                </a:extLst>
              </p:cNvPr>
              <p:cNvSpPr>
                <a:spLocks noChangeAspect="1"/>
              </p:cNvSpPr>
              <p:nvPr/>
            </p:nvSpPr>
            <p:spPr>
              <a:xfrm>
                <a:off x="399177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61" name="Oval 460">
                <a:extLst>
                  <a:ext uri="{FF2B5EF4-FFF2-40B4-BE49-F238E27FC236}">
                    <a16:creationId xmlns:a16="http://schemas.microsoft.com/office/drawing/2014/main" id="{232C23C5-9C28-45CC-A7E1-7A17132A2021}"/>
                  </a:ext>
                </a:extLst>
              </p:cNvPr>
              <p:cNvSpPr>
                <a:spLocks noChangeAspect="1"/>
              </p:cNvSpPr>
              <p:nvPr/>
            </p:nvSpPr>
            <p:spPr>
              <a:xfrm>
                <a:off x="463563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62" name="Straight Connector 461">
                <a:extLst>
                  <a:ext uri="{FF2B5EF4-FFF2-40B4-BE49-F238E27FC236}">
                    <a16:creationId xmlns:a16="http://schemas.microsoft.com/office/drawing/2014/main" id="{C55CE435-FA3A-414A-B6F8-E04E0C4A4054}"/>
                  </a:ext>
                </a:extLst>
              </p:cNvPr>
              <p:cNvCxnSpPr>
                <a:cxnSpLocks/>
                <a:stCxn id="460" idx="6"/>
                <a:endCxn id="461"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sp>
          <p:nvSpPr>
            <p:cNvPr id="426" name="Oval 425">
              <a:extLst>
                <a:ext uri="{FF2B5EF4-FFF2-40B4-BE49-F238E27FC236}">
                  <a16:creationId xmlns:a16="http://schemas.microsoft.com/office/drawing/2014/main" id="{B3CC60F7-EB80-4306-89F9-877D070C359C}"/>
                </a:ext>
              </a:extLst>
            </p:cNvPr>
            <p:cNvSpPr>
              <a:spLocks noChangeAspect="1"/>
            </p:cNvSpPr>
            <p:nvPr/>
          </p:nvSpPr>
          <p:spPr>
            <a:xfrm>
              <a:off x="4314309" y="3382037"/>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27" name="Oval 426">
              <a:extLst>
                <a:ext uri="{FF2B5EF4-FFF2-40B4-BE49-F238E27FC236}">
                  <a16:creationId xmlns:a16="http://schemas.microsoft.com/office/drawing/2014/main" id="{826D58D3-65A8-4F80-96C4-F91906D52C38}"/>
                </a:ext>
              </a:extLst>
            </p:cNvPr>
            <p:cNvSpPr>
              <a:spLocks noChangeAspect="1"/>
            </p:cNvSpPr>
            <p:nvPr/>
          </p:nvSpPr>
          <p:spPr>
            <a:xfrm>
              <a:off x="4316585" y="4132798"/>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28" name="Oval 427">
              <a:extLst>
                <a:ext uri="{FF2B5EF4-FFF2-40B4-BE49-F238E27FC236}">
                  <a16:creationId xmlns:a16="http://schemas.microsoft.com/office/drawing/2014/main" id="{54C01BA5-8B12-4A79-BDFF-065E136A115A}"/>
                </a:ext>
              </a:extLst>
            </p:cNvPr>
            <p:cNvSpPr>
              <a:spLocks noChangeAspect="1"/>
            </p:cNvSpPr>
            <p:nvPr/>
          </p:nvSpPr>
          <p:spPr>
            <a:xfrm>
              <a:off x="4314309" y="3873643"/>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29" name="Oval 428">
              <a:extLst>
                <a:ext uri="{FF2B5EF4-FFF2-40B4-BE49-F238E27FC236}">
                  <a16:creationId xmlns:a16="http://schemas.microsoft.com/office/drawing/2014/main" id="{0785C400-C701-4804-B601-717E1C52F05A}"/>
                </a:ext>
              </a:extLst>
            </p:cNvPr>
            <p:cNvSpPr>
              <a:spLocks noChangeAspect="1"/>
            </p:cNvSpPr>
            <p:nvPr/>
          </p:nvSpPr>
          <p:spPr>
            <a:xfrm>
              <a:off x="4307505" y="3641193"/>
              <a:ext cx="196074" cy="196074"/>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30" name="Straight Connector 429">
              <a:extLst>
                <a:ext uri="{FF2B5EF4-FFF2-40B4-BE49-F238E27FC236}">
                  <a16:creationId xmlns:a16="http://schemas.microsoft.com/office/drawing/2014/main" id="{1F3B61AD-57BC-449E-A0B7-E92DB02AC84F}"/>
                </a:ext>
              </a:extLst>
            </p:cNvPr>
            <p:cNvCxnSpPr>
              <a:cxnSpLocks/>
              <a:stCxn id="461" idx="7"/>
              <a:endCxn id="426" idx="2"/>
            </p:cNvCxnSpPr>
            <p:nvPr/>
          </p:nvCxnSpPr>
          <p:spPr>
            <a:xfrm flipV="1">
              <a:off x="4010479" y="3480074"/>
              <a:ext cx="303830" cy="346376"/>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1A279DC-C83C-4323-833B-AE4323F4D586}"/>
                </a:ext>
              </a:extLst>
            </p:cNvPr>
            <p:cNvCxnSpPr>
              <a:cxnSpLocks/>
              <a:stCxn id="461" idx="6"/>
              <a:endCxn id="429" idx="2"/>
            </p:cNvCxnSpPr>
            <p:nvPr/>
          </p:nvCxnSpPr>
          <p:spPr>
            <a:xfrm flipV="1">
              <a:off x="4039193" y="3739230"/>
              <a:ext cx="268313" cy="156544"/>
            </a:xfrm>
            <a:prstGeom prst="line">
              <a:avLst/>
            </a:prstGeom>
          </p:spPr>
          <p:style>
            <a:lnRef idx="1">
              <a:schemeClr val="dk1"/>
            </a:lnRef>
            <a:fillRef idx="0">
              <a:schemeClr val="dk1"/>
            </a:fillRef>
            <a:effectRef idx="0">
              <a:schemeClr val="dk1"/>
            </a:effectRef>
            <a:fontRef idx="minor">
              <a:schemeClr val="tx1"/>
            </a:fontRef>
          </p:style>
        </p:cxnSp>
        <p:cxnSp>
          <p:nvCxnSpPr>
            <p:cNvPr id="434" name="Straight Connector 433">
              <a:extLst>
                <a:ext uri="{FF2B5EF4-FFF2-40B4-BE49-F238E27FC236}">
                  <a16:creationId xmlns:a16="http://schemas.microsoft.com/office/drawing/2014/main" id="{5CCE652C-5BB8-4544-9C77-BDB586D2A5F8}"/>
                </a:ext>
              </a:extLst>
            </p:cNvPr>
            <p:cNvCxnSpPr>
              <a:cxnSpLocks/>
              <a:stCxn id="461" idx="5"/>
              <a:endCxn id="427" idx="2"/>
            </p:cNvCxnSpPr>
            <p:nvPr/>
          </p:nvCxnSpPr>
          <p:spPr>
            <a:xfrm>
              <a:off x="4010479" y="3965096"/>
              <a:ext cx="306108" cy="265739"/>
            </a:xfrm>
            <a:prstGeom prst="line">
              <a:avLst/>
            </a:prstGeom>
          </p:spPr>
          <p:style>
            <a:lnRef idx="1">
              <a:schemeClr val="dk1"/>
            </a:lnRef>
            <a:fillRef idx="0">
              <a:schemeClr val="dk1"/>
            </a:fillRef>
            <a:effectRef idx="0">
              <a:schemeClr val="dk1"/>
            </a:effectRef>
            <a:fontRef idx="minor">
              <a:schemeClr val="tx1"/>
            </a:fontRef>
          </p:style>
        </p:cxnSp>
        <p:cxnSp>
          <p:nvCxnSpPr>
            <p:cNvPr id="435" name="Straight Connector 434">
              <a:extLst>
                <a:ext uri="{FF2B5EF4-FFF2-40B4-BE49-F238E27FC236}">
                  <a16:creationId xmlns:a16="http://schemas.microsoft.com/office/drawing/2014/main" id="{D8A8C019-B077-45F8-934E-297102DCB331}"/>
                </a:ext>
              </a:extLst>
            </p:cNvPr>
            <p:cNvCxnSpPr>
              <a:cxnSpLocks/>
              <a:stCxn id="461" idx="6"/>
              <a:endCxn id="428" idx="2"/>
            </p:cNvCxnSpPr>
            <p:nvPr/>
          </p:nvCxnSpPr>
          <p:spPr>
            <a:xfrm>
              <a:off x="4039193" y="3895773"/>
              <a:ext cx="275116" cy="75907"/>
            </a:xfrm>
            <a:prstGeom prst="line">
              <a:avLst/>
            </a:prstGeom>
          </p:spPr>
          <p:style>
            <a:lnRef idx="1">
              <a:schemeClr val="dk1"/>
            </a:lnRef>
            <a:fillRef idx="0">
              <a:schemeClr val="dk1"/>
            </a:fillRef>
            <a:effectRef idx="0">
              <a:schemeClr val="dk1"/>
            </a:effectRef>
            <a:fontRef idx="minor">
              <a:schemeClr val="tx1"/>
            </a:fontRef>
          </p:style>
        </p:cxnSp>
        <p:grpSp>
          <p:nvGrpSpPr>
            <p:cNvPr id="436" name="Group 435">
              <a:extLst>
                <a:ext uri="{FF2B5EF4-FFF2-40B4-BE49-F238E27FC236}">
                  <a16:creationId xmlns:a16="http://schemas.microsoft.com/office/drawing/2014/main" id="{CCB77DFA-16EA-45D8-B0E1-9D78484E387B}"/>
                </a:ext>
              </a:extLst>
            </p:cNvPr>
            <p:cNvGrpSpPr/>
            <p:nvPr/>
          </p:nvGrpSpPr>
          <p:grpSpPr>
            <a:xfrm>
              <a:off x="3390916" y="3407775"/>
              <a:ext cx="656281" cy="196074"/>
              <a:chOff x="3991770" y="3115960"/>
              <a:chExt cx="918180" cy="274320"/>
            </a:xfrm>
          </p:grpSpPr>
          <p:sp>
            <p:nvSpPr>
              <p:cNvPr id="457" name="Oval 456">
                <a:extLst>
                  <a:ext uri="{FF2B5EF4-FFF2-40B4-BE49-F238E27FC236}">
                    <a16:creationId xmlns:a16="http://schemas.microsoft.com/office/drawing/2014/main" id="{4DEE5C92-B494-4C38-A0E5-0EE6CFF0C0E8}"/>
                  </a:ext>
                </a:extLst>
              </p:cNvPr>
              <p:cNvSpPr>
                <a:spLocks noChangeAspect="1"/>
              </p:cNvSpPr>
              <p:nvPr/>
            </p:nvSpPr>
            <p:spPr>
              <a:xfrm>
                <a:off x="399177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58" name="Oval 457">
                <a:extLst>
                  <a:ext uri="{FF2B5EF4-FFF2-40B4-BE49-F238E27FC236}">
                    <a16:creationId xmlns:a16="http://schemas.microsoft.com/office/drawing/2014/main" id="{2CD28CF8-A6AF-44E4-B41E-752C0E63F4F1}"/>
                  </a:ext>
                </a:extLst>
              </p:cNvPr>
              <p:cNvSpPr>
                <a:spLocks noChangeAspect="1"/>
              </p:cNvSpPr>
              <p:nvPr/>
            </p:nvSpPr>
            <p:spPr>
              <a:xfrm>
                <a:off x="4635630" y="3115960"/>
                <a:ext cx="274320" cy="274320"/>
              </a:xfrm>
              <a:prstGeom prst="ellipse">
                <a:avLst/>
              </a:prstGeom>
              <a:solidFill>
                <a:srgbClr val="F06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59" name="Straight Connector 458">
                <a:extLst>
                  <a:ext uri="{FF2B5EF4-FFF2-40B4-BE49-F238E27FC236}">
                    <a16:creationId xmlns:a16="http://schemas.microsoft.com/office/drawing/2014/main" id="{CBD3EDCA-46CB-45C7-B08E-D2DD5FB2FBAA}"/>
                  </a:ext>
                </a:extLst>
              </p:cNvPr>
              <p:cNvCxnSpPr>
                <a:cxnSpLocks/>
                <a:stCxn id="457" idx="6"/>
                <a:endCxn id="458" idx="2"/>
              </p:cNvCxnSpPr>
              <p:nvPr/>
            </p:nvCxnSpPr>
            <p:spPr>
              <a:xfrm>
                <a:off x="4266090" y="3253120"/>
                <a:ext cx="369540" cy="0"/>
              </a:xfrm>
              <a:prstGeom prst="line">
                <a:avLst/>
              </a:prstGeom>
            </p:spPr>
            <p:style>
              <a:lnRef idx="1">
                <a:schemeClr val="dk1"/>
              </a:lnRef>
              <a:fillRef idx="0">
                <a:schemeClr val="dk1"/>
              </a:fillRef>
              <a:effectRef idx="0">
                <a:schemeClr val="dk1"/>
              </a:effectRef>
              <a:fontRef idx="minor">
                <a:schemeClr val="tx1"/>
              </a:fontRef>
            </p:style>
          </p:cxnSp>
        </p:grpSp>
        <p:cxnSp>
          <p:nvCxnSpPr>
            <p:cNvPr id="437" name="Straight Connector 436">
              <a:extLst>
                <a:ext uri="{FF2B5EF4-FFF2-40B4-BE49-F238E27FC236}">
                  <a16:creationId xmlns:a16="http://schemas.microsoft.com/office/drawing/2014/main" id="{12D3104A-3381-48D4-840A-4AA52BFA453D}"/>
                </a:ext>
              </a:extLst>
            </p:cNvPr>
            <p:cNvCxnSpPr>
              <a:cxnSpLocks/>
              <a:stCxn id="477" idx="6"/>
              <a:endCxn id="457" idx="2"/>
            </p:cNvCxnSpPr>
            <p:nvPr/>
          </p:nvCxnSpPr>
          <p:spPr>
            <a:xfrm>
              <a:off x="3100571" y="3498979"/>
              <a:ext cx="290346" cy="6832"/>
            </a:xfrm>
            <a:prstGeom prst="line">
              <a:avLst/>
            </a:prstGeom>
          </p:spPr>
          <p:style>
            <a:lnRef idx="1">
              <a:schemeClr val="dk1"/>
            </a:lnRef>
            <a:fillRef idx="0">
              <a:schemeClr val="dk1"/>
            </a:fillRef>
            <a:effectRef idx="0">
              <a:schemeClr val="dk1"/>
            </a:effectRef>
            <a:fontRef idx="minor">
              <a:schemeClr val="tx1"/>
            </a:fontRef>
          </p:style>
        </p:cxnSp>
        <p:sp>
          <p:nvSpPr>
            <p:cNvPr id="438" name="Oval 437">
              <a:extLst>
                <a:ext uri="{FF2B5EF4-FFF2-40B4-BE49-F238E27FC236}">
                  <a16:creationId xmlns:a16="http://schemas.microsoft.com/office/drawing/2014/main" id="{9A736651-5B9E-457C-89EF-D5D687D78533}"/>
                </a:ext>
              </a:extLst>
            </p:cNvPr>
            <p:cNvSpPr>
              <a:spLocks noChangeAspect="1"/>
            </p:cNvSpPr>
            <p:nvPr/>
          </p:nvSpPr>
          <p:spPr>
            <a:xfrm>
              <a:off x="3850828" y="3090699"/>
              <a:ext cx="196074" cy="19607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cxnSp>
          <p:nvCxnSpPr>
            <p:cNvPr id="439" name="Straight Connector 438">
              <a:extLst>
                <a:ext uri="{FF2B5EF4-FFF2-40B4-BE49-F238E27FC236}">
                  <a16:creationId xmlns:a16="http://schemas.microsoft.com/office/drawing/2014/main" id="{ECC226D9-2D8A-4DC6-B21C-78E836A04E9D}"/>
                </a:ext>
              </a:extLst>
            </p:cNvPr>
            <p:cNvCxnSpPr>
              <a:cxnSpLocks/>
              <a:stCxn id="463" idx="6"/>
              <a:endCxn id="438" idx="2"/>
            </p:cNvCxnSpPr>
            <p:nvPr/>
          </p:nvCxnSpPr>
          <p:spPr>
            <a:xfrm>
              <a:off x="3615408" y="3056462"/>
              <a:ext cx="235419" cy="132273"/>
            </a:xfrm>
            <a:prstGeom prst="line">
              <a:avLst/>
            </a:prstGeom>
          </p:spPr>
          <p:style>
            <a:lnRef idx="1">
              <a:schemeClr val="dk1"/>
            </a:lnRef>
            <a:fillRef idx="0">
              <a:schemeClr val="dk1"/>
            </a:fillRef>
            <a:effectRef idx="0">
              <a:schemeClr val="dk1"/>
            </a:effectRef>
            <a:fontRef idx="minor">
              <a:schemeClr val="tx1"/>
            </a:fontRef>
          </p:style>
        </p:cxnSp>
        <p:cxnSp>
          <p:nvCxnSpPr>
            <p:cNvPr id="440" name="Straight Connector 439">
              <a:extLst>
                <a:ext uri="{FF2B5EF4-FFF2-40B4-BE49-F238E27FC236}">
                  <a16:creationId xmlns:a16="http://schemas.microsoft.com/office/drawing/2014/main" id="{E950A585-C984-4526-BE50-5602586EFCCF}"/>
                </a:ext>
              </a:extLst>
            </p:cNvPr>
            <p:cNvCxnSpPr>
              <a:cxnSpLocks/>
              <a:stCxn id="477" idx="7"/>
              <a:endCxn id="463" idx="2"/>
            </p:cNvCxnSpPr>
            <p:nvPr/>
          </p:nvCxnSpPr>
          <p:spPr>
            <a:xfrm flipV="1">
              <a:off x="3071856" y="3056462"/>
              <a:ext cx="347478" cy="373195"/>
            </a:xfrm>
            <a:prstGeom prst="line">
              <a:avLst/>
            </a:prstGeom>
          </p:spPr>
          <p:style>
            <a:lnRef idx="1">
              <a:schemeClr val="dk1"/>
            </a:lnRef>
            <a:fillRef idx="0">
              <a:schemeClr val="dk1"/>
            </a:fillRef>
            <a:effectRef idx="0">
              <a:schemeClr val="dk1"/>
            </a:effectRef>
            <a:fontRef idx="minor">
              <a:schemeClr val="tx1"/>
            </a:fontRef>
          </p:style>
        </p:cxnSp>
        <p:cxnSp>
          <p:nvCxnSpPr>
            <p:cNvPr id="443" name="Straight Connector 442">
              <a:extLst>
                <a:ext uri="{FF2B5EF4-FFF2-40B4-BE49-F238E27FC236}">
                  <a16:creationId xmlns:a16="http://schemas.microsoft.com/office/drawing/2014/main" id="{28F77A14-B7D4-4305-9A95-AC636960FC51}"/>
                </a:ext>
              </a:extLst>
            </p:cNvPr>
            <p:cNvCxnSpPr>
              <a:cxnSpLocks/>
              <a:stCxn id="477" idx="7"/>
              <a:endCxn id="420" idx="3"/>
            </p:cNvCxnSpPr>
            <p:nvPr/>
          </p:nvCxnSpPr>
          <p:spPr>
            <a:xfrm flipV="1">
              <a:off x="3071856" y="2612050"/>
              <a:ext cx="338349" cy="817606"/>
            </a:xfrm>
            <a:prstGeom prst="line">
              <a:avLst/>
            </a:prstGeom>
          </p:spPr>
          <p:style>
            <a:lnRef idx="1">
              <a:schemeClr val="dk1"/>
            </a:lnRef>
            <a:fillRef idx="0">
              <a:schemeClr val="dk1"/>
            </a:fillRef>
            <a:effectRef idx="0">
              <a:schemeClr val="dk1"/>
            </a:effectRef>
            <a:fontRef idx="minor">
              <a:schemeClr val="tx1"/>
            </a:fontRef>
          </p:style>
        </p:cxnSp>
        <p:cxnSp>
          <p:nvCxnSpPr>
            <p:cNvPr id="445" name="Straight Connector 444">
              <a:extLst>
                <a:ext uri="{FF2B5EF4-FFF2-40B4-BE49-F238E27FC236}">
                  <a16:creationId xmlns:a16="http://schemas.microsoft.com/office/drawing/2014/main" id="{D6FC53ED-E6DF-4762-AC91-C6FEE80D141D}"/>
                </a:ext>
              </a:extLst>
            </p:cNvPr>
            <p:cNvCxnSpPr>
              <a:cxnSpLocks/>
              <a:stCxn id="477" idx="7"/>
              <a:endCxn id="471" idx="2"/>
            </p:cNvCxnSpPr>
            <p:nvPr/>
          </p:nvCxnSpPr>
          <p:spPr>
            <a:xfrm flipV="1">
              <a:off x="3071856" y="2082868"/>
              <a:ext cx="309412" cy="1346788"/>
            </a:xfrm>
            <a:prstGeom prst="line">
              <a:avLst/>
            </a:prstGeom>
          </p:spPr>
          <p:style>
            <a:lnRef idx="1">
              <a:schemeClr val="dk1"/>
            </a:lnRef>
            <a:fillRef idx="0">
              <a:schemeClr val="dk1"/>
            </a:fillRef>
            <a:effectRef idx="0">
              <a:schemeClr val="dk1"/>
            </a:effectRef>
            <a:fontRef idx="minor">
              <a:schemeClr val="tx1"/>
            </a:fontRef>
          </p:style>
        </p:cxnSp>
        <p:sp>
          <p:nvSpPr>
            <p:cNvPr id="446" name="TextBox 445">
              <a:extLst>
                <a:ext uri="{FF2B5EF4-FFF2-40B4-BE49-F238E27FC236}">
                  <a16:creationId xmlns:a16="http://schemas.microsoft.com/office/drawing/2014/main" id="{300D43D0-BC01-4721-BB7D-E14B66B709CD}"/>
                </a:ext>
              </a:extLst>
            </p:cNvPr>
            <p:cNvSpPr txBox="1"/>
            <p:nvPr/>
          </p:nvSpPr>
          <p:spPr>
            <a:xfrm>
              <a:off x="1110191" y="3507195"/>
              <a:ext cx="1309444" cy="556859"/>
            </a:xfrm>
            <a:prstGeom prst="rect">
              <a:avLst/>
            </a:prstGeom>
            <a:noFill/>
          </p:spPr>
          <p:txBody>
            <a:bodyPr wrap="square" rtlCol="0">
              <a:spAutoFit/>
            </a:bodyPr>
            <a:lstStyle/>
            <a:p>
              <a:r>
                <a:rPr lang="en-US" sz="1000" b="1" dirty="0">
                  <a:solidFill>
                    <a:srgbClr val="CBCBCB"/>
                  </a:solidFill>
                  <a:latin typeface="Arial" panose="020B0604020202020204" pitchFamily="34" charset="0"/>
                  <a:cs typeface="Arial" panose="020B0604020202020204" pitchFamily="34" charset="0"/>
                </a:rPr>
                <a:t>stem</a:t>
              </a:r>
            </a:p>
          </p:txBody>
        </p:sp>
        <p:sp>
          <p:nvSpPr>
            <p:cNvPr id="447" name="TextBox 446">
              <a:extLst>
                <a:ext uri="{FF2B5EF4-FFF2-40B4-BE49-F238E27FC236}">
                  <a16:creationId xmlns:a16="http://schemas.microsoft.com/office/drawing/2014/main" id="{90B0E203-87FB-4E3C-8529-AED8377A2E64}"/>
                </a:ext>
              </a:extLst>
            </p:cNvPr>
            <p:cNvSpPr txBox="1"/>
            <p:nvPr/>
          </p:nvSpPr>
          <p:spPr>
            <a:xfrm>
              <a:off x="4704356" y="1771531"/>
              <a:ext cx="999818" cy="195482"/>
            </a:xfrm>
            <a:prstGeom prst="rect">
              <a:avLst/>
            </a:prstGeom>
            <a:noFill/>
          </p:spPr>
          <p:txBody>
            <a:bodyPr wrap="square" rtlCol="0">
              <a:spAutoFit/>
            </a:bodyPr>
            <a:lstStyle/>
            <a:p>
              <a:r>
                <a:rPr lang="en-US" sz="1000" b="1" dirty="0">
                  <a:solidFill>
                    <a:srgbClr val="EBB11E"/>
                  </a:solidFill>
                  <a:latin typeface="Arial" panose="020B0604020202020204" pitchFamily="34" charset="0"/>
                  <a:cs typeface="Arial" panose="020B0604020202020204" pitchFamily="34" charset="0"/>
                </a:rPr>
                <a:t>B</a:t>
              </a:r>
            </a:p>
          </p:txBody>
        </p:sp>
        <p:sp>
          <p:nvSpPr>
            <p:cNvPr id="448" name="TextBox 447">
              <a:extLst>
                <a:ext uri="{FF2B5EF4-FFF2-40B4-BE49-F238E27FC236}">
                  <a16:creationId xmlns:a16="http://schemas.microsoft.com/office/drawing/2014/main" id="{ED6155B5-A5D5-45EA-9117-3B9A64734EB7}"/>
                </a:ext>
              </a:extLst>
            </p:cNvPr>
            <p:cNvSpPr txBox="1"/>
            <p:nvPr/>
          </p:nvSpPr>
          <p:spPr>
            <a:xfrm>
              <a:off x="4621620" y="4156386"/>
              <a:ext cx="991144" cy="619960"/>
            </a:xfrm>
            <a:prstGeom prst="rect">
              <a:avLst/>
            </a:prstGeom>
            <a:noFill/>
          </p:spPr>
          <p:txBody>
            <a:bodyPr wrap="square" rtlCol="0">
              <a:spAutoFit/>
            </a:bodyPr>
            <a:lstStyle/>
            <a:p>
              <a:r>
                <a:rPr lang="en-US" sz="1000" b="1" dirty="0">
                  <a:solidFill>
                    <a:srgbClr val="3D823E"/>
                  </a:solidFill>
                  <a:latin typeface="Arial" panose="020B0604020202020204" pitchFamily="34" charset="0"/>
                  <a:cs typeface="Arial" panose="020B0604020202020204" pitchFamily="34" charset="0"/>
                </a:rPr>
                <a:t>NK</a:t>
              </a:r>
            </a:p>
          </p:txBody>
        </p:sp>
        <p:cxnSp>
          <p:nvCxnSpPr>
            <p:cNvPr id="449" name="Straight Connector 448">
              <a:extLst>
                <a:ext uri="{FF2B5EF4-FFF2-40B4-BE49-F238E27FC236}">
                  <a16:creationId xmlns:a16="http://schemas.microsoft.com/office/drawing/2014/main" id="{BC734E2A-6460-442F-84E7-6FEBB5C74EFD}"/>
                </a:ext>
              </a:extLst>
            </p:cNvPr>
            <p:cNvCxnSpPr>
              <a:cxnSpLocks/>
              <a:stCxn id="477" idx="5"/>
              <a:endCxn id="466" idx="1"/>
            </p:cNvCxnSpPr>
            <p:nvPr/>
          </p:nvCxnSpPr>
          <p:spPr>
            <a:xfrm>
              <a:off x="3071856" y="3568302"/>
              <a:ext cx="340615" cy="855020"/>
            </a:xfrm>
            <a:prstGeom prst="line">
              <a:avLst/>
            </a:prstGeom>
          </p:spPr>
          <p:style>
            <a:lnRef idx="1">
              <a:schemeClr val="dk1"/>
            </a:lnRef>
            <a:fillRef idx="0">
              <a:schemeClr val="dk1"/>
            </a:fillRef>
            <a:effectRef idx="0">
              <a:schemeClr val="dk1"/>
            </a:effectRef>
            <a:fontRef idx="minor">
              <a:schemeClr val="tx1"/>
            </a:fontRef>
          </p:style>
        </p:cxnSp>
        <p:cxnSp>
          <p:nvCxnSpPr>
            <p:cNvPr id="450" name="Straight Connector 449">
              <a:extLst>
                <a:ext uri="{FF2B5EF4-FFF2-40B4-BE49-F238E27FC236}">
                  <a16:creationId xmlns:a16="http://schemas.microsoft.com/office/drawing/2014/main" id="{E7130232-959D-40ED-A6C6-D94E49F8F6AD}"/>
                </a:ext>
              </a:extLst>
            </p:cNvPr>
            <p:cNvCxnSpPr>
              <a:cxnSpLocks/>
              <a:stCxn id="477" idx="5"/>
              <a:endCxn id="460" idx="2"/>
            </p:cNvCxnSpPr>
            <p:nvPr/>
          </p:nvCxnSpPr>
          <p:spPr>
            <a:xfrm>
              <a:off x="3071856" y="3568302"/>
              <a:ext cx="311055" cy="327471"/>
            </a:xfrm>
            <a:prstGeom prst="line">
              <a:avLst/>
            </a:prstGeom>
          </p:spPr>
          <p:style>
            <a:lnRef idx="1">
              <a:schemeClr val="dk1"/>
            </a:lnRef>
            <a:fillRef idx="0">
              <a:schemeClr val="dk1"/>
            </a:fillRef>
            <a:effectRef idx="0">
              <a:schemeClr val="dk1"/>
            </a:effectRef>
            <a:fontRef idx="minor">
              <a:schemeClr val="tx1"/>
            </a:fontRef>
          </p:style>
        </p:cxnSp>
        <p:sp>
          <p:nvSpPr>
            <p:cNvPr id="451" name="TextBox 450">
              <a:extLst>
                <a:ext uri="{FF2B5EF4-FFF2-40B4-BE49-F238E27FC236}">
                  <a16:creationId xmlns:a16="http://schemas.microsoft.com/office/drawing/2014/main" id="{0208065C-3F3C-450D-8747-082E63FB907A}"/>
                </a:ext>
              </a:extLst>
            </p:cNvPr>
            <p:cNvSpPr txBox="1"/>
            <p:nvPr/>
          </p:nvSpPr>
          <p:spPr>
            <a:xfrm>
              <a:off x="4083298" y="2702663"/>
              <a:ext cx="1382295" cy="556859"/>
            </a:xfrm>
            <a:prstGeom prst="rect">
              <a:avLst/>
            </a:prstGeom>
            <a:noFill/>
          </p:spPr>
          <p:txBody>
            <a:bodyPr wrap="square" rtlCol="0">
              <a:spAutoFit/>
            </a:bodyPr>
            <a:lstStyle/>
            <a:p>
              <a:r>
                <a:rPr lang="en-US" sz="1000" b="1" dirty="0">
                  <a:solidFill>
                    <a:srgbClr val="911A1C"/>
                  </a:solidFill>
                  <a:latin typeface="Arial" panose="020B0604020202020204" pitchFamily="34" charset="0"/>
                  <a:cs typeface="Arial" panose="020B0604020202020204" pitchFamily="34" charset="0"/>
                </a:rPr>
                <a:t>Act T</a:t>
              </a:r>
            </a:p>
          </p:txBody>
        </p:sp>
        <p:sp>
          <p:nvSpPr>
            <p:cNvPr id="452" name="TextBox 451">
              <a:extLst>
                <a:ext uri="{FF2B5EF4-FFF2-40B4-BE49-F238E27FC236}">
                  <a16:creationId xmlns:a16="http://schemas.microsoft.com/office/drawing/2014/main" id="{BB0EB08B-23AB-49D6-B286-0FE011C4647C}"/>
                </a:ext>
              </a:extLst>
            </p:cNvPr>
            <p:cNvSpPr txBox="1"/>
            <p:nvPr/>
          </p:nvSpPr>
          <p:spPr>
            <a:xfrm>
              <a:off x="3532696" y="2178630"/>
              <a:ext cx="1516763" cy="195482"/>
            </a:xfrm>
            <a:prstGeom prst="rect">
              <a:avLst/>
            </a:prstGeom>
            <a:noFill/>
          </p:spPr>
          <p:txBody>
            <a:bodyPr wrap="square" rtlCol="0">
              <a:spAutoFit/>
            </a:bodyPr>
            <a:lstStyle/>
            <a:p>
              <a:r>
                <a:rPr lang="el-GR" sz="1000" b="1" dirty="0">
                  <a:solidFill>
                    <a:srgbClr val="4169B1"/>
                  </a:solidFill>
                  <a:latin typeface="Arial" panose="020B0604020202020204" pitchFamily="34" charset="0"/>
                  <a:cs typeface="Arial" panose="020B0604020202020204" pitchFamily="34" charset="0"/>
                </a:rPr>
                <a:t>γδ</a:t>
              </a:r>
              <a:r>
                <a:rPr lang="en-US" sz="1000" b="1" dirty="0">
                  <a:solidFill>
                    <a:srgbClr val="4169B1"/>
                  </a:solidFill>
                  <a:latin typeface="Arial" panose="020B0604020202020204" pitchFamily="34" charset="0"/>
                  <a:cs typeface="Arial" panose="020B0604020202020204" pitchFamily="34" charset="0"/>
                </a:rPr>
                <a:t>T</a:t>
              </a:r>
            </a:p>
          </p:txBody>
        </p:sp>
        <p:sp>
          <p:nvSpPr>
            <p:cNvPr id="453" name="TextBox 452">
              <a:extLst>
                <a:ext uri="{FF2B5EF4-FFF2-40B4-BE49-F238E27FC236}">
                  <a16:creationId xmlns:a16="http://schemas.microsoft.com/office/drawing/2014/main" id="{FAE7FA27-2B81-40C2-856B-660FAF15A052}"/>
                </a:ext>
              </a:extLst>
            </p:cNvPr>
            <p:cNvSpPr txBox="1"/>
            <p:nvPr/>
          </p:nvSpPr>
          <p:spPr>
            <a:xfrm>
              <a:off x="4503579" y="3585885"/>
              <a:ext cx="1681449" cy="619960"/>
            </a:xfrm>
            <a:prstGeom prst="rect">
              <a:avLst/>
            </a:prstGeom>
            <a:noFill/>
          </p:spPr>
          <p:txBody>
            <a:bodyPr wrap="square" rtlCol="0">
              <a:spAutoFit/>
            </a:bodyPr>
            <a:lstStyle/>
            <a:p>
              <a:r>
                <a:rPr lang="el-GR" sz="1000" b="1" dirty="0">
                  <a:solidFill>
                    <a:srgbClr val="F06621"/>
                  </a:solidFill>
                  <a:latin typeface="Arial" panose="020B0604020202020204" pitchFamily="34" charset="0"/>
                  <a:cs typeface="Arial" panose="020B0604020202020204" pitchFamily="34" charset="0"/>
                </a:rPr>
                <a:t>αβ</a:t>
              </a:r>
              <a:r>
                <a:rPr lang="en-US" sz="1000" b="1" dirty="0">
                  <a:solidFill>
                    <a:srgbClr val="F06621"/>
                  </a:solidFill>
                  <a:latin typeface="Arial" panose="020B0604020202020204" pitchFamily="34" charset="0"/>
                  <a:cs typeface="Arial" panose="020B0604020202020204" pitchFamily="34" charset="0"/>
                </a:rPr>
                <a:t>T</a:t>
              </a:r>
            </a:p>
          </p:txBody>
        </p:sp>
        <p:sp>
          <p:nvSpPr>
            <p:cNvPr id="454" name="TextBox 453">
              <a:extLst>
                <a:ext uri="{FF2B5EF4-FFF2-40B4-BE49-F238E27FC236}">
                  <a16:creationId xmlns:a16="http://schemas.microsoft.com/office/drawing/2014/main" id="{E299621D-6298-4D3D-B444-1E0F96E4146A}"/>
                </a:ext>
              </a:extLst>
            </p:cNvPr>
            <p:cNvSpPr txBox="1"/>
            <p:nvPr/>
          </p:nvSpPr>
          <p:spPr>
            <a:xfrm>
              <a:off x="3660253" y="5253168"/>
              <a:ext cx="1508736" cy="556859"/>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DC</a:t>
              </a:r>
            </a:p>
          </p:txBody>
        </p:sp>
        <p:sp>
          <p:nvSpPr>
            <p:cNvPr id="455" name="TextBox 454">
              <a:extLst>
                <a:ext uri="{FF2B5EF4-FFF2-40B4-BE49-F238E27FC236}">
                  <a16:creationId xmlns:a16="http://schemas.microsoft.com/office/drawing/2014/main" id="{9ABE7D3B-3D1F-4B5D-9D1C-B46FA08314D0}"/>
                </a:ext>
              </a:extLst>
            </p:cNvPr>
            <p:cNvSpPr txBox="1"/>
            <p:nvPr/>
          </p:nvSpPr>
          <p:spPr>
            <a:xfrm>
              <a:off x="3577341" y="4520615"/>
              <a:ext cx="1641772" cy="556859"/>
            </a:xfrm>
            <a:prstGeom prst="rect">
              <a:avLst/>
            </a:prstGeom>
            <a:noFill/>
          </p:spPr>
          <p:txBody>
            <a:bodyPr wrap="square" rtlCol="0">
              <a:spAutoFit/>
            </a:bodyPr>
            <a:lstStyle/>
            <a:p>
              <a:r>
                <a:rPr lang="en-US" sz="1000" b="1" dirty="0">
                  <a:solidFill>
                    <a:srgbClr val="EB2991"/>
                  </a:solidFill>
                  <a:latin typeface="Arial" panose="020B0604020202020204" pitchFamily="34" charset="0"/>
                  <a:cs typeface="Arial" panose="020B0604020202020204" pitchFamily="34" charset="0"/>
                </a:rPr>
                <a:t>MF/GN</a:t>
              </a:r>
            </a:p>
          </p:txBody>
        </p:sp>
        <p:sp>
          <p:nvSpPr>
            <p:cNvPr id="456" name="TextBox 455">
              <a:extLst>
                <a:ext uri="{FF2B5EF4-FFF2-40B4-BE49-F238E27FC236}">
                  <a16:creationId xmlns:a16="http://schemas.microsoft.com/office/drawing/2014/main" id="{1B6774E0-EF26-4B13-A9AE-153BD909A1FA}"/>
                </a:ext>
              </a:extLst>
            </p:cNvPr>
            <p:cNvSpPr txBox="1"/>
            <p:nvPr/>
          </p:nvSpPr>
          <p:spPr>
            <a:xfrm>
              <a:off x="2615724" y="4073338"/>
              <a:ext cx="1120043" cy="556859"/>
            </a:xfrm>
            <a:prstGeom prst="rect">
              <a:avLst/>
            </a:prstGeom>
            <a:noFill/>
          </p:spPr>
          <p:txBody>
            <a:bodyPr wrap="square" rtlCol="0">
              <a:spAutoFit/>
            </a:bodyPr>
            <a:lstStyle/>
            <a:p>
              <a:r>
                <a:rPr lang="en-US" sz="1000" b="1" dirty="0">
                  <a:solidFill>
                    <a:srgbClr val="7030A0"/>
                  </a:solidFill>
                  <a:latin typeface="Arial" panose="020B0604020202020204" pitchFamily="34" charset="0"/>
                  <a:cs typeface="Arial" panose="020B0604020202020204" pitchFamily="34" charset="0"/>
                </a:rPr>
                <a:t>Mo</a:t>
              </a:r>
            </a:p>
          </p:txBody>
        </p:sp>
      </p:grpSp>
      <p:sp>
        <p:nvSpPr>
          <p:cNvPr id="14" name="TextBox 13">
            <a:extLst>
              <a:ext uri="{FF2B5EF4-FFF2-40B4-BE49-F238E27FC236}">
                <a16:creationId xmlns:a16="http://schemas.microsoft.com/office/drawing/2014/main" id="{8670597F-ECF7-4ECF-B4E0-02C1755173D9}"/>
              </a:ext>
            </a:extLst>
          </p:cNvPr>
          <p:cNvSpPr txBox="1"/>
          <p:nvPr/>
        </p:nvSpPr>
        <p:spPr>
          <a:xfrm>
            <a:off x="8837663" y="2948226"/>
            <a:ext cx="555158" cy="1708160"/>
          </a:xfrm>
          <a:prstGeom prst="rect">
            <a:avLst/>
          </a:prstGeom>
          <a:noFill/>
        </p:spPr>
        <p:txBody>
          <a:bodyPr wrap="square" rtlCol="0">
            <a:spAutoFit/>
          </a:bodyPr>
          <a:lstStyle/>
          <a:p>
            <a:pPr>
              <a:lnSpc>
                <a:spcPts val="900"/>
              </a:lnSpc>
            </a:pPr>
            <a:r>
              <a:rPr lang="en-US" sz="800" i="1" dirty="0">
                <a:latin typeface="Arial" panose="020B0604020202020204" pitchFamily="34" charset="0"/>
                <a:cs typeface="Arial" panose="020B0604020202020204" pitchFamily="34" charset="0"/>
              </a:rPr>
              <a:t>Erg</a:t>
            </a:r>
          </a:p>
          <a:p>
            <a:pPr>
              <a:lnSpc>
                <a:spcPts val="900"/>
              </a:lnSpc>
            </a:pPr>
            <a:r>
              <a:rPr lang="en-US" sz="800" i="1" dirty="0">
                <a:latin typeface="Arial" panose="020B0604020202020204" pitchFamily="34" charset="0"/>
                <a:cs typeface="Arial" panose="020B0604020202020204" pitchFamily="34" charset="0"/>
              </a:rPr>
              <a:t>Hoxa5</a:t>
            </a:r>
          </a:p>
          <a:p>
            <a:pPr>
              <a:lnSpc>
                <a:spcPts val="900"/>
              </a:lnSpc>
            </a:pPr>
            <a:r>
              <a:rPr lang="en-US" sz="800" i="1" dirty="0">
                <a:latin typeface="Arial" panose="020B0604020202020204" pitchFamily="34" charset="0"/>
                <a:cs typeface="Arial" panose="020B0604020202020204" pitchFamily="34" charset="0"/>
              </a:rPr>
              <a:t>Prdm5</a:t>
            </a:r>
          </a:p>
          <a:p>
            <a:pPr>
              <a:lnSpc>
                <a:spcPts val="900"/>
              </a:lnSpc>
            </a:pPr>
            <a:r>
              <a:rPr lang="en-US" sz="800" i="1" dirty="0">
                <a:latin typeface="Arial" panose="020B0604020202020204" pitchFamily="34" charset="0"/>
                <a:cs typeface="Arial" panose="020B0604020202020204" pitchFamily="34" charset="0"/>
              </a:rPr>
              <a:t>Hnf4a</a:t>
            </a:r>
          </a:p>
          <a:p>
            <a:pPr>
              <a:lnSpc>
                <a:spcPts val="900"/>
              </a:lnSpc>
            </a:pPr>
            <a:r>
              <a:rPr lang="en-US" sz="800" i="1" dirty="0">
                <a:latin typeface="Arial" panose="020B0604020202020204" pitchFamily="34" charset="0"/>
                <a:cs typeface="Arial" panose="020B0604020202020204" pitchFamily="34" charset="0"/>
              </a:rPr>
              <a:t>Nfe2</a:t>
            </a:r>
          </a:p>
          <a:p>
            <a:pPr>
              <a:lnSpc>
                <a:spcPts val="900"/>
              </a:lnSpc>
            </a:pPr>
            <a:r>
              <a:rPr lang="en-US" sz="800" i="1" dirty="0">
                <a:latin typeface="Arial" panose="020B0604020202020204" pitchFamily="34" charset="0"/>
                <a:cs typeface="Arial" panose="020B0604020202020204" pitchFamily="34" charset="0"/>
              </a:rPr>
              <a:t>En1</a:t>
            </a:r>
          </a:p>
          <a:p>
            <a:pPr>
              <a:lnSpc>
                <a:spcPts val="900"/>
              </a:lnSpc>
            </a:pPr>
            <a:r>
              <a:rPr lang="en-US" sz="800" i="1" dirty="0">
                <a:latin typeface="Arial" panose="020B0604020202020204" pitchFamily="34" charset="0"/>
                <a:cs typeface="Arial" panose="020B0604020202020204" pitchFamily="34" charset="0"/>
              </a:rPr>
              <a:t>Alx3</a:t>
            </a:r>
          </a:p>
          <a:p>
            <a:pPr>
              <a:lnSpc>
                <a:spcPts val="900"/>
              </a:lnSpc>
            </a:pPr>
            <a:r>
              <a:rPr lang="en-US" sz="800" i="1" dirty="0">
                <a:latin typeface="Arial" panose="020B0604020202020204" pitchFamily="34" charset="0"/>
                <a:cs typeface="Arial" panose="020B0604020202020204" pitchFamily="34" charset="0"/>
              </a:rPr>
              <a:t>Meis1</a:t>
            </a:r>
          </a:p>
          <a:p>
            <a:pPr>
              <a:lnSpc>
                <a:spcPts val="900"/>
              </a:lnSpc>
            </a:pPr>
            <a:r>
              <a:rPr lang="en-US" sz="800" i="1" dirty="0">
                <a:latin typeface="Arial" panose="020B0604020202020204" pitchFamily="34" charset="0"/>
                <a:cs typeface="Arial" panose="020B0604020202020204" pitchFamily="34" charset="0"/>
              </a:rPr>
              <a:t>Spic</a:t>
            </a:r>
          </a:p>
          <a:p>
            <a:pPr>
              <a:lnSpc>
                <a:spcPts val="900"/>
              </a:lnSpc>
            </a:pPr>
            <a:r>
              <a:rPr lang="en-US" sz="800" i="1" dirty="0">
                <a:latin typeface="Arial" panose="020B0604020202020204" pitchFamily="34" charset="0"/>
                <a:cs typeface="Arial" panose="020B0604020202020204" pitchFamily="34" charset="0"/>
              </a:rPr>
              <a:t>Rara</a:t>
            </a:r>
          </a:p>
          <a:p>
            <a:pPr>
              <a:lnSpc>
                <a:spcPts val="900"/>
              </a:lnSpc>
            </a:pPr>
            <a:r>
              <a:rPr lang="en-US" sz="800" i="1" dirty="0">
                <a:latin typeface="Arial" panose="020B0604020202020204" pitchFamily="34" charset="0"/>
                <a:cs typeface="Arial" panose="020B0604020202020204" pitchFamily="34" charset="0"/>
              </a:rPr>
              <a:t>Spi1</a:t>
            </a:r>
          </a:p>
          <a:p>
            <a:pPr>
              <a:lnSpc>
                <a:spcPts val="900"/>
              </a:lnSpc>
            </a:pPr>
            <a:r>
              <a:rPr lang="en-US" sz="800" i="1" dirty="0">
                <a:latin typeface="Arial" panose="020B0604020202020204" pitchFamily="34" charset="0"/>
                <a:cs typeface="Arial" panose="020B0604020202020204" pitchFamily="34" charset="0"/>
              </a:rPr>
              <a:t>Creb5</a:t>
            </a:r>
          </a:p>
          <a:p>
            <a:pPr>
              <a:lnSpc>
                <a:spcPts val="900"/>
              </a:lnSpc>
            </a:pPr>
            <a:r>
              <a:rPr lang="en-US" sz="800" i="1" dirty="0">
                <a:latin typeface="Arial" panose="020B0604020202020204" pitchFamily="34" charset="0"/>
                <a:cs typeface="Arial" panose="020B0604020202020204" pitchFamily="34" charset="0"/>
              </a:rPr>
              <a:t>Nfil3</a:t>
            </a:r>
          </a:p>
          <a:p>
            <a:pPr>
              <a:lnSpc>
                <a:spcPts val="900"/>
              </a:lnSpc>
            </a:pPr>
            <a:r>
              <a:rPr lang="en-US" sz="800" i="1" dirty="0" err="1">
                <a:latin typeface="Arial" panose="020B0604020202020204" pitchFamily="34" charset="0"/>
                <a:cs typeface="Arial" panose="020B0604020202020204" pitchFamily="34" charset="0"/>
              </a:rPr>
              <a:t>Cebpg</a:t>
            </a:r>
            <a:endParaRPr lang="en-US" sz="8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ADCD657-D98D-4E0F-ACF7-B83F13137387}"/>
              </a:ext>
            </a:extLst>
          </p:cNvPr>
          <p:cNvSpPr txBox="1"/>
          <p:nvPr/>
        </p:nvSpPr>
        <p:spPr>
          <a:xfrm>
            <a:off x="11509973" y="3187761"/>
            <a:ext cx="512262" cy="1448795"/>
          </a:xfrm>
          <a:prstGeom prst="rect">
            <a:avLst/>
          </a:prstGeom>
          <a:noFill/>
        </p:spPr>
        <p:txBody>
          <a:bodyPr wrap="square" rtlCol="0">
            <a:spAutoFit/>
          </a:bodyPr>
          <a:lstStyle/>
          <a:p>
            <a:pPr>
              <a:lnSpc>
                <a:spcPct val="150000"/>
              </a:lnSpc>
            </a:pPr>
            <a:r>
              <a:rPr lang="en-US" sz="1000" i="1" dirty="0">
                <a:latin typeface="Arial" panose="020B0604020202020204" pitchFamily="34" charset="0"/>
                <a:cs typeface="Arial" panose="020B0604020202020204" pitchFamily="34" charset="0"/>
              </a:rPr>
              <a:t>Hic1</a:t>
            </a:r>
          </a:p>
          <a:p>
            <a:pPr>
              <a:lnSpc>
                <a:spcPct val="150000"/>
              </a:lnSpc>
            </a:pPr>
            <a:r>
              <a:rPr lang="en-US" sz="1000" i="1" dirty="0" err="1">
                <a:latin typeface="Arial" panose="020B0604020202020204" pitchFamily="34" charset="0"/>
                <a:cs typeface="Arial" panose="020B0604020202020204" pitchFamily="34" charset="0"/>
              </a:rPr>
              <a:t>Ahr</a:t>
            </a:r>
            <a:endParaRPr lang="en-US" sz="1000" i="1" dirty="0">
              <a:latin typeface="Arial" panose="020B0604020202020204" pitchFamily="34" charset="0"/>
              <a:cs typeface="Arial" panose="020B0604020202020204" pitchFamily="34" charset="0"/>
            </a:endParaRPr>
          </a:p>
          <a:p>
            <a:pPr>
              <a:lnSpc>
                <a:spcPct val="150000"/>
              </a:lnSpc>
            </a:pPr>
            <a:r>
              <a:rPr lang="en-US" sz="1000" i="1" dirty="0">
                <a:latin typeface="Arial" panose="020B0604020202020204" pitchFamily="34" charset="0"/>
                <a:cs typeface="Arial" panose="020B0604020202020204" pitchFamily="34" charset="0"/>
              </a:rPr>
              <a:t>Atf3</a:t>
            </a:r>
          </a:p>
          <a:p>
            <a:pPr>
              <a:lnSpc>
                <a:spcPct val="150000"/>
              </a:lnSpc>
            </a:pPr>
            <a:r>
              <a:rPr lang="en-US" sz="1000" i="1" dirty="0" err="1">
                <a:latin typeface="Arial" panose="020B0604020202020204" pitchFamily="34" charset="0"/>
                <a:cs typeface="Arial" panose="020B0604020202020204" pitchFamily="34" charset="0"/>
              </a:rPr>
              <a:t>Relb</a:t>
            </a:r>
            <a:endParaRPr lang="en-US" sz="1000" i="1" dirty="0">
              <a:latin typeface="Arial" panose="020B0604020202020204" pitchFamily="34" charset="0"/>
              <a:cs typeface="Arial" panose="020B0604020202020204" pitchFamily="34" charset="0"/>
            </a:endParaRPr>
          </a:p>
          <a:p>
            <a:pPr>
              <a:lnSpc>
                <a:spcPct val="150000"/>
              </a:lnSpc>
            </a:pPr>
            <a:r>
              <a:rPr lang="en-US" sz="1000" i="1" dirty="0" err="1">
                <a:latin typeface="Arial" panose="020B0604020202020204" pitchFamily="34" charset="0"/>
                <a:cs typeface="Arial" panose="020B0604020202020204" pitchFamily="34" charset="0"/>
              </a:rPr>
              <a:t>Rbpj</a:t>
            </a:r>
            <a:endParaRPr lang="en-US" sz="1000" i="1" dirty="0">
              <a:latin typeface="Arial" panose="020B0604020202020204" pitchFamily="34" charset="0"/>
              <a:cs typeface="Arial" panose="020B0604020202020204" pitchFamily="34" charset="0"/>
            </a:endParaRPr>
          </a:p>
          <a:p>
            <a:pPr>
              <a:lnSpc>
                <a:spcPct val="150000"/>
              </a:lnSpc>
            </a:pPr>
            <a:r>
              <a:rPr lang="en-US" sz="1000" i="1" dirty="0">
                <a:latin typeface="Arial" panose="020B0604020202020204" pitchFamily="34" charset="0"/>
                <a:cs typeface="Arial" panose="020B0604020202020204" pitchFamily="34" charset="0"/>
              </a:rPr>
              <a:t>Crem</a:t>
            </a:r>
          </a:p>
        </p:txBody>
      </p:sp>
      <p:grpSp>
        <p:nvGrpSpPr>
          <p:cNvPr id="4" name="Group 3">
            <a:extLst>
              <a:ext uri="{FF2B5EF4-FFF2-40B4-BE49-F238E27FC236}">
                <a16:creationId xmlns:a16="http://schemas.microsoft.com/office/drawing/2014/main" id="{5D4F61B1-6C02-D214-959A-291380D1C280}"/>
              </a:ext>
            </a:extLst>
          </p:cNvPr>
          <p:cNvGrpSpPr/>
          <p:nvPr/>
        </p:nvGrpSpPr>
        <p:grpSpPr>
          <a:xfrm>
            <a:off x="64181" y="1418530"/>
            <a:ext cx="2076469" cy="4303893"/>
            <a:chOff x="134364" y="1369052"/>
            <a:chExt cx="2076469" cy="4303893"/>
          </a:xfrm>
        </p:grpSpPr>
        <p:sp>
          <p:nvSpPr>
            <p:cNvPr id="212" name="TextBox 211">
              <a:extLst>
                <a:ext uri="{FF2B5EF4-FFF2-40B4-BE49-F238E27FC236}">
                  <a16:creationId xmlns:a16="http://schemas.microsoft.com/office/drawing/2014/main" id="{B8BD8BB8-7416-4379-BF87-75E2B28133C2}"/>
                </a:ext>
              </a:extLst>
            </p:cNvPr>
            <p:cNvSpPr txBox="1"/>
            <p:nvPr/>
          </p:nvSpPr>
          <p:spPr>
            <a:xfrm>
              <a:off x="394892" y="1369052"/>
              <a:ext cx="158264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Input</a:t>
              </a:r>
            </a:p>
          </p:txBody>
        </p:sp>
        <p:sp>
          <p:nvSpPr>
            <p:cNvPr id="222" name="TextBox 221">
              <a:extLst>
                <a:ext uri="{FF2B5EF4-FFF2-40B4-BE49-F238E27FC236}">
                  <a16:creationId xmlns:a16="http://schemas.microsoft.com/office/drawing/2014/main" id="{187A506E-48FF-4A59-B442-57ECF0ABCEA6}"/>
                </a:ext>
              </a:extLst>
            </p:cNvPr>
            <p:cNvSpPr txBox="1"/>
            <p:nvPr/>
          </p:nvSpPr>
          <p:spPr>
            <a:xfrm>
              <a:off x="320377" y="1925917"/>
              <a:ext cx="1744934" cy="553998"/>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Paired RNA-seq and ATAC-seq</a:t>
              </a:r>
            </a:p>
          </p:txBody>
        </p:sp>
        <p:sp>
          <p:nvSpPr>
            <p:cNvPr id="227" name="Rectangle: Rounded Corners 226">
              <a:extLst>
                <a:ext uri="{FF2B5EF4-FFF2-40B4-BE49-F238E27FC236}">
                  <a16:creationId xmlns:a16="http://schemas.microsoft.com/office/drawing/2014/main" id="{D6F9F817-7D9C-46E0-94B5-62354E330115}"/>
                </a:ext>
              </a:extLst>
            </p:cNvPr>
            <p:cNvSpPr/>
            <p:nvPr/>
          </p:nvSpPr>
          <p:spPr>
            <a:xfrm>
              <a:off x="134364" y="1817467"/>
              <a:ext cx="2076469" cy="385547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33" name="Graphic 232" descr="Rat">
              <a:extLst>
                <a:ext uri="{FF2B5EF4-FFF2-40B4-BE49-F238E27FC236}">
                  <a16:creationId xmlns:a16="http://schemas.microsoft.com/office/drawing/2014/main" id="{58AA0F79-2413-42AF-9DC1-AE15E03C15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546" y="2408826"/>
              <a:ext cx="900192" cy="900193"/>
            </a:xfrm>
            <a:prstGeom prst="rect">
              <a:avLst/>
            </a:prstGeom>
          </p:spPr>
        </p:pic>
        <p:sp>
          <p:nvSpPr>
            <p:cNvPr id="235" name="TextBox 234">
              <a:extLst>
                <a:ext uri="{FF2B5EF4-FFF2-40B4-BE49-F238E27FC236}">
                  <a16:creationId xmlns:a16="http://schemas.microsoft.com/office/drawing/2014/main" id="{DD1560E9-C920-4B95-B5AB-1328A6E7AC57}"/>
                </a:ext>
              </a:extLst>
            </p:cNvPr>
            <p:cNvSpPr txBox="1"/>
            <p:nvPr/>
          </p:nvSpPr>
          <p:spPr>
            <a:xfrm>
              <a:off x="426892" y="3281883"/>
              <a:ext cx="1591501" cy="553998"/>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73 cell types</a:t>
              </a:r>
            </a:p>
            <a:p>
              <a:pPr algn="ctr"/>
              <a:r>
                <a:rPr lang="en-US" sz="1500" dirty="0">
                  <a:latin typeface="Arial" panose="020B0604020202020204" pitchFamily="34" charset="0"/>
                  <a:cs typeface="Arial" panose="020B0604020202020204" pitchFamily="34" charset="0"/>
                </a:rPr>
                <a:t>115 samples</a:t>
              </a:r>
            </a:p>
          </p:txBody>
        </p:sp>
        <p:cxnSp>
          <p:nvCxnSpPr>
            <p:cNvPr id="246" name="Straight Connector 245">
              <a:extLst>
                <a:ext uri="{FF2B5EF4-FFF2-40B4-BE49-F238E27FC236}">
                  <a16:creationId xmlns:a16="http://schemas.microsoft.com/office/drawing/2014/main" id="{9C7650A4-E7B3-DBE2-0975-9CC4726AD5AA}"/>
                </a:ext>
              </a:extLst>
            </p:cNvPr>
            <p:cNvCxnSpPr>
              <a:cxnSpLocks/>
            </p:cNvCxnSpPr>
            <p:nvPr/>
          </p:nvCxnSpPr>
          <p:spPr>
            <a:xfrm>
              <a:off x="134364" y="3897275"/>
              <a:ext cx="2053188"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47" name="Graphic 246" descr="Man and woman">
              <a:extLst>
                <a:ext uri="{FF2B5EF4-FFF2-40B4-BE49-F238E27FC236}">
                  <a16:creationId xmlns:a16="http://schemas.microsoft.com/office/drawing/2014/main" id="{7A85ABB4-2B8D-8ADF-9319-2C7169DB4A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6116" y="3956750"/>
              <a:ext cx="900192" cy="900192"/>
            </a:xfrm>
            <a:prstGeom prst="rect">
              <a:avLst/>
            </a:prstGeom>
          </p:spPr>
        </p:pic>
        <p:sp>
          <p:nvSpPr>
            <p:cNvPr id="248" name="TextBox 247">
              <a:extLst>
                <a:ext uri="{FF2B5EF4-FFF2-40B4-BE49-F238E27FC236}">
                  <a16:creationId xmlns:a16="http://schemas.microsoft.com/office/drawing/2014/main" id="{71E4596D-A507-BBFF-2E9A-8BFF45E5F41B}"/>
                </a:ext>
              </a:extLst>
            </p:cNvPr>
            <p:cNvSpPr txBox="1"/>
            <p:nvPr/>
          </p:nvSpPr>
          <p:spPr>
            <a:xfrm>
              <a:off x="417678" y="4920519"/>
              <a:ext cx="1591501" cy="553998"/>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61 cell types</a:t>
              </a:r>
            </a:p>
            <a:p>
              <a:pPr algn="ctr"/>
              <a:r>
                <a:rPr lang="en-US" sz="1500" dirty="0">
                  <a:latin typeface="Arial" panose="020B0604020202020204" pitchFamily="34" charset="0"/>
                  <a:cs typeface="Arial" panose="020B0604020202020204" pitchFamily="34" charset="0"/>
                </a:rPr>
                <a:t>226 samples</a:t>
              </a:r>
            </a:p>
          </p:txBody>
        </p:sp>
      </p:grpSp>
      <p:sp>
        <p:nvSpPr>
          <p:cNvPr id="5" name="Rectangle 4">
            <a:extLst>
              <a:ext uri="{FF2B5EF4-FFF2-40B4-BE49-F238E27FC236}">
                <a16:creationId xmlns:a16="http://schemas.microsoft.com/office/drawing/2014/main" id="{35C071FC-CDBB-5815-EEC0-7F8718AC862B}"/>
              </a:ext>
            </a:extLst>
          </p:cNvPr>
          <p:cNvSpPr/>
          <p:nvPr/>
        </p:nvSpPr>
        <p:spPr>
          <a:xfrm>
            <a:off x="4945996" y="430099"/>
            <a:ext cx="1678665" cy="246221"/>
          </a:xfrm>
          <a:prstGeom prst="rect">
            <a:avLst/>
          </a:prstGeom>
        </p:spPr>
        <p:txBody>
          <a:bodyPr wrap="none">
            <a:spAutoFit/>
          </a:bodyPr>
          <a:lstStyle/>
          <a:p>
            <a:r>
              <a:rPr lang="en-US" sz="1000" dirty="0">
                <a:solidFill>
                  <a:schemeClr val="bg1">
                    <a:lumMod val="50000"/>
                  </a:schemeClr>
                </a:solidFill>
                <a:latin typeface="Corbel" panose="020B0503020204020204" pitchFamily="34" charset="0"/>
              </a:rPr>
              <a:t>Zhang </a:t>
            </a:r>
            <a:r>
              <a:rPr lang="en-US" sz="1000" i="1" dirty="0">
                <a:solidFill>
                  <a:schemeClr val="bg1">
                    <a:lumMod val="50000"/>
                  </a:schemeClr>
                </a:solidFill>
                <a:latin typeface="Corbel" panose="020B0503020204020204" pitchFamily="34" charset="0"/>
              </a:rPr>
              <a:t>et al., Sci. Adv. </a:t>
            </a:r>
            <a:r>
              <a:rPr lang="en-US" sz="1000" dirty="0">
                <a:solidFill>
                  <a:schemeClr val="bg1">
                    <a:lumMod val="50000"/>
                  </a:schemeClr>
                </a:solidFill>
                <a:latin typeface="Corbel" panose="020B0503020204020204" pitchFamily="34" charset="0"/>
              </a:rPr>
              <a:t>(2019)</a:t>
            </a:r>
          </a:p>
        </p:txBody>
      </p:sp>
    </p:spTree>
    <p:extLst>
      <p:ext uri="{BB962C8B-B14F-4D97-AF65-F5344CB8AC3E}">
        <p14:creationId xmlns:p14="http://schemas.microsoft.com/office/powerpoint/2010/main" val="258894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 name="Group 337">
            <a:extLst>
              <a:ext uri="{FF2B5EF4-FFF2-40B4-BE49-F238E27FC236}">
                <a16:creationId xmlns:a16="http://schemas.microsoft.com/office/drawing/2014/main" id="{36AA805C-AF3A-47D8-9318-41814D9550D1}"/>
              </a:ext>
            </a:extLst>
          </p:cNvPr>
          <p:cNvGrpSpPr>
            <a:grpSpLocks noChangeAspect="1"/>
          </p:cNvGrpSpPr>
          <p:nvPr/>
        </p:nvGrpSpPr>
        <p:grpSpPr>
          <a:xfrm>
            <a:off x="455804" y="368968"/>
            <a:ext cx="11691293" cy="6371665"/>
            <a:chOff x="183087" y="316529"/>
            <a:chExt cx="11875810" cy="6472230"/>
          </a:xfrm>
        </p:grpSpPr>
        <p:grpSp>
          <p:nvGrpSpPr>
            <p:cNvPr id="9" name="Group 8">
              <a:extLst>
                <a:ext uri="{FF2B5EF4-FFF2-40B4-BE49-F238E27FC236}">
                  <a16:creationId xmlns:a16="http://schemas.microsoft.com/office/drawing/2014/main" id="{4FF06917-1F2D-4692-B715-CEA499D04627}"/>
                </a:ext>
              </a:extLst>
            </p:cNvPr>
            <p:cNvGrpSpPr/>
            <p:nvPr/>
          </p:nvGrpSpPr>
          <p:grpSpPr>
            <a:xfrm>
              <a:off x="183087" y="1868093"/>
              <a:ext cx="1889184" cy="1668450"/>
              <a:chOff x="1224950" y="1945258"/>
              <a:chExt cx="1889185" cy="1668450"/>
            </a:xfrm>
          </p:grpSpPr>
          <p:pic>
            <p:nvPicPr>
              <p:cNvPr id="4" name="Graphic 3" descr="Man and woman">
                <a:extLst>
                  <a:ext uri="{FF2B5EF4-FFF2-40B4-BE49-F238E27FC236}">
                    <a16:creationId xmlns:a16="http://schemas.microsoft.com/office/drawing/2014/main" id="{E56DFB3D-01B0-4260-A041-5C435AE6C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2342" y="2046240"/>
                <a:ext cx="914400" cy="914400"/>
              </a:xfrm>
              <a:prstGeom prst="rect">
                <a:avLst/>
              </a:prstGeom>
            </p:spPr>
          </p:pic>
          <p:sp>
            <p:nvSpPr>
              <p:cNvPr id="6" name="Rectangle: Rounded Corners 5">
                <a:extLst>
                  <a:ext uri="{FF2B5EF4-FFF2-40B4-BE49-F238E27FC236}">
                    <a16:creationId xmlns:a16="http://schemas.microsoft.com/office/drawing/2014/main" id="{458306B4-C29E-4E80-B1BE-EA9A5169FA7E}"/>
                  </a:ext>
                </a:extLst>
              </p:cNvPr>
              <p:cNvSpPr/>
              <p:nvPr/>
            </p:nvSpPr>
            <p:spPr>
              <a:xfrm>
                <a:off x="1224950" y="1945258"/>
                <a:ext cx="1889185" cy="1668450"/>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BCF5B5C-2D88-4C57-8A36-CAAECEEFAAD9}"/>
                  </a:ext>
                </a:extLst>
              </p:cNvPr>
              <p:cNvSpPr txBox="1"/>
              <p:nvPr/>
            </p:nvSpPr>
            <p:spPr>
              <a:xfrm>
                <a:off x="1528002" y="2953064"/>
                <a:ext cx="1517693" cy="553998"/>
              </a:xfrm>
              <a:prstGeom prst="rect">
                <a:avLst/>
              </a:prstGeom>
              <a:noFill/>
            </p:spPr>
            <p:txBody>
              <a:bodyPr wrap="square" rtlCol="0">
                <a:spAutoFit/>
              </a:bodyPr>
              <a:lstStyle/>
              <a:p>
                <a:r>
                  <a:rPr lang="en-US" sz="1500" dirty="0"/>
                  <a:t>65 samples</a:t>
                </a:r>
              </a:p>
              <a:p>
                <a:r>
                  <a:rPr lang="en-US" sz="1500" dirty="0"/>
                  <a:t>7 cell lineages</a:t>
                </a:r>
              </a:p>
            </p:txBody>
          </p:sp>
        </p:grpSp>
        <p:grpSp>
          <p:nvGrpSpPr>
            <p:cNvPr id="21" name="Group 20">
              <a:extLst>
                <a:ext uri="{FF2B5EF4-FFF2-40B4-BE49-F238E27FC236}">
                  <a16:creationId xmlns:a16="http://schemas.microsoft.com/office/drawing/2014/main" id="{4E849A62-FA3B-42B0-9D0D-1A2AB907D415}"/>
                </a:ext>
              </a:extLst>
            </p:cNvPr>
            <p:cNvGrpSpPr/>
            <p:nvPr/>
          </p:nvGrpSpPr>
          <p:grpSpPr>
            <a:xfrm>
              <a:off x="221441" y="4074451"/>
              <a:ext cx="1889184" cy="1497865"/>
              <a:chOff x="1268359" y="4120987"/>
              <a:chExt cx="1889185" cy="1497864"/>
            </a:xfrm>
          </p:grpSpPr>
          <p:sp>
            <p:nvSpPr>
              <p:cNvPr id="18" name="Rectangle: Rounded Corners 17">
                <a:extLst>
                  <a:ext uri="{FF2B5EF4-FFF2-40B4-BE49-F238E27FC236}">
                    <a16:creationId xmlns:a16="http://schemas.microsoft.com/office/drawing/2014/main" id="{FC5DA490-B02E-4CEF-90F9-69A0CC478301}"/>
                  </a:ext>
                </a:extLst>
              </p:cNvPr>
              <p:cNvSpPr/>
              <p:nvPr/>
            </p:nvSpPr>
            <p:spPr>
              <a:xfrm>
                <a:off x="1268359" y="4133166"/>
                <a:ext cx="1889185" cy="1485685"/>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D64C6C9-AA25-46D7-8492-D5EBEC937BCC}"/>
                  </a:ext>
                </a:extLst>
              </p:cNvPr>
              <p:cNvSpPr txBox="1"/>
              <p:nvPr/>
            </p:nvSpPr>
            <p:spPr>
              <a:xfrm>
                <a:off x="1534107" y="4958493"/>
                <a:ext cx="1616620" cy="553997"/>
              </a:xfrm>
              <a:prstGeom prst="rect">
                <a:avLst/>
              </a:prstGeom>
              <a:noFill/>
            </p:spPr>
            <p:txBody>
              <a:bodyPr wrap="square" rtlCol="0">
                <a:spAutoFit/>
              </a:bodyPr>
              <a:lstStyle/>
              <a:p>
                <a:r>
                  <a:rPr lang="en-US" sz="1500" dirty="0"/>
                  <a:t>85 samples</a:t>
                </a:r>
              </a:p>
              <a:p>
                <a:r>
                  <a:rPr lang="en-US" sz="1500" dirty="0"/>
                  <a:t>10 cell lineages</a:t>
                </a:r>
              </a:p>
            </p:txBody>
          </p:sp>
          <p:pic>
            <p:nvPicPr>
              <p:cNvPr id="20" name="Graphic 19" descr="Rat">
                <a:extLst>
                  <a:ext uri="{FF2B5EF4-FFF2-40B4-BE49-F238E27FC236}">
                    <a16:creationId xmlns:a16="http://schemas.microsoft.com/office/drawing/2014/main" id="{D22B8DAA-D970-4630-B236-309618B27C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7397" y="4120987"/>
                <a:ext cx="914400" cy="914400"/>
              </a:xfrm>
              <a:prstGeom prst="rect">
                <a:avLst/>
              </a:prstGeom>
            </p:spPr>
          </p:pic>
        </p:grpSp>
        <p:grpSp>
          <p:nvGrpSpPr>
            <p:cNvPr id="284" name="Group 283">
              <a:extLst>
                <a:ext uri="{FF2B5EF4-FFF2-40B4-BE49-F238E27FC236}">
                  <a16:creationId xmlns:a16="http://schemas.microsoft.com/office/drawing/2014/main" id="{81AF673C-667A-46F3-AF20-E9D1DF6AD86B}"/>
                </a:ext>
              </a:extLst>
            </p:cNvPr>
            <p:cNvGrpSpPr/>
            <p:nvPr/>
          </p:nvGrpSpPr>
          <p:grpSpPr>
            <a:xfrm>
              <a:off x="2563821" y="523793"/>
              <a:ext cx="2098635" cy="6118697"/>
              <a:chOff x="3857174" y="317157"/>
              <a:chExt cx="2098636" cy="6118696"/>
            </a:xfrm>
          </p:grpSpPr>
          <p:grpSp>
            <p:nvGrpSpPr>
              <p:cNvPr id="39" name="Group 38">
                <a:extLst>
                  <a:ext uri="{FF2B5EF4-FFF2-40B4-BE49-F238E27FC236}">
                    <a16:creationId xmlns:a16="http://schemas.microsoft.com/office/drawing/2014/main" id="{50CAF3C3-0F83-4C11-8377-5ACA3943BB15}"/>
                  </a:ext>
                </a:extLst>
              </p:cNvPr>
              <p:cNvGrpSpPr/>
              <p:nvPr/>
            </p:nvGrpSpPr>
            <p:grpSpPr>
              <a:xfrm>
                <a:off x="3857174" y="4987865"/>
                <a:ext cx="2085594" cy="1447988"/>
                <a:chOff x="3826693" y="5092854"/>
                <a:chExt cx="2085594" cy="1447988"/>
              </a:xfrm>
            </p:grpSpPr>
            <p:sp>
              <p:nvSpPr>
                <p:cNvPr id="23" name="Rectangle: Rounded Corners 22">
                  <a:extLst>
                    <a:ext uri="{FF2B5EF4-FFF2-40B4-BE49-F238E27FC236}">
                      <a16:creationId xmlns:a16="http://schemas.microsoft.com/office/drawing/2014/main" id="{ACE715AC-4FAB-4D11-94CC-F3614356D3D0}"/>
                    </a:ext>
                  </a:extLst>
                </p:cNvPr>
                <p:cNvSpPr/>
                <p:nvPr/>
              </p:nvSpPr>
              <p:spPr>
                <a:xfrm>
                  <a:off x="3826693" y="5092854"/>
                  <a:ext cx="2085594" cy="144798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C479067-ABD5-4F48-9C82-35304379A9AB}"/>
                    </a:ext>
                  </a:extLst>
                </p:cNvPr>
                <p:cNvGrpSpPr>
                  <a:grpSpLocks noChangeAspect="1"/>
                </p:cNvGrpSpPr>
                <p:nvPr/>
              </p:nvGrpSpPr>
              <p:grpSpPr>
                <a:xfrm>
                  <a:off x="4047845" y="5753819"/>
                  <a:ext cx="1737670" cy="606172"/>
                  <a:chOff x="1838325" y="2229772"/>
                  <a:chExt cx="9296401" cy="2896252"/>
                </a:xfrm>
              </p:grpSpPr>
              <p:cxnSp>
                <p:nvCxnSpPr>
                  <p:cNvPr id="29" name="Straight Connector 28">
                    <a:extLst>
                      <a:ext uri="{FF2B5EF4-FFF2-40B4-BE49-F238E27FC236}">
                        <a16:creationId xmlns:a16="http://schemas.microsoft.com/office/drawing/2014/main" id="{579C3611-5E15-4484-919D-589A69DE0AA0}"/>
                      </a:ext>
                    </a:extLst>
                  </p:cNvPr>
                  <p:cNvCxnSpPr/>
                  <p:nvPr/>
                </p:nvCxnSpPr>
                <p:spPr>
                  <a:xfrm>
                    <a:off x="1838325" y="4810125"/>
                    <a:ext cx="8143875" cy="0"/>
                  </a:xfrm>
                  <a:prstGeom prst="line">
                    <a:avLst/>
                  </a:prstGeom>
                  <a:ln w="7620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CDD6C20-0F77-4334-ACB6-2CA883AD0DD9}"/>
                      </a:ext>
                    </a:extLst>
                  </p:cNvPr>
                  <p:cNvSpPr/>
                  <p:nvPr/>
                </p:nvSpPr>
                <p:spPr>
                  <a:xfrm>
                    <a:off x="4629150" y="4535474"/>
                    <a:ext cx="4362450" cy="590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AD220A13-56CA-47E4-B42F-2C5615E3D685}"/>
                      </a:ext>
                    </a:extLst>
                  </p:cNvPr>
                  <p:cNvGrpSpPr/>
                  <p:nvPr/>
                </p:nvGrpSpPr>
                <p:grpSpPr>
                  <a:xfrm>
                    <a:off x="3301282" y="3721210"/>
                    <a:ext cx="1327868" cy="1088915"/>
                    <a:chOff x="3048580" y="3721210"/>
                    <a:chExt cx="1327868" cy="1088915"/>
                  </a:xfrm>
                </p:grpSpPr>
                <p:cxnSp>
                  <p:nvCxnSpPr>
                    <p:cNvPr id="36" name="Straight Arrow Connector 35">
                      <a:extLst>
                        <a:ext uri="{FF2B5EF4-FFF2-40B4-BE49-F238E27FC236}">
                          <a16:creationId xmlns:a16="http://schemas.microsoft.com/office/drawing/2014/main" id="{490355D5-662D-44F7-A081-7B80702D6281}"/>
                        </a:ext>
                      </a:extLst>
                    </p:cNvPr>
                    <p:cNvCxnSpPr/>
                    <p:nvPr/>
                  </p:nvCxnSpPr>
                  <p:spPr>
                    <a:xfrm>
                      <a:off x="3048580" y="3721210"/>
                      <a:ext cx="13278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A6EFA07-538D-4834-9C62-621FC557E742}"/>
                        </a:ext>
                      </a:extLst>
                    </p:cNvPr>
                    <p:cNvCxnSpPr>
                      <a:cxnSpLocks/>
                    </p:cNvCxnSpPr>
                    <p:nvPr/>
                  </p:nvCxnSpPr>
                  <p:spPr>
                    <a:xfrm>
                      <a:off x="3057525" y="3724275"/>
                      <a:ext cx="0" cy="1085850"/>
                    </a:xfrm>
                    <a:prstGeom prst="line">
                      <a:avLst/>
                    </a:prstGeom>
                    <a:ln w="38100"/>
                  </p:spPr>
                  <p:style>
                    <a:lnRef idx="1">
                      <a:schemeClr val="dk1"/>
                    </a:lnRef>
                    <a:fillRef idx="0">
                      <a:schemeClr val="dk1"/>
                    </a:fillRef>
                    <a:effectRef idx="0">
                      <a:schemeClr val="dk1"/>
                    </a:effectRef>
                    <a:fontRef idx="minor">
                      <a:schemeClr val="tx1"/>
                    </a:fontRef>
                  </p:style>
                </p:cxnSp>
              </p:grpSp>
              <p:sp>
                <p:nvSpPr>
                  <p:cNvPr id="32" name="Freeform: Shape 31">
                    <a:extLst>
                      <a:ext uri="{FF2B5EF4-FFF2-40B4-BE49-F238E27FC236}">
                        <a16:creationId xmlns:a16="http://schemas.microsoft.com/office/drawing/2014/main" id="{64E3C551-A1CC-4AC9-A80B-A6F0866FF5FE}"/>
                      </a:ext>
                    </a:extLst>
                  </p:cNvPr>
                  <p:cNvSpPr/>
                  <p:nvPr/>
                </p:nvSpPr>
                <p:spPr>
                  <a:xfrm>
                    <a:off x="5200652" y="3579831"/>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964E2B4-7B95-4260-A8E2-0806CE2FD275}"/>
                      </a:ext>
                    </a:extLst>
                  </p:cNvPr>
                  <p:cNvSpPr/>
                  <p:nvPr/>
                </p:nvSpPr>
                <p:spPr>
                  <a:xfrm>
                    <a:off x="5762626" y="2898838"/>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16811E8-D1F2-4CAA-85A5-F89DA289E9B1}"/>
                      </a:ext>
                    </a:extLst>
                  </p:cNvPr>
                  <p:cNvSpPr/>
                  <p:nvPr/>
                </p:nvSpPr>
                <p:spPr>
                  <a:xfrm>
                    <a:off x="6410326" y="2229772"/>
                    <a:ext cx="4724400" cy="523870"/>
                  </a:xfrm>
                  <a:custGeom>
                    <a:avLst/>
                    <a:gdLst>
                      <a:gd name="connsiteX0" fmla="*/ 0 w 8124825"/>
                      <a:gd name="connsiteY0" fmla="*/ 948530 h 1615280"/>
                      <a:gd name="connsiteX1" fmla="*/ 895350 w 8124825"/>
                      <a:gd name="connsiteY1" fmla="*/ 15080 h 1615280"/>
                      <a:gd name="connsiteX2" fmla="*/ 2657475 w 8124825"/>
                      <a:gd name="connsiteY2" fmla="*/ 1615280 h 1615280"/>
                      <a:gd name="connsiteX3" fmla="*/ 4048125 w 8124825"/>
                      <a:gd name="connsiteY3" fmla="*/ 15080 h 1615280"/>
                      <a:gd name="connsiteX4" fmla="*/ 5457825 w 8124825"/>
                      <a:gd name="connsiteY4" fmla="*/ 1539080 h 1615280"/>
                      <a:gd name="connsiteX5" fmla="*/ 6867525 w 8124825"/>
                      <a:gd name="connsiteY5" fmla="*/ 129380 h 1615280"/>
                      <a:gd name="connsiteX6" fmla="*/ 8124825 w 8124825"/>
                      <a:gd name="connsiteY6" fmla="*/ 1015205 h 161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825" h="161528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A9A04BC-DEDF-49CB-88BD-F7F10B830E8F}"/>
                    </a:ext>
                  </a:extLst>
                </p:cNvPr>
                <p:cNvSpPr txBox="1"/>
                <p:nvPr/>
              </p:nvSpPr>
              <p:spPr>
                <a:xfrm>
                  <a:off x="4152881" y="5231076"/>
                  <a:ext cx="1753641" cy="323165"/>
                </a:xfrm>
                <a:prstGeom prst="rect">
                  <a:avLst/>
                </a:prstGeom>
                <a:noFill/>
              </p:spPr>
              <p:txBody>
                <a:bodyPr wrap="square" rtlCol="0">
                  <a:spAutoFit/>
                </a:bodyPr>
                <a:lstStyle/>
                <a:p>
                  <a:r>
                    <a:rPr lang="en-US" sz="1500" dirty="0"/>
                    <a:t>Gene expression</a:t>
                  </a:r>
                </a:p>
              </p:txBody>
            </p:sp>
          </p:grpSp>
          <p:grpSp>
            <p:nvGrpSpPr>
              <p:cNvPr id="283" name="Group 282">
                <a:extLst>
                  <a:ext uri="{FF2B5EF4-FFF2-40B4-BE49-F238E27FC236}">
                    <a16:creationId xmlns:a16="http://schemas.microsoft.com/office/drawing/2014/main" id="{C7094AAC-2179-4E30-9025-23FEC3B0ABC1}"/>
                  </a:ext>
                </a:extLst>
              </p:cNvPr>
              <p:cNvGrpSpPr>
                <a:grpSpLocks noChangeAspect="1"/>
              </p:cNvGrpSpPr>
              <p:nvPr/>
            </p:nvGrpSpPr>
            <p:grpSpPr>
              <a:xfrm>
                <a:off x="3859640" y="317157"/>
                <a:ext cx="2096170" cy="4342989"/>
                <a:chOff x="3859640" y="317157"/>
                <a:chExt cx="2096170" cy="4342989"/>
              </a:xfrm>
            </p:grpSpPr>
            <p:pic>
              <p:nvPicPr>
                <p:cNvPr id="142" name="Picture 141" descr="A close up of a logo&#10;&#10;Description automatically generated">
                  <a:extLst>
                    <a:ext uri="{FF2B5EF4-FFF2-40B4-BE49-F238E27FC236}">
                      <a16:creationId xmlns:a16="http://schemas.microsoft.com/office/drawing/2014/main" id="{569772DA-9520-4B7B-B0D8-371913FC3BCD}"/>
                    </a:ext>
                  </a:extLst>
                </p:cNvPr>
                <p:cNvPicPr>
                  <a:picLocks noChangeAspect="1"/>
                </p:cNvPicPr>
                <p:nvPr/>
              </p:nvPicPr>
              <p:blipFill rotWithShape="1">
                <a:blip r:embed="rId7">
                  <a:extLst>
                    <a:ext uri="{28A0092B-C50C-407E-A947-70E740481C1C}">
                      <a14:useLocalDpi xmlns:a14="http://schemas.microsoft.com/office/drawing/2010/main" val="0"/>
                    </a:ext>
                  </a:extLst>
                </a:blip>
                <a:srcRect l="26181" t="85194" r="56853" b="4103"/>
                <a:stretch/>
              </p:blipFill>
              <p:spPr>
                <a:xfrm>
                  <a:off x="4715375" y="2143724"/>
                  <a:ext cx="468151" cy="190393"/>
                </a:xfrm>
                <a:prstGeom prst="rect">
                  <a:avLst/>
                </a:prstGeom>
              </p:spPr>
            </p:pic>
            <p:sp>
              <p:nvSpPr>
                <p:cNvPr id="41" name="Rectangle: Rounded Corners 40">
                  <a:extLst>
                    <a:ext uri="{FF2B5EF4-FFF2-40B4-BE49-F238E27FC236}">
                      <a16:creationId xmlns:a16="http://schemas.microsoft.com/office/drawing/2014/main" id="{AD811C5B-B3D2-4E3D-B623-97B90A6F2849}"/>
                    </a:ext>
                  </a:extLst>
                </p:cNvPr>
                <p:cNvSpPr/>
                <p:nvPr/>
              </p:nvSpPr>
              <p:spPr>
                <a:xfrm>
                  <a:off x="3859640" y="317157"/>
                  <a:ext cx="2085594" cy="4342989"/>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F41CC8F7-9C21-47F5-813A-4C5F543B106F}"/>
                    </a:ext>
                  </a:extLst>
                </p:cNvPr>
                <p:cNvCxnSpPr>
                  <a:cxnSpLocks/>
                </p:cNvCxnSpPr>
                <p:nvPr/>
              </p:nvCxnSpPr>
              <p:spPr>
                <a:xfrm>
                  <a:off x="3870216" y="3384334"/>
                  <a:ext cx="2085594"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5EC4256-105A-435E-BB6E-5D38996CADC9}"/>
                    </a:ext>
                  </a:extLst>
                </p:cNvPr>
                <p:cNvSpPr txBox="1"/>
                <p:nvPr/>
              </p:nvSpPr>
              <p:spPr>
                <a:xfrm>
                  <a:off x="3938356" y="2869058"/>
                  <a:ext cx="1877076" cy="400110"/>
                </a:xfrm>
                <a:prstGeom prst="rect">
                  <a:avLst/>
                </a:prstGeom>
                <a:noFill/>
              </p:spPr>
              <p:txBody>
                <a:bodyPr wrap="square" rtlCol="0">
                  <a:spAutoFit/>
                </a:bodyPr>
                <a:lstStyle/>
                <a:p>
                  <a:r>
                    <a:rPr lang="en-US" altLang="zh-CN" sz="1000" dirty="0"/>
                    <a:t>Scan motif binding sites in open chromatin area</a:t>
                  </a:r>
                  <a:endParaRPr lang="en-US" sz="1000" dirty="0"/>
                </a:p>
              </p:txBody>
            </p:sp>
            <p:grpSp>
              <p:nvGrpSpPr>
                <p:cNvPr id="84" name="Group 83">
                  <a:extLst>
                    <a:ext uri="{FF2B5EF4-FFF2-40B4-BE49-F238E27FC236}">
                      <a16:creationId xmlns:a16="http://schemas.microsoft.com/office/drawing/2014/main" id="{22A0F020-C93D-4803-B6AF-1DC26F2B0980}"/>
                    </a:ext>
                  </a:extLst>
                </p:cNvPr>
                <p:cNvGrpSpPr>
                  <a:grpSpLocks noChangeAspect="1"/>
                </p:cNvGrpSpPr>
                <p:nvPr/>
              </p:nvGrpSpPr>
              <p:grpSpPr>
                <a:xfrm>
                  <a:off x="4007478" y="1066398"/>
                  <a:ext cx="1738833" cy="506825"/>
                  <a:chOff x="619125" y="2744835"/>
                  <a:chExt cx="11134726" cy="3245483"/>
                </a:xfrm>
              </p:grpSpPr>
              <p:sp>
                <p:nvSpPr>
                  <p:cNvPr id="86" name="Freeform: Shape 85">
                    <a:extLst>
                      <a:ext uri="{FF2B5EF4-FFF2-40B4-BE49-F238E27FC236}">
                        <a16:creationId xmlns:a16="http://schemas.microsoft.com/office/drawing/2014/main" id="{28C0A506-F401-42E7-84AA-632642EE78A1}"/>
                      </a:ext>
                    </a:extLst>
                  </p:cNvPr>
                  <p:cNvSpPr/>
                  <p:nvPr/>
                </p:nvSpPr>
                <p:spPr>
                  <a:xfrm>
                    <a:off x="619125" y="2790826"/>
                    <a:ext cx="11134726" cy="3199492"/>
                  </a:xfrm>
                  <a:custGeom>
                    <a:avLst/>
                    <a:gdLst>
                      <a:gd name="connsiteX0" fmla="*/ 0 w 11134725"/>
                      <a:gd name="connsiteY0" fmla="*/ 2676525 h 3199495"/>
                      <a:gd name="connsiteX1" fmla="*/ 866775 w 11134725"/>
                      <a:gd name="connsiteY1" fmla="*/ 1590675 h 3199495"/>
                      <a:gd name="connsiteX2" fmla="*/ 1628775 w 11134725"/>
                      <a:gd name="connsiteY2" fmla="*/ 1076325 h 3199495"/>
                      <a:gd name="connsiteX3" fmla="*/ 2181225 w 11134725"/>
                      <a:gd name="connsiteY3" fmla="*/ 1209675 h 3199495"/>
                      <a:gd name="connsiteX4" fmla="*/ 2857500 w 11134725"/>
                      <a:gd name="connsiteY4" fmla="*/ 685800 h 3199495"/>
                      <a:gd name="connsiteX5" fmla="*/ 3371850 w 11134725"/>
                      <a:gd name="connsiteY5" fmla="*/ 742950 h 3199495"/>
                      <a:gd name="connsiteX6" fmla="*/ 3733800 w 11134725"/>
                      <a:gd name="connsiteY6" fmla="*/ 1800225 h 3199495"/>
                      <a:gd name="connsiteX7" fmla="*/ 4267200 w 11134725"/>
                      <a:gd name="connsiteY7" fmla="*/ 2809875 h 3199495"/>
                      <a:gd name="connsiteX8" fmla="*/ 5448300 w 11134725"/>
                      <a:gd name="connsiteY8" fmla="*/ 3171825 h 3199495"/>
                      <a:gd name="connsiteX9" fmla="*/ 6324600 w 11134725"/>
                      <a:gd name="connsiteY9" fmla="*/ 2143125 h 3199495"/>
                      <a:gd name="connsiteX10" fmla="*/ 6829425 w 11134725"/>
                      <a:gd name="connsiteY10" fmla="*/ 1314450 h 3199495"/>
                      <a:gd name="connsiteX11" fmla="*/ 7581900 w 11134725"/>
                      <a:gd name="connsiteY11" fmla="*/ 400050 h 3199495"/>
                      <a:gd name="connsiteX12" fmla="*/ 8562975 w 11134725"/>
                      <a:gd name="connsiteY12" fmla="*/ 1409700 h 3199495"/>
                      <a:gd name="connsiteX13" fmla="*/ 9077325 w 11134725"/>
                      <a:gd name="connsiteY13" fmla="*/ 2190750 h 3199495"/>
                      <a:gd name="connsiteX14" fmla="*/ 10001250 w 11134725"/>
                      <a:gd name="connsiteY14" fmla="*/ 809625 h 3199495"/>
                      <a:gd name="connsiteX15" fmla="*/ 11134725 w 11134725"/>
                      <a:gd name="connsiteY15" fmla="*/ 0 h 31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34725" h="3199495">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C68FBEA7-9FBA-456B-B58B-93564DF50FE2}"/>
                      </a:ext>
                    </a:extLst>
                  </p:cNvPr>
                  <p:cNvSpPr>
                    <a:spLocks noChangeAspect="1"/>
                  </p:cNvSpPr>
                  <p:nvPr/>
                </p:nvSpPr>
                <p:spPr>
                  <a:xfrm>
                    <a:off x="3102317" y="2882782"/>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5EBBB93-6E2A-4013-8D9B-18D3A05BA2E7}"/>
                      </a:ext>
                    </a:extLst>
                  </p:cNvPr>
                  <p:cNvSpPr>
                    <a:spLocks noChangeAspect="1"/>
                  </p:cNvSpPr>
                  <p:nvPr/>
                </p:nvSpPr>
                <p:spPr>
                  <a:xfrm>
                    <a:off x="1257673" y="3486483"/>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10C575-FA42-4FB3-94D3-E28EA2C5A5B0}"/>
                      </a:ext>
                    </a:extLst>
                  </p:cNvPr>
                  <p:cNvSpPr>
                    <a:spLocks noChangeAspect="1"/>
                  </p:cNvSpPr>
                  <p:nvPr/>
                </p:nvSpPr>
                <p:spPr>
                  <a:xfrm>
                    <a:off x="4015032" y="445388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7AAD084-CC73-4860-B3CD-A1E22D7B88C1}"/>
                      </a:ext>
                    </a:extLst>
                  </p:cNvPr>
                  <p:cNvSpPr>
                    <a:spLocks noChangeAspect="1"/>
                  </p:cNvSpPr>
                  <p:nvPr/>
                </p:nvSpPr>
                <p:spPr>
                  <a:xfrm>
                    <a:off x="7724582" y="275305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D638816-22F5-4B6C-8244-F5AF95D82658}"/>
                      </a:ext>
                    </a:extLst>
                  </p:cNvPr>
                  <p:cNvSpPr>
                    <a:spLocks noChangeAspect="1"/>
                  </p:cNvSpPr>
                  <p:nvPr/>
                </p:nvSpPr>
                <p:spPr>
                  <a:xfrm>
                    <a:off x="10113126" y="2744835"/>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680000CA-2D57-43D1-BC98-67486A0D36F3}"/>
                      </a:ext>
                    </a:extLst>
                  </p:cNvPr>
                  <p:cNvSpPr>
                    <a:spLocks noChangeAspect="1"/>
                  </p:cNvSpPr>
                  <p:nvPr/>
                </p:nvSpPr>
                <p:spPr>
                  <a:xfrm>
                    <a:off x="6545271" y="3975217"/>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59DF7F1-F643-4E30-B14C-7BB0C15B84FF}"/>
                      </a:ext>
                    </a:extLst>
                  </p:cNvPr>
                  <p:cNvSpPr>
                    <a:spLocks noChangeAspect="1"/>
                  </p:cNvSpPr>
                  <p:nvPr/>
                </p:nvSpPr>
                <p:spPr>
                  <a:xfrm>
                    <a:off x="9025327" y="4125980"/>
                    <a:ext cx="1087799" cy="1092435"/>
                  </a:xfrm>
                  <a:prstGeom prst="ellipse">
                    <a:avLst/>
                  </a:prstGeom>
                  <a:solidFill>
                    <a:schemeClr val="bg1">
                      <a:lumMod val="50000"/>
                    </a:schemeClr>
                  </a:solid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73A922F6-3219-428F-A475-09398B37A82A}"/>
                    </a:ext>
                  </a:extLst>
                </p:cNvPr>
                <p:cNvSpPr txBox="1"/>
                <p:nvPr/>
              </p:nvSpPr>
              <p:spPr>
                <a:xfrm>
                  <a:off x="3910035" y="468625"/>
                  <a:ext cx="2045775" cy="621871"/>
                </a:xfrm>
                <a:prstGeom prst="rect">
                  <a:avLst/>
                </a:prstGeom>
                <a:noFill/>
              </p:spPr>
              <p:txBody>
                <a:bodyPr wrap="square" rtlCol="0">
                  <a:spAutoFit/>
                </a:bodyPr>
                <a:lstStyle/>
                <a:p>
                  <a:r>
                    <a:rPr lang="en-US" sz="1500" dirty="0"/>
                    <a:t>Chromatin accessibility</a:t>
                  </a:r>
                </a:p>
              </p:txBody>
            </p:sp>
            <p:sp>
              <p:nvSpPr>
                <p:cNvPr id="118" name="Freeform: Shape 117">
                  <a:extLst>
                    <a:ext uri="{FF2B5EF4-FFF2-40B4-BE49-F238E27FC236}">
                      <a16:creationId xmlns:a16="http://schemas.microsoft.com/office/drawing/2014/main" id="{2F9B65CD-FF29-4C62-83FD-534D6F4EA5EA}"/>
                    </a:ext>
                  </a:extLst>
                </p:cNvPr>
                <p:cNvSpPr/>
                <p:nvPr/>
              </p:nvSpPr>
              <p:spPr>
                <a:xfrm>
                  <a:off x="4047845" y="1674372"/>
                  <a:ext cx="1877076" cy="382805"/>
                </a:xfrm>
                <a:custGeom>
                  <a:avLst/>
                  <a:gdLst>
                    <a:gd name="connsiteX0" fmla="*/ 0 w 1877076"/>
                    <a:gd name="connsiteY0" fmla="*/ 369170 h 382805"/>
                    <a:gd name="connsiteX1" fmla="*/ 36917 w 1877076"/>
                    <a:gd name="connsiteY1" fmla="*/ 187426 h 382805"/>
                    <a:gd name="connsiteX2" fmla="*/ 88032 w 1877076"/>
                    <a:gd name="connsiteY2" fmla="*/ 369170 h 382805"/>
                    <a:gd name="connsiteX3" fmla="*/ 164706 w 1877076"/>
                    <a:gd name="connsiteY3" fmla="*/ 318054 h 382805"/>
                    <a:gd name="connsiteX4" fmla="*/ 235700 w 1877076"/>
                    <a:gd name="connsiteY4" fmla="*/ 360651 h 382805"/>
                    <a:gd name="connsiteX5" fmla="*/ 286815 w 1877076"/>
                    <a:gd name="connsiteY5" fmla="*/ 218663 h 382805"/>
                    <a:gd name="connsiteX6" fmla="*/ 337931 w 1877076"/>
                    <a:gd name="connsiteY6" fmla="*/ 366330 h 382805"/>
                    <a:gd name="connsiteX7" fmla="*/ 465719 w 1877076"/>
                    <a:gd name="connsiteY7" fmla="*/ 303856 h 382805"/>
                    <a:gd name="connsiteX8" fmla="*/ 602028 w 1877076"/>
                    <a:gd name="connsiteY8" fmla="*/ 369170 h 382805"/>
                    <a:gd name="connsiteX9" fmla="*/ 761054 w 1877076"/>
                    <a:gd name="connsiteY9" fmla="*/ 2 h 382805"/>
                    <a:gd name="connsiteX10" fmla="*/ 945637 w 1877076"/>
                    <a:gd name="connsiteY10" fmla="*/ 374849 h 382805"/>
                    <a:gd name="connsiteX11" fmla="*/ 1260850 w 1877076"/>
                    <a:gd name="connsiteY11" fmla="*/ 264099 h 382805"/>
                    <a:gd name="connsiteX12" fmla="*/ 1530626 w 1877076"/>
                    <a:gd name="connsiteY12" fmla="*/ 363490 h 382805"/>
                    <a:gd name="connsiteX13" fmla="*/ 1706691 w 1877076"/>
                    <a:gd name="connsiteY13" fmla="*/ 309535 h 382805"/>
                    <a:gd name="connsiteX14" fmla="*/ 1877076 w 1877076"/>
                    <a:gd name="connsiteY14" fmla="*/ 354971 h 3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7076" h="382805">
                      <a:moveTo>
                        <a:pt x="0" y="369170"/>
                      </a:moveTo>
                      <a:cubicBezTo>
                        <a:pt x="11122" y="278298"/>
                        <a:pt x="22245" y="187426"/>
                        <a:pt x="36917" y="187426"/>
                      </a:cubicBezTo>
                      <a:cubicBezTo>
                        <a:pt x="51589" y="187426"/>
                        <a:pt x="66734" y="347399"/>
                        <a:pt x="88032" y="369170"/>
                      </a:cubicBezTo>
                      <a:cubicBezTo>
                        <a:pt x="109330" y="390941"/>
                        <a:pt x="140095" y="319474"/>
                        <a:pt x="164706" y="318054"/>
                      </a:cubicBezTo>
                      <a:cubicBezTo>
                        <a:pt x="189317" y="316634"/>
                        <a:pt x="215348" y="377216"/>
                        <a:pt x="235700" y="360651"/>
                      </a:cubicBezTo>
                      <a:cubicBezTo>
                        <a:pt x="256052" y="344086"/>
                        <a:pt x="269777" y="217717"/>
                        <a:pt x="286815" y="218663"/>
                      </a:cubicBezTo>
                      <a:cubicBezTo>
                        <a:pt x="303853" y="219609"/>
                        <a:pt x="308114" y="352131"/>
                        <a:pt x="337931" y="366330"/>
                      </a:cubicBezTo>
                      <a:cubicBezTo>
                        <a:pt x="367748" y="380529"/>
                        <a:pt x="421703" y="303383"/>
                        <a:pt x="465719" y="303856"/>
                      </a:cubicBezTo>
                      <a:cubicBezTo>
                        <a:pt x="509735" y="304329"/>
                        <a:pt x="552806" y="419812"/>
                        <a:pt x="602028" y="369170"/>
                      </a:cubicBezTo>
                      <a:cubicBezTo>
                        <a:pt x="651250" y="318528"/>
                        <a:pt x="703786" y="-944"/>
                        <a:pt x="761054" y="2"/>
                      </a:cubicBezTo>
                      <a:cubicBezTo>
                        <a:pt x="818322" y="948"/>
                        <a:pt x="862338" y="330833"/>
                        <a:pt x="945637" y="374849"/>
                      </a:cubicBezTo>
                      <a:cubicBezTo>
                        <a:pt x="1028936" y="418865"/>
                        <a:pt x="1163352" y="265992"/>
                        <a:pt x="1260850" y="264099"/>
                      </a:cubicBezTo>
                      <a:cubicBezTo>
                        <a:pt x="1358348" y="262206"/>
                        <a:pt x="1456319" y="355917"/>
                        <a:pt x="1530626" y="363490"/>
                      </a:cubicBezTo>
                      <a:cubicBezTo>
                        <a:pt x="1604933" y="371063"/>
                        <a:pt x="1648949" y="310955"/>
                        <a:pt x="1706691" y="309535"/>
                      </a:cubicBezTo>
                      <a:cubicBezTo>
                        <a:pt x="1764433" y="308115"/>
                        <a:pt x="1846785" y="344559"/>
                        <a:pt x="1877076" y="354971"/>
                      </a:cubicBezTo>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3A6F3F63-993B-4CB1-8102-7C8DF3E9E48B}"/>
                    </a:ext>
                  </a:extLst>
                </p:cNvPr>
                <p:cNvSpPr txBox="1"/>
                <p:nvPr/>
              </p:nvSpPr>
              <p:spPr>
                <a:xfrm>
                  <a:off x="4070477" y="4344661"/>
                  <a:ext cx="1737670" cy="246221"/>
                </a:xfrm>
                <a:prstGeom prst="rect">
                  <a:avLst/>
                </a:prstGeom>
                <a:noFill/>
              </p:spPr>
              <p:txBody>
                <a:bodyPr wrap="square" rtlCol="0">
                  <a:spAutoFit/>
                </a:bodyPr>
                <a:lstStyle/>
                <a:p>
                  <a:r>
                    <a:rPr lang="en-US" altLang="zh-CN" sz="1000" dirty="0"/>
                    <a:t>Link TF to gene regulatees</a:t>
                  </a:r>
                  <a:endParaRPr lang="en-US" sz="1000" dirty="0"/>
                </a:p>
              </p:txBody>
            </p:sp>
            <p:sp>
              <p:nvSpPr>
                <p:cNvPr id="123" name="Oval 122">
                  <a:extLst>
                    <a:ext uri="{FF2B5EF4-FFF2-40B4-BE49-F238E27FC236}">
                      <a16:creationId xmlns:a16="http://schemas.microsoft.com/office/drawing/2014/main" id="{90EAE64F-3E7A-4DCE-B943-A825C3C3A237}"/>
                    </a:ext>
                  </a:extLst>
                </p:cNvPr>
                <p:cNvSpPr>
                  <a:spLocks noChangeAspect="1"/>
                </p:cNvSpPr>
                <p:nvPr/>
              </p:nvSpPr>
              <p:spPr>
                <a:xfrm>
                  <a:off x="4187444" y="3555848"/>
                  <a:ext cx="292754" cy="29275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4" name="Oval 123">
                  <a:extLst>
                    <a:ext uri="{FF2B5EF4-FFF2-40B4-BE49-F238E27FC236}">
                      <a16:creationId xmlns:a16="http://schemas.microsoft.com/office/drawing/2014/main" id="{584BF4CE-2F95-4911-B884-22B7CF091CC1}"/>
                    </a:ext>
                  </a:extLst>
                </p:cNvPr>
                <p:cNvSpPr>
                  <a:spLocks noChangeAspect="1"/>
                </p:cNvSpPr>
                <p:nvPr/>
              </p:nvSpPr>
              <p:spPr>
                <a:xfrm>
                  <a:off x="4182687" y="3942258"/>
                  <a:ext cx="308747" cy="30874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7" name="TextBox 126">
                  <a:extLst>
                    <a:ext uri="{FF2B5EF4-FFF2-40B4-BE49-F238E27FC236}">
                      <a16:creationId xmlns:a16="http://schemas.microsoft.com/office/drawing/2014/main" id="{0528C68B-5261-4A31-AB79-EC51EDBBE666}"/>
                    </a:ext>
                  </a:extLst>
                </p:cNvPr>
                <p:cNvSpPr txBox="1"/>
                <p:nvPr/>
              </p:nvSpPr>
              <p:spPr>
                <a:xfrm>
                  <a:off x="4152881" y="3583164"/>
                  <a:ext cx="460434" cy="246221"/>
                </a:xfrm>
                <a:prstGeom prst="rect">
                  <a:avLst/>
                </a:prstGeom>
                <a:noFill/>
              </p:spPr>
              <p:txBody>
                <a:bodyPr wrap="square" rtlCol="0">
                  <a:spAutoFit/>
                </a:bodyPr>
                <a:lstStyle/>
                <a:p>
                  <a:r>
                    <a:rPr lang="en-US" sz="1000" dirty="0">
                      <a:solidFill>
                        <a:schemeClr val="bg1"/>
                      </a:solidFill>
                    </a:rPr>
                    <a:t>TF1</a:t>
                  </a:r>
                </a:p>
              </p:txBody>
            </p:sp>
            <p:sp>
              <p:nvSpPr>
                <p:cNvPr id="128" name="TextBox 127">
                  <a:extLst>
                    <a:ext uri="{FF2B5EF4-FFF2-40B4-BE49-F238E27FC236}">
                      <a16:creationId xmlns:a16="http://schemas.microsoft.com/office/drawing/2014/main" id="{4DAE3AE5-3E87-4B7A-9EBF-554BB9DCFECF}"/>
                    </a:ext>
                  </a:extLst>
                </p:cNvPr>
                <p:cNvSpPr txBox="1"/>
                <p:nvPr/>
              </p:nvSpPr>
              <p:spPr>
                <a:xfrm>
                  <a:off x="4165044" y="3986407"/>
                  <a:ext cx="460434" cy="246221"/>
                </a:xfrm>
                <a:prstGeom prst="rect">
                  <a:avLst/>
                </a:prstGeom>
                <a:noFill/>
              </p:spPr>
              <p:txBody>
                <a:bodyPr wrap="square" rtlCol="0">
                  <a:spAutoFit/>
                </a:bodyPr>
                <a:lstStyle/>
                <a:p>
                  <a:r>
                    <a:rPr lang="en-US" sz="1000" dirty="0">
                      <a:solidFill>
                        <a:schemeClr val="bg1"/>
                      </a:solidFill>
                    </a:rPr>
                    <a:t>TF2</a:t>
                  </a:r>
                </a:p>
              </p:txBody>
            </p:sp>
            <p:grpSp>
              <p:nvGrpSpPr>
                <p:cNvPr id="131" name="Group 130">
                  <a:extLst>
                    <a:ext uri="{FF2B5EF4-FFF2-40B4-BE49-F238E27FC236}">
                      <a16:creationId xmlns:a16="http://schemas.microsoft.com/office/drawing/2014/main" id="{1AFC1248-EC49-4435-90B1-574B5A2C25B2}"/>
                    </a:ext>
                  </a:extLst>
                </p:cNvPr>
                <p:cNvGrpSpPr/>
                <p:nvPr/>
              </p:nvGrpSpPr>
              <p:grpSpPr>
                <a:xfrm>
                  <a:off x="5010580" y="3566079"/>
                  <a:ext cx="641533" cy="292754"/>
                  <a:chOff x="5010580" y="3566079"/>
                  <a:chExt cx="641533" cy="292754"/>
                </a:xfrm>
              </p:grpSpPr>
              <p:sp>
                <p:nvSpPr>
                  <p:cNvPr id="125" name="Oval 124">
                    <a:extLst>
                      <a:ext uri="{FF2B5EF4-FFF2-40B4-BE49-F238E27FC236}">
                        <a16:creationId xmlns:a16="http://schemas.microsoft.com/office/drawing/2014/main" id="{C891EEBF-90C9-4BD8-923D-1A76EE1EA544}"/>
                      </a:ext>
                    </a:extLst>
                  </p:cNvPr>
                  <p:cNvSpPr>
                    <a:spLocks noChangeAspect="1"/>
                  </p:cNvSpPr>
                  <p:nvPr/>
                </p:nvSpPr>
                <p:spPr>
                  <a:xfrm>
                    <a:off x="5010580" y="3566079"/>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29" name="TextBox 128">
                    <a:extLst>
                      <a:ext uri="{FF2B5EF4-FFF2-40B4-BE49-F238E27FC236}">
                        <a16:creationId xmlns:a16="http://schemas.microsoft.com/office/drawing/2014/main" id="{43EDE2C1-695C-4A4E-AD1E-5AB5C8FF7E71}"/>
                      </a:ext>
                    </a:extLst>
                  </p:cNvPr>
                  <p:cNvSpPr txBox="1"/>
                  <p:nvPr/>
                </p:nvSpPr>
                <p:spPr>
                  <a:xfrm>
                    <a:off x="5041435" y="3588722"/>
                    <a:ext cx="610678" cy="246221"/>
                  </a:xfrm>
                  <a:prstGeom prst="rect">
                    <a:avLst/>
                  </a:prstGeom>
                  <a:noFill/>
                </p:spPr>
                <p:txBody>
                  <a:bodyPr wrap="square" rtlCol="0">
                    <a:spAutoFit/>
                  </a:bodyPr>
                  <a:lstStyle/>
                  <a:p>
                    <a:r>
                      <a:rPr lang="en-US" sz="1000" dirty="0"/>
                      <a:t>Gene X</a:t>
                    </a:r>
                  </a:p>
                </p:txBody>
              </p:sp>
            </p:grpSp>
            <p:grpSp>
              <p:nvGrpSpPr>
                <p:cNvPr id="132" name="Group 131">
                  <a:extLst>
                    <a:ext uri="{FF2B5EF4-FFF2-40B4-BE49-F238E27FC236}">
                      <a16:creationId xmlns:a16="http://schemas.microsoft.com/office/drawing/2014/main" id="{2BFD2432-443F-455A-BD24-F674E80DBF6D}"/>
                    </a:ext>
                  </a:extLst>
                </p:cNvPr>
                <p:cNvGrpSpPr/>
                <p:nvPr/>
              </p:nvGrpSpPr>
              <p:grpSpPr>
                <a:xfrm>
                  <a:off x="5027608" y="3957635"/>
                  <a:ext cx="585217" cy="292754"/>
                  <a:chOff x="5027608" y="3957635"/>
                  <a:chExt cx="585217" cy="292754"/>
                </a:xfrm>
              </p:grpSpPr>
              <p:sp>
                <p:nvSpPr>
                  <p:cNvPr id="126" name="Oval 125">
                    <a:extLst>
                      <a:ext uri="{FF2B5EF4-FFF2-40B4-BE49-F238E27FC236}">
                        <a16:creationId xmlns:a16="http://schemas.microsoft.com/office/drawing/2014/main" id="{C7DEA526-A8BC-4D88-ADDA-52DC3FB03A4F}"/>
                      </a:ext>
                    </a:extLst>
                  </p:cNvPr>
                  <p:cNvSpPr>
                    <a:spLocks noChangeAspect="1"/>
                  </p:cNvSpPr>
                  <p:nvPr/>
                </p:nvSpPr>
                <p:spPr>
                  <a:xfrm>
                    <a:off x="5027608" y="3957635"/>
                    <a:ext cx="585216" cy="292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30" name="TextBox 129">
                    <a:extLst>
                      <a:ext uri="{FF2B5EF4-FFF2-40B4-BE49-F238E27FC236}">
                        <a16:creationId xmlns:a16="http://schemas.microsoft.com/office/drawing/2014/main" id="{C2455476-BFB1-439A-A982-E74E0F333A55}"/>
                      </a:ext>
                    </a:extLst>
                  </p:cNvPr>
                  <p:cNvSpPr txBox="1"/>
                  <p:nvPr/>
                </p:nvSpPr>
                <p:spPr>
                  <a:xfrm>
                    <a:off x="5041721" y="4000321"/>
                    <a:ext cx="571104" cy="246682"/>
                  </a:xfrm>
                  <a:prstGeom prst="rect">
                    <a:avLst/>
                  </a:prstGeom>
                  <a:noFill/>
                </p:spPr>
                <p:txBody>
                  <a:bodyPr wrap="square" rtlCol="0">
                    <a:spAutoFit/>
                  </a:bodyPr>
                  <a:lstStyle/>
                  <a:p>
                    <a:r>
                      <a:rPr lang="en-US" sz="1000" dirty="0"/>
                      <a:t>Gene Y</a:t>
                    </a:r>
                  </a:p>
                </p:txBody>
              </p:sp>
            </p:grpSp>
            <p:cxnSp>
              <p:nvCxnSpPr>
                <p:cNvPr id="134" name="Straight Arrow Connector 133">
                  <a:extLst>
                    <a:ext uri="{FF2B5EF4-FFF2-40B4-BE49-F238E27FC236}">
                      <a16:creationId xmlns:a16="http://schemas.microsoft.com/office/drawing/2014/main" id="{9FC8AB7C-A67C-4D73-B1EA-9EE64E2955DD}"/>
                    </a:ext>
                  </a:extLst>
                </p:cNvPr>
                <p:cNvCxnSpPr>
                  <a:cxnSpLocks/>
                  <a:stCxn id="127" idx="3"/>
                </p:cNvCxnSpPr>
                <p:nvPr/>
              </p:nvCxnSpPr>
              <p:spPr>
                <a:xfrm>
                  <a:off x="4613315" y="3706275"/>
                  <a:ext cx="315885" cy="1679"/>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604A337-F87B-4741-8F9B-5A269C68ACA1}"/>
                    </a:ext>
                  </a:extLst>
                </p:cNvPr>
                <p:cNvCxnSpPr>
                  <a:cxnSpLocks/>
                </p:cNvCxnSpPr>
                <p:nvPr/>
              </p:nvCxnSpPr>
              <p:spPr>
                <a:xfrm>
                  <a:off x="4623427" y="4124476"/>
                  <a:ext cx="315885" cy="1679"/>
                </a:xfrm>
                <a:prstGeom prst="straightConnector1">
                  <a:avLst/>
                </a:prstGeom>
                <a:ln w="12700">
                  <a:solidFill>
                    <a:schemeClr val="bg2">
                      <a:lumMod val="50000"/>
                    </a:schemeClr>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38" name="Graphic 137" descr="Magnifying glass">
                  <a:extLst>
                    <a:ext uri="{FF2B5EF4-FFF2-40B4-BE49-F238E27FC236}">
                      <a16:creationId xmlns:a16="http://schemas.microsoft.com/office/drawing/2014/main" id="{F0926069-9286-406A-A480-12C6A9A4E1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66943" y="2037219"/>
                  <a:ext cx="555966" cy="555966"/>
                </a:xfrm>
                <a:prstGeom prst="rect">
                  <a:avLst/>
                </a:prstGeom>
              </p:spPr>
            </p:pic>
            <p:pic>
              <p:nvPicPr>
                <p:cNvPr id="141" name="Picture 140" descr="A close up of a logo&#10;&#10;Description automatically generated">
                  <a:extLst>
                    <a:ext uri="{FF2B5EF4-FFF2-40B4-BE49-F238E27FC236}">
                      <a16:creationId xmlns:a16="http://schemas.microsoft.com/office/drawing/2014/main" id="{1EC5CC32-9BD0-4D60-A552-69E1A5220CD5}"/>
                    </a:ext>
                  </a:extLst>
                </p:cNvPr>
                <p:cNvPicPr>
                  <a:picLocks noChangeAspect="1"/>
                </p:cNvPicPr>
                <p:nvPr/>
              </p:nvPicPr>
              <p:blipFill rotWithShape="1">
                <a:blip r:embed="rId7">
                  <a:extLst>
                    <a:ext uri="{28A0092B-C50C-407E-A947-70E740481C1C}">
                      <a14:useLocalDpi xmlns:a14="http://schemas.microsoft.com/office/drawing/2010/main" val="0"/>
                    </a:ext>
                  </a:extLst>
                </a:blip>
                <a:srcRect l="60526" t="35472" r="7025" b="18962"/>
                <a:stretch/>
              </p:blipFill>
              <p:spPr>
                <a:xfrm>
                  <a:off x="3914928" y="2180108"/>
                  <a:ext cx="656285" cy="594136"/>
                </a:xfrm>
                <a:prstGeom prst="rect">
                  <a:avLst/>
                </a:prstGeom>
              </p:spPr>
            </p:pic>
          </p:grpSp>
        </p:grpSp>
        <p:grpSp>
          <p:nvGrpSpPr>
            <p:cNvPr id="179" name="Group 178">
              <a:extLst>
                <a:ext uri="{FF2B5EF4-FFF2-40B4-BE49-F238E27FC236}">
                  <a16:creationId xmlns:a16="http://schemas.microsoft.com/office/drawing/2014/main" id="{C9AAA33B-01D2-4B5B-B65D-F4704366700B}"/>
                </a:ext>
              </a:extLst>
            </p:cNvPr>
            <p:cNvGrpSpPr>
              <a:grpSpLocks noChangeAspect="1"/>
            </p:cNvGrpSpPr>
            <p:nvPr/>
          </p:nvGrpSpPr>
          <p:grpSpPr>
            <a:xfrm>
              <a:off x="4885733" y="2576360"/>
              <a:ext cx="2109241" cy="2051448"/>
              <a:chOff x="6575108" y="2058598"/>
              <a:chExt cx="2109242" cy="2051448"/>
            </a:xfrm>
          </p:grpSpPr>
          <p:sp>
            <p:nvSpPr>
              <p:cNvPr id="145" name="Rectangle: Rounded Corners 144">
                <a:extLst>
                  <a:ext uri="{FF2B5EF4-FFF2-40B4-BE49-F238E27FC236}">
                    <a16:creationId xmlns:a16="http://schemas.microsoft.com/office/drawing/2014/main" id="{388F1837-48C3-49C4-A93D-D40E9F8838A0}"/>
                  </a:ext>
                </a:extLst>
              </p:cNvPr>
              <p:cNvSpPr/>
              <p:nvPr/>
            </p:nvSpPr>
            <p:spPr>
              <a:xfrm>
                <a:off x="6575108" y="2058598"/>
                <a:ext cx="2109242" cy="205144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a:extLst>
                  <a:ext uri="{FF2B5EF4-FFF2-40B4-BE49-F238E27FC236}">
                    <a16:creationId xmlns:a16="http://schemas.microsoft.com/office/drawing/2014/main" id="{1AEA6353-EB90-4D84-89E6-499026467C22}"/>
                  </a:ext>
                </a:extLst>
              </p:cNvPr>
              <p:cNvGrpSpPr/>
              <p:nvPr/>
            </p:nvGrpSpPr>
            <p:grpSpPr>
              <a:xfrm>
                <a:off x="6702350" y="2175885"/>
                <a:ext cx="1952057" cy="1822618"/>
                <a:chOff x="5587100" y="777233"/>
                <a:chExt cx="2740975" cy="2390070"/>
              </a:xfrm>
            </p:grpSpPr>
            <p:grpSp>
              <p:nvGrpSpPr>
                <p:cNvPr id="148" name="Group 147">
                  <a:extLst>
                    <a:ext uri="{FF2B5EF4-FFF2-40B4-BE49-F238E27FC236}">
                      <a16:creationId xmlns:a16="http://schemas.microsoft.com/office/drawing/2014/main" id="{C72FB04C-A032-4A28-8AA1-49377F8AC513}"/>
                    </a:ext>
                  </a:extLst>
                </p:cNvPr>
                <p:cNvGrpSpPr>
                  <a:grpSpLocks noChangeAspect="1"/>
                </p:cNvGrpSpPr>
                <p:nvPr/>
              </p:nvGrpSpPr>
              <p:grpSpPr>
                <a:xfrm>
                  <a:off x="5587100" y="1347910"/>
                  <a:ext cx="2652695" cy="1819393"/>
                  <a:chOff x="5550183" y="1137355"/>
                  <a:chExt cx="4790546" cy="3285673"/>
                </a:xfrm>
              </p:grpSpPr>
              <p:sp>
                <p:nvSpPr>
                  <p:cNvPr id="150" name="Oval 149">
                    <a:extLst>
                      <a:ext uri="{FF2B5EF4-FFF2-40B4-BE49-F238E27FC236}">
                        <a16:creationId xmlns:a16="http://schemas.microsoft.com/office/drawing/2014/main" id="{E69E4FBE-6F7D-433C-825F-0B877895D9B6}"/>
                      </a:ext>
                    </a:extLst>
                  </p:cNvPr>
                  <p:cNvSpPr>
                    <a:spLocks noChangeAspect="1"/>
                  </p:cNvSpPr>
                  <p:nvPr/>
                </p:nvSpPr>
                <p:spPr>
                  <a:xfrm>
                    <a:off x="7258052" y="1137355"/>
                    <a:ext cx="914400" cy="914400"/>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5BAE7A05-9809-4C9C-8872-40348FBD6067}"/>
                      </a:ext>
                    </a:extLst>
                  </p:cNvPr>
                  <p:cNvSpPr>
                    <a:spLocks noChangeAspect="1"/>
                  </p:cNvSpPr>
                  <p:nvPr/>
                </p:nvSpPr>
                <p:spPr>
                  <a:xfrm>
                    <a:off x="9207745" y="1562361"/>
                    <a:ext cx="463938" cy="46393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3529462C-FFE2-4FED-A753-C98171331C37}"/>
                      </a:ext>
                    </a:extLst>
                  </p:cNvPr>
                  <p:cNvSpPr>
                    <a:spLocks noChangeAspect="1"/>
                  </p:cNvSpPr>
                  <p:nvPr/>
                </p:nvSpPr>
                <p:spPr>
                  <a:xfrm>
                    <a:off x="6225611" y="2303182"/>
                    <a:ext cx="663052" cy="663052"/>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28D5960-DCC7-424F-96BA-A26AF8C428BD}"/>
                      </a:ext>
                    </a:extLst>
                  </p:cNvPr>
                  <p:cNvSpPr>
                    <a:spLocks noChangeAspect="1"/>
                  </p:cNvSpPr>
                  <p:nvPr/>
                </p:nvSpPr>
                <p:spPr>
                  <a:xfrm>
                    <a:off x="7739064" y="2738036"/>
                    <a:ext cx="504825" cy="504825"/>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7AF93B81-2D59-4803-B84A-AABB8C61A4EE}"/>
                      </a:ext>
                    </a:extLst>
                  </p:cNvPr>
                  <p:cNvSpPr>
                    <a:spLocks noChangeAspect="1"/>
                  </p:cNvSpPr>
                  <p:nvPr/>
                </p:nvSpPr>
                <p:spPr>
                  <a:xfrm>
                    <a:off x="5550183" y="2738036"/>
                    <a:ext cx="358211" cy="358211"/>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6D3F39C2-9F5B-4276-AA44-3C6A1FE340CB}"/>
                      </a:ext>
                    </a:extLst>
                  </p:cNvPr>
                  <p:cNvSpPr>
                    <a:spLocks noChangeAspect="1"/>
                  </p:cNvSpPr>
                  <p:nvPr/>
                </p:nvSpPr>
                <p:spPr>
                  <a:xfrm>
                    <a:off x="5797357" y="3343044"/>
                    <a:ext cx="298643" cy="298643"/>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26D7E60A-5A8F-49FC-A5CB-C7EB0072D7CF}"/>
                      </a:ext>
                    </a:extLst>
                  </p:cNvPr>
                  <p:cNvSpPr>
                    <a:spLocks noChangeAspect="1"/>
                  </p:cNvSpPr>
                  <p:nvPr/>
                </p:nvSpPr>
                <p:spPr>
                  <a:xfrm>
                    <a:off x="6427326" y="3242861"/>
                    <a:ext cx="418108" cy="41810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0386ABD6-6E19-4DEC-BE30-C834D2CB6E23}"/>
                      </a:ext>
                    </a:extLst>
                  </p:cNvPr>
                  <p:cNvSpPr>
                    <a:spLocks noChangeAspect="1"/>
                  </p:cNvSpPr>
                  <p:nvPr/>
                </p:nvSpPr>
                <p:spPr>
                  <a:xfrm>
                    <a:off x="7667967" y="3695788"/>
                    <a:ext cx="298643" cy="298643"/>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CE4411CC-07F0-4FFF-80E9-CCD6B3AE133B}"/>
                      </a:ext>
                    </a:extLst>
                  </p:cNvPr>
                  <p:cNvSpPr>
                    <a:spLocks noChangeAspect="1"/>
                  </p:cNvSpPr>
                  <p:nvPr/>
                </p:nvSpPr>
                <p:spPr>
                  <a:xfrm>
                    <a:off x="9097989" y="2618498"/>
                    <a:ext cx="298643" cy="298643"/>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64A96990-F0BC-4CA2-A96C-27E0D4E91DF1}"/>
                      </a:ext>
                    </a:extLst>
                  </p:cNvPr>
                  <p:cNvSpPr>
                    <a:spLocks noChangeAspect="1"/>
                  </p:cNvSpPr>
                  <p:nvPr/>
                </p:nvSpPr>
                <p:spPr>
                  <a:xfrm>
                    <a:off x="8264624" y="3994431"/>
                    <a:ext cx="428597" cy="428597"/>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6C542D4F-9F2B-4D55-8A0A-25AC71EE850D}"/>
                      </a:ext>
                    </a:extLst>
                  </p:cNvPr>
                  <p:cNvSpPr>
                    <a:spLocks noChangeAspect="1"/>
                  </p:cNvSpPr>
                  <p:nvPr/>
                </p:nvSpPr>
                <p:spPr>
                  <a:xfrm>
                    <a:off x="6976739" y="4114860"/>
                    <a:ext cx="298643" cy="298643"/>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FF41337B-1F0E-4C40-87A9-21F2A2554CF1}"/>
                      </a:ext>
                    </a:extLst>
                  </p:cNvPr>
                  <p:cNvSpPr>
                    <a:spLocks noChangeAspect="1"/>
                  </p:cNvSpPr>
                  <p:nvPr/>
                </p:nvSpPr>
                <p:spPr>
                  <a:xfrm>
                    <a:off x="8722568" y="3530872"/>
                    <a:ext cx="298643" cy="298643"/>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750073FE-E496-464D-B6F3-EF6E89141B41}"/>
                      </a:ext>
                    </a:extLst>
                  </p:cNvPr>
                  <p:cNvSpPr>
                    <a:spLocks noChangeAspect="1"/>
                  </p:cNvSpPr>
                  <p:nvPr/>
                </p:nvSpPr>
                <p:spPr>
                  <a:xfrm>
                    <a:off x="9485217" y="3232229"/>
                    <a:ext cx="298643" cy="298643"/>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Arrow Connector 162">
                    <a:extLst>
                      <a:ext uri="{FF2B5EF4-FFF2-40B4-BE49-F238E27FC236}">
                        <a16:creationId xmlns:a16="http://schemas.microsoft.com/office/drawing/2014/main" id="{3669C244-3148-4AC4-AB7F-3DE4F62B6EF4}"/>
                      </a:ext>
                    </a:extLst>
                  </p:cNvPr>
                  <p:cNvCxnSpPr>
                    <a:cxnSpLocks/>
                    <a:stCxn id="150" idx="3"/>
                    <a:endCxn id="152" idx="7"/>
                  </p:cNvCxnSpPr>
                  <p:nvPr/>
                </p:nvCxnSpPr>
                <p:spPr>
                  <a:xfrm flipH="1">
                    <a:off x="6791561" y="1917844"/>
                    <a:ext cx="600402" cy="482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E74F6E3D-C844-476C-ACC0-C1E7363C217F}"/>
                      </a:ext>
                    </a:extLst>
                  </p:cNvPr>
                  <p:cNvCxnSpPr>
                    <a:cxnSpLocks/>
                    <a:endCxn id="160" idx="0"/>
                  </p:cNvCxnSpPr>
                  <p:nvPr/>
                </p:nvCxnSpPr>
                <p:spPr>
                  <a:xfrm flipH="1">
                    <a:off x="7126061" y="2046110"/>
                    <a:ext cx="432692" cy="20687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0F6081B8-5CE7-489F-BADD-C7E3413C0FB6}"/>
                      </a:ext>
                    </a:extLst>
                  </p:cNvPr>
                  <p:cNvCxnSpPr>
                    <a:cxnSpLocks/>
                  </p:cNvCxnSpPr>
                  <p:nvPr/>
                </p:nvCxnSpPr>
                <p:spPr>
                  <a:xfrm flipH="1">
                    <a:off x="5874563" y="2711526"/>
                    <a:ext cx="369676" cy="15578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AF9EFF46-8240-45A7-9786-906C160826AA}"/>
                      </a:ext>
                    </a:extLst>
                  </p:cNvPr>
                  <p:cNvCxnSpPr>
                    <a:cxnSpLocks/>
                    <a:endCxn id="155" idx="7"/>
                  </p:cNvCxnSpPr>
                  <p:nvPr/>
                </p:nvCxnSpPr>
                <p:spPr>
                  <a:xfrm flipH="1">
                    <a:off x="6052265" y="2966234"/>
                    <a:ext cx="341296" cy="4205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7B9F8C2A-3B89-404F-9D7F-01E9914236F9}"/>
                      </a:ext>
                    </a:extLst>
                  </p:cNvPr>
                  <p:cNvCxnSpPr>
                    <a:cxnSpLocks/>
                  </p:cNvCxnSpPr>
                  <p:nvPr/>
                </p:nvCxnSpPr>
                <p:spPr>
                  <a:xfrm>
                    <a:off x="6573872" y="2998033"/>
                    <a:ext cx="46419" cy="234196"/>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52739EF7-B83A-4CB3-93DA-4EF354E003A2}"/>
                      </a:ext>
                    </a:extLst>
                  </p:cNvPr>
                  <p:cNvCxnSpPr>
                    <a:cxnSpLocks/>
                    <a:endCxn id="153" idx="0"/>
                  </p:cNvCxnSpPr>
                  <p:nvPr/>
                </p:nvCxnSpPr>
                <p:spPr>
                  <a:xfrm>
                    <a:off x="7893253" y="2034868"/>
                    <a:ext cx="98224" cy="7031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9DCB2749-63B6-40EC-83AD-63E21B069A09}"/>
                      </a:ext>
                    </a:extLst>
                  </p:cNvPr>
                  <p:cNvCxnSpPr>
                    <a:cxnSpLocks/>
                    <a:stCxn id="150" idx="5"/>
                    <a:endCxn id="158" idx="1"/>
                  </p:cNvCxnSpPr>
                  <p:nvPr/>
                </p:nvCxnSpPr>
                <p:spPr>
                  <a:xfrm>
                    <a:off x="8038541" y="1917844"/>
                    <a:ext cx="1103183" cy="7443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8C440958-CEE4-4213-B941-E24AD2AD4C44}"/>
                      </a:ext>
                    </a:extLst>
                  </p:cNvPr>
                  <p:cNvCxnSpPr>
                    <a:cxnSpLocks/>
                    <a:stCxn id="153" idx="6"/>
                    <a:endCxn id="158" idx="2"/>
                  </p:cNvCxnSpPr>
                  <p:nvPr/>
                </p:nvCxnSpPr>
                <p:spPr>
                  <a:xfrm flipV="1">
                    <a:off x="8243889" y="2767820"/>
                    <a:ext cx="854100" cy="222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2685215B-AD1E-4B89-820D-BF12A0AD3656}"/>
                      </a:ext>
                    </a:extLst>
                  </p:cNvPr>
                  <p:cNvCxnSpPr>
                    <a:cxnSpLocks/>
                  </p:cNvCxnSpPr>
                  <p:nvPr/>
                </p:nvCxnSpPr>
                <p:spPr>
                  <a:xfrm>
                    <a:off x="8086762" y="3272645"/>
                    <a:ext cx="315309" cy="67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E69553DD-C9C8-41BE-89BA-79A206D0785F}"/>
                      </a:ext>
                    </a:extLst>
                  </p:cNvPr>
                  <p:cNvCxnSpPr>
                    <a:cxnSpLocks/>
                  </p:cNvCxnSpPr>
                  <p:nvPr/>
                </p:nvCxnSpPr>
                <p:spPr>
                  <a:xfrm flipH="1">
                    <a:off x="7817289" y="3244070"/>
                    <a:ext cx="61161" cy="4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5EF1AC3E-C0E6-41E1-8ECC-0B7FDFEE07D2}"/>
                      </a:ext>
                    </a:extLst>
                  </p:cNvPr>
                  <p:cNvCxnSpPr>
                    <a:cxnSpLocks/>
                    <a:stCxn id="153" idx="5"/>
                    <a:endCxn id="161" idx="1"/>
                  </p:cNvCxnSpPr>
                  <p:nvPr/>
                </p:nvCxnSpPr>
                <p:spPr>
                  <a:xfrm>
                    <a:off x="8169959" y="3168931"/>
                    <a:ext cx="596344" cy="405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B87F21EA-576D-49F2-AEE7-5E9ED9D35B94}"/>
                      </a:ext>
                    </a:extLst>
                  </p:cNvPr>
                  <p:cNvCxnSpPr>
                    <a:cxnSpLocks/>
                  </p:cNvCxnSpPr>
                  <p:nvPr/>
                </p:nvCxnSpPr>
                <p:spPr>
                  <a:xfrm flipH="1" flipV="1">
                    <a:off x="9341432" y="2893672"/>
                    <a:ext cx="206137" cy="3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FFC40DC-2403-480F-95DB-C676409F14DB}"/>
                      </a:ext>
                    </a:extLst>
                  </p:cNvPr>
                  <p:cNvCxnSpPr>
                    <a:cxnSpLocks/>
                  </p:cNvCxnSpPr>
                  <p:nvPr/>
                </p:nvCxnSpPr>
                <p:spPr>
                  <a:xfrm flipH="1">
                    <a:off x="9026421" y="3446639"/>
                    <a:ext cx="454351" cy="16412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76" name="Oval 175">
                    <a:extLst>
                      <a:ext uri="{FF2B5EF4-FFF2-40B4-BE49-F238E27FC236}">
                        <a16:creationId xmlns:a16="http://schemas.microsoft.com/office/drawing/2014/main" id="{6AD942AE-5A76-4233-B467-3E1126C19FEB}"/>
                      </a:ext>
                    </a:extLst>
                  </p:cNvPr>
                  <p:cNvSpPr>
                    <a:spLocks noChangeAspect="1"/>
                  </p:cNvSpPr>
                  <p:nvPr/>
                </p:nvSpPr>
                <p:spPr>
                  <a:xfrm>
                    <a:off x="10138782" y="2691725"/>
                    <a:ext cx="201947" cy="201947"/>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Arrow Connector 176">
                    <a:extLst>
                      <a:ext uri="{FF2B5EF4-FFF2-40B4-BE49-F238E27FC236}">
                        <a16:creationId xmlns:a16="http://schemas.microsoft.com/office/drawing/2014/main" id="{8D146FA7-CF09-4BD0-A5A5-B9C82E707679}"/>
                      </a:ext>
                    </a:extLst>
                  </p:cNvPr>
                  <p:cNvCxnSpPr>
                    <a:cxnSpLocks/>
                  </p:cNvCxnSpPr>
                  <p:nvPr/>
                </p:nvCxnSpPr>
                <p:spPr>
                  <a:xfrm>
                    <a:off x="8151540" y="1748254"/>
                    <a:ext cx="1971064" cy="95952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BD7CC172-4F81-4B37-A9BF-4E0A406C3C5C}"/>
                      </a:ext>
                    </a:extLst>
                  </p:cNvPr>
                  <p:cNvCxnSpPr>
                    <a:cxnSpLocks/>
                    <a:endCxn id="151" idx="2"/>
                  </p:cNvCxnSpPr>
                  <p:nvPr/>
                </p:nvCxnSpPr>
                <p:spPr>
                  <a:xfrm>
                    <a:off x="8169959" y="1516143"/>
                    <a:ext cx="1037786" cy="2781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49" name="TextBox 148">
                  <a:extLst>
                    <a:ext uri="{FF2B5EF4-FFF2-40B4-BE49-F238E27FC236}">
                      <a16:creationId xmlns:a16="http://schemas.microsoft.com/office/drawing/2014/main" id="{28359604-1105-4448-86C4-6EE22F649196}"/>
                    </a:ext>
                  </a:extLst>
                </p:cNvPr>
                <p:cNvSpPr txBox="1"/>
                <p:nvPr/>
              </p:nvSpPr>
              <p:spPr>
                <a:xfrm>
                  <a:off x="5710202" y="777233"/>
                  <a:ext cx="2617873" cy="430467"/>
                </a:xfrm>
                <a:prstGeom prst="rect">
                  <a:avLst/>
                </a:prstGeom>
                <a:noFill/>
              </p:spPr>
              <p:txBody>
                <a:bodyPr wrap="square" rtlCol="0">
                  <a:spAutoFit/>
                </a:bodyPr>
                <a:lstStyle/>
                <a:p>
                  <a:r>
                    <a:rPr lang="en-US" sz="1500" dirty="0"/>
                    <a:t>Regulatory network</a:t>
                  </a:r>
                </a:p>
              </p:txBody>
            </p:sp>
          </p:grpSp>
        </p:grpSp>
        <p:sp>
          <p:nvSpPr>
            <p:cNvPr id="181" name="Rectangle: Rounded Corners 180">
              <a:extLst>
                <a:ext uri="{FF2B5EF4-FFF2-40B4-BE49-F238E27FC236}">
                  <a16:creationId xmlns:a16="http://schemas.microsoft.com/office/drawing/2014/main" id="{615D2CD4-3DDC-461B-AF54-84EBBECABC6C}"/>
                </a:ext>
              </a:extLst>
            </p:cNvPr>
            <p:cNvSpPr/>
            <p:nvPr/>
          </p:nvSpPr>
          <p:spPr>
            <a:xfrm>
              <a:off x="7413792" y="2534543"/>
              <a:ext cx="2109241" cy="205144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TextBox 284">
              <a:extLst>
                <a:ext uri="{FF2B5EF4-FFF2-40B4-BE49-F238E27FC236}">
                  <a16:creationId xmlns:a16="http://schemas.microsoft.com/office/drawing/2014/main" id="{D60F0484-E523-4D28-9AC2-D8AED76D8898}"/>
                </a:ext>
              </a:extLst>
            </p:cNvPr>
            <p:cNvSpPr txBox="1"/>
            <p:nvPr/>
          </p:nvSpPr>
          <p:spPr>
            <a:xfrm>
              <a:off x="7657380" y="2722083"/>
              <a:ext cx="1731752" cy="323165"/>
            </a:xfrm>
            <a:prstGeom prst="rect">
              <a:avLst/>
            </a:prstGeom>
            <a:noFill/>
          </p:spPr>
          <p:txBody>
            <a:bodyPr wrap="square" rtlCol="0">
              <a:spAutoFit/>
            </a:bodyPr>
            <a:lstStyle/>
            <a:p>
              <a:r>
                <a:rPr lang="en-US" sz="1500" dirty="0"/>
                <a:t>PageRank scores</a:t>
              </a:r>
            </a:p>
          </p:txBody>
        </p:sp>
        <p:pic>
          <p:nvPicPr>
            <p:cNvPr id="287" name="Picture 286">
              <a:extLst>
                <a:ext uri="{FF2B5EF4-FFF2-40B4-BE49-F238E27FC236}">
                  <a16:creationId xmlns:a16="http://schemas.microsoft.com/office/drawing/2014/main" id="{FC0ADE40-F0AF-4869-91F3-29A2359271B4}"/>
                </a:ext>
              </a:extLst>
            </p:cNvPr>
            <p:cNvPicPr>
              <a:picLocks noChangeAspect="1"/>
            </p:cNvPicPr>
            <p:nvPr/>
          </p:nvPicPr>
          <p:blipFill rotWithShape="1">
            <a:blip r:embed="rId10"/>
            <a:srcRect t="18117" r="59136" b="24001"/>
            <a:stretch/>
          </p:blipFill>
          <p:spPr>
            <a:xfrm>
              <a:off x="7622874" y="3126521"/>
              <a:ext cx="1750422" cy="1233360"/>
            </a:xfrm>
            <a:prstGeom prst="rect">
              <a:avLst/>
            </a:prstGeom>
          </p:spPr>
        </p:pic>
        <p:grpSp>
          <p:nvGrpSpPr>
            <p:cNvPr id="290" name="Group 289">
              <a:extLst>
                <a:ext uri="{FF2B5EF4-FFF2-40B4-BE49-F238E27FC236}">
                  <a16:creationId xmlns:a16="http://schemas.microsoft.com/office/drawing/2014/main" id="{273B7253-36AA-4786-9D40-D5B2B49D4D4F}"/>
                </a:ext>
              </a:extLst>
            </p:cNvPr>
            <p:cNvGrpSpPr/>
            <p:nvPr/>
          </p:nvGrpSpPr>
          <p:grpSpPr>
            <a:xfrm>
              <a:off x="9807950" y="316529"/>
              <a:ext cx="2109241" cy="2051448"/>
              <a:chOff x="9701336" y="222254"/>
              <a:chExt cx="2109242" cy="2051448"/>
            </a:xfrm>
          </p:grpSpPr>
          <p:sp>
            <p:nvSpPr>
              <p:cNvPr id="215" name="Rectangle: Rounded Corners 214">
                <a:extLst>
                  <a:ext uri="{FF2B5EF4-FFF2-40B4-BE49-F238E27FC236}">
                    <a16:creationId xmlns:a16="http://schemas.microsoft.com/office/drawing/2014/main" id="{96E2A659-E227-4CA3-BFE0-BF0146007E31}"/>
                  </a:ext>
                </a:extLst>
              </p:cNvPr>
              <p:cNvSpPr/>
              <p:nvPr/>
            </p:nvSpPr>
            <p:spPr>
              <a:xfrm>
                <a:off x="9701336" y="222254"/>
                <a:ext cx="2109242" cy="205144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TextBox 287">
                <a:extLst>
                  <a:ext uri="{FF2B5EF4-FFF2-40B4-BE49-F238E27FC236}">
                    <a16:creationId xmlns:a16="http://schemas.microsoft.com/office/drawing/2014/main" id="{CC24B0DE-190B-4372-B802-CB043A0116FD}"/>
                  </a:ext>
                </a:extLst>
              </p:cNvPr>
              <p:cNvSpPr txBox="1"/>
              <p:nvPr/>
            </p:nvSpPr>
            <p:spPr>
              <a:xfrm>
                <a:off x="10181168" y="307017"/>
                <a:ext cx="1239435" cy="329789"/>
              </a:xfrm>
              <a:prstGeom prst="rect">
                <a:avLst/>
              </a:prstGeom>
              <a:noFill/>
            </p:spPr>
            <p:txBody>
              <a:bodyPr wrap="square" rtlCol="0">
                <a:spAutoFit/>
              </a:bodyPr>
              <a:lstStyle/>
              <a:p>
                <a:r>
                  <a:rPr lang="en-US" sz="1500" dirty="0"/>
                  <a:t>Clustering</a:t>
                </a:r>
              </a:p>
            </p:txBody>
          </p:sp>
          <p:pic>
            <p:nvPicPr>
              <p:cNvPr id="289" name="Picture 288">
                <a:extLst>
                  <a:ext uri="{FF2B5EF4-FFF2-40B4-BE49-F238E27FC236}">
                    <a16:creationId xmlns:a16="http://schemas.microsoft.com/office/drawing/2014/main" id="{9C7367F4-D725-43D4-AFA6-663326D268A6}"/>
                  </a:ext>
                </a:extLst>
              </p:cNvPr>
              <p:cNvPicPr>
                <a:picLocks noChangeAspect="1"/>
              </p:cNvPicPr>
              <p:nvPr/>
            </p:nvPicPr>
            <p:blipFill rotWithShape="1">
              <a:blip r:embed="rId11"/>
              <a:srcRect l="8785" t="10962" r="27116" b="4403"/>
              <a:stretch/>
            </p:blipFill>
            <p:spPr>
              <a:xfrm>
                <a:off x="9974064" y="702342"/>
                <a:ext cx="1576784" cy="1494093"/>
              </a:xfrm>
              <a:prstGeom prst="rect">
                <a:avLst/>
              </a:prstGeom>
            </p:spPr>
          </p:pic>
        </p:grpSp>
        <p:grpSp>
          <p:nvGrpSpPr>
            <p:cNvPr id="298" name="Group 297">
              <a:extLst>
                <a:ext uri="{FF2B5EF4-FFF2-40B4-BE49-F238E27FC236}">
                  <a16:creationId xmlns:a16="http://schemas.microsoft.com/office/drawing/2014/main" id="{C144F63A-DAF6-45C4-873A-EDED5EEB46B6}"/>
                </a:ext>
              </a:extLst>
            </p:cNvPr>
            <p:cNvGrpSpPr/>
            <p:nvPr/>
          </p:nvGrpSpPr>
          <p:grpSpPr>
            <a:xfrm>
              <a:off x="9807950" y="2534544"/>
              <a:ext cx="2109241" cy="2051448"/>
              <a:chOff x="9807955" y="2534544"/>
              <a:chExt cx="2109242" cy="2051448"/>
            </a:xfrm>
          </p:grpSpPr>
          <p:grpSp>
            <p:nvGrpSpPr>
              <p:cNvPr id="291" name="Group 290">
                <a:extLst>
                  <a:ext uri="{FF2B5EF4-FFF2-40B4-BE49-F238E27FC236}">
                    <a16:creationId xmlns:a16="http://schemas.microsoft.com/office/drawing/2014/main" id="{06DDA004-48C0-42B1-815A-6C11079ADB4D}"/>
                  </a:ext>
                </a:extLst>
              </p:cNvPr>
              <p:cNvGrpSpPr/>
              <p:nvPr/>
            </p:nvGrpSpPr>
            <p:grpSpPr>
              <a:xfrm>
                <a:off x="9807955" y="2534544"/>
                <a:ext cx="2109242" cy="2051448"/>
                <a:chOff x="9701336" y="222254"/>
                <a:chExt cx="2109242" cy="2051448"/>
              </a:xfrm>
            </p:grpSpPr>
            <p:sp>
              <p:nvSpPr>
                <p:cNvPr id="292" name="Rectangle: Rounded Corners 291">
                  <a:extLst>
                    <a:ext uri="{FF2B5EF4-FFF2-40B4-BE49-F238E27FC236}">
                      <a16:creationId xmlns:a16="http://schemas.microsoft.com/office/drawing/2014/main" id="{97098FE3-038B-4912-ADD1-0BB9536EDA3D}"/>
                    </a:ext>
                  </a:extLst>
                </p:cNvPr>
                <p:cNvSpPr/>
                <p:nvPr/>
              </p:nvSpPr>
              <p:spPr>
                <a:xfrm>
                  <a:off x="9701336" y="222254"/>
                  <a:ext cx="2109242" cy="205144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TextBox 292">
                  <a:extLst>
                    <a:ext uri="{FF2B5EF4-FFF2-40B4-BE49-F238E27FC236}">
                      <a16:creationId xmlns:a16="http://schemas.microsoft.com/office/drawing/2014/main" id="{25FF7FA8-41C9-434A-809D-2323B889CBFB}"/>
                    </a:ext>
                  </a:extLst>
                </p:cNvPr>
                <p:cNvSpPr txBox="1"/>
                <p:nvPr/>
              </p:nvSpPr>
              <p:spPr>
                <a:xfrm>
                  <a:off x="10181168" y="319759"/>
                  <a:ext cx="1573614" cy="323165"/>
                </a:xfrm>
                <a:prstGeom prst="rect">
                  <a:avLst/>
                </a:prstGeom>
                <a:noFill/>
              </p:spPr>
              <p:txBody>
                <a:bodyPr wrap="square" rtlCol="0">
                  <a:spAutoFit/>
                </a:bodyPr>
                <a:lstStyle/>
                <a:p>
                  <a:r>
                    <a:rPr lang="en-US" sz="1500" dirty="0"/>
                    <a:t>TF analysis</a:t>
                  </a:r>
                </a:p>
              </p:txBody>
            </p:sp>
          </p:grpSp>
          <p:pic>
            <p:nvPicPr>
              <p:cNvPr id="297" name="Picture 296">
                <a:extLst>
                  <a:ext uri="{FF2B5EF4-FFF2-40B4-BE49-F238E27FC236}">
                    <a16:creationId xmlns:a16="http://schemas.microsoft.com/office/drawing/2014/main" id="{97F11067-7EC8-4CA8-8518-EB2495A925AB}"/>
                  </a:ext>
                </a:extLst>
              </p:cNvPr>
              <p:cNvPicPr>
                <a:picLocks noChangeAspect="1"/>
              </p:cNvPicPr>
              <p:nvPr/>
            </p:nvPicPr>
            <p:blipFill>
              <a:blip r:embed="rId12"/>
              <a:stretch>
                <a:fillRect/>
              </a:stretch>
            </p:blipFill>
            <p:spPr>
              <a:xfrm>
                <a:off x="10074903" y="3060706"/>
                <a:ext cx="1629907" cy="1364991"/>
              </a:xfrm>
              <a:prstGeom prst="rect">
                <a:avLst/>
              </a:prstGeom>
            </p:spPr>
          </p:pic>
        </p:grpSp>
        <p:grpSp>
          <p:nvGrpSpPr>
            <p:cNvPr id="300" name="Group 299">
              <a:extLst>
                <a:ext uri="{FF2B5EF4-FFF2-40B4-BE49-F238E27FC236}">
                  <a16:creationId xmlns:a16="http://schemas.microsoft.com/office/drawing/2014/main" id="{B989F748-72EE-460D-8A86-771EA384EDA7}"/>
                </a:ext>
              </a:extLst>
            </p:cNvPr>
            <p:cNvGrpSpPr/>
            <p:nvPr/>
          </p:nvGrpSpPr>
          <p:grpSpPr>
            <a:xfrm>
              <a:off x="9861310" y="4737311"/>
              <a:ext cx="2197587" cy="2051448"/>
              <a:chOff x="6171035" y="4709408"/>
              <a:chExt cx="2197588" cy="2051448"/>
            </a:xfrm>
          </p:grpSpPr>
          <p:sp>
            <p:nvSpPr>
              <p:cNvPr id="249" name="Rectangle: Rounded Corners 248">
                <a:extLst>
                  <a:ext uri="{FF2B5EF4-FFF2-40B4-BE49-F238E27FC236}">
                    <a16:creationId xmlns:a16="http://schemas.microsoft.com/office/drawing/2014/main" id="{B19FEE5D-4DF0-4D0A-9CC6-319DD775319F}"/>
                  </a:ext>
                </a:extLst>
              </p:cNvPr>
              <p:cNvSpPr/>
              <p:nvPr/>
            </p:nvSpPr>
            <p:spPr>
              <a:xfrm>
                <a:off x="6171035" y="4709408"/>
                <a:ext cx="2109242" cy="2051448"/>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TextBox 251">
                <a:extLst>
                  <a:ext uri="{FF2B5EF4-FFF2-40B4-BE49-F238E27FC236}">
                    <a16:creationId xmlns:a16="http://schemas.microsoft.com/office/drawing/2014/main" id="{4C0EB81E-496F-49EF-B704-90358458FAF6}"/>
                  </a:ext>
                </a:extLst>
              </p:cNvPr>
              <p:cNvSpPr txBox="1"/>
              <p:nvPr/>
            </p:nvSpPr>
            <p:spPr>
              <a:xfrm>
                <a:off x="6314167" y="4796816"/>
                <a:ext cx="2054456" cy="328266"/>
              </a:xfrm>
              <a:prstGeom prst="rect">
                <a:avLst/>
              </a:prstGeom>
              <a:noFill/>
            </p:spPr>
            <p:txBody>
              <a:bodyPr wrap="square" rtlCol="0">
                <a:spAutoFit/>
              </a:bodyPr>
              <a:lstStyle/>
              <a:p>
                <a:r>
                  <a:rPr lang="en-US" sz="1500" dirty="0"/>
                  <a:t>Transcriptional waves</a:t>
                </a:r>
              </a:p>
            </p:txBody>
          </p:sp>
          <p:pic>
            <p:nvPicPr>
              <p:cNvPr id="299" name="Picture 298">
                <a:extLst>
                  <a:ext uri="{FF2B5EF4-FFF2-40B4-BE49-F238E27FC236}">
                    <a16:creationId xmlns:a16="http://schemas.microsoft.com/office/drawing/2014/main" id="{3043B9CF-A3A3-4ADF-A36A-1F3E31E6F879}"/>
                  </a:ext>
                </a:extLst>
              </p:cNvPr>
              <p:cNvPicPr>
                <a:picLocks noChangeAspect="1"/>
              </p:cNvPicPr>
              <p:nvPr/>
            </p:nvPicPr>
            <p:blipFill rotWithShape="1">
              <a:blip r:embed="rId13"/>
              <a:srcRect l="23193" t="-1" r="2972" b="-1"/>
              <a:stretch/>
            </p:blipFill>
            <p:spPr>
              <a:xfrm>
                <a:off x="6529853" y="5119421"/>
                <a:ext cx="1301618" cy="1520504"/>
              </a:xfrm>
              <a:prstGeom prst="rect">
                <a:avLst/>
              </a:prstGeom>
            </p:spPr>
          </p:pic>
        </p:grpSp>
        <p:cxnSp>
          <p:nvCxnSpPr>
            <p:cNvPr id="303" name="Straight Arrow Connector 302">
              <a:extLst>
                <a:ext uri="{FF2B5EF4-FFF2-40B4-BE49-F238E27FC236}">
                  <a16:creationId xmlns:a16="http://schemas.microsoft.com/office/drawing/2014/main" id="{F0FE1694-6D91-45CA-A57D-6603441EA27B}"/>
                </a:ext>
              </a:extLst>
            </p:cNvPr>
            <p:cNvCxnSpPr>
              <a:cxnSpLocks/>
              <a:stCxn id="6" idx="3"/>
              <a:endCxn id="23" idx="1"/>
            </p:cNvCxnSpPr>
            <p:nvPr/>
          </p:nvCxnSpPr>
          <p:spPr>
            <a:xfrm>
              <a:off x="2072271" y="2702318"/>
              <a:ext cx="491549" cy="3216178"/>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93BB44D1-2FD2-45CD-9361-4AE19A782642}"/>
                </a:ext>
              </a:extLst>
            </p:cNvPr>
            <p:cNvCxnSpPr>
              <a:cxnSpLocks/>
              <a:stCxn id="6" idx="3"/>
              <a:endCxn id="41" idx="1"/>
            </p:cNvCxnSpPr>
            <p:nvPr/>
          </p:nvCxnSpPr>
          <p:spPr>
            <a:xfrm flipV="1">
              <a:off x="2072271" y="2695288"/>
              <a:ext cx="494016" cy="703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CD87B010-BDA8-4A9F-84E9-F16BD89B4E76}"/>
                </a:ext>
              </a:extLst>
            </p:cNvPr>
            <p:cNvCxnSpPr>
              <a:cxnSpLocks/>
              <a:stCxn id="18" idx="3"/>
              <a:endCxn id="23" idx="1"/>
            </p:cNvCxnSpPr>
            <p:nvPr/>
          </p:nvCxnSpPr>
          <p:spPr>
            <a:xfrm>
              <a:off x="2110625" y="4829474"/>
              <a:ext cx="453195" cy="1089022"/>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FD5989E2-EB37-45D6-80FE-9A25BD3DA972}"/>
                </a:ext>
              </a:extLst>
            </p:cNvPr>
            <p:cNvCxnSpPr>
              <a:cxnSpLocks/>
              <a:stCxn id="18" idx="3"/>
              <a:endCxn id="41" idx="1"/>
            </p:cNvCxnSpPr>
            <p:nvPr/>
          </p:nvCxnSpPr>
          <p:spPr>
            <a:xfrm flipV="1">
              <a:off x="2110625" y="2695288"/>
              <a:ext cx="455662" cy="2134185"/>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FFE3F27-2079-4D0D-BD66-57B8910CCE67}"/>
                </a:ext>
              </a:extLst>
            </p:cNvPr>
            <p:cNvCxnSpPr>
              <a:cxnSpLocks/>
              <a:endCxn id="145" idx="1"/>
            </p:cNvCxnSpPr>
            <p:nvPr/>
          </p:nvCxnSpPr>
          <p:spPr>
            <a:xfrm>
              <a:off x="4643649" y="3583141"/>
              <a:ext cx="242084"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79E7ECC2-211D-4055-B2DF-D0B091811962}"/>
                </a:ext>
              </a:extLst>
            </p:cNvPr>
            <p:cNvCxnSpPr>
              <a:cxnSpLocks/>
              <a:stCxn id="145" idx="3"/>
              <a:endCxn id="181" idx="1"/>
            </p:cNvCxnSpPr>
            <p:nvPr/>
          </p:nvCxnSpPr>
          <p:spPr>
            <a:xfrm flipV="1">
              <a:off x="6994976" y="3560268"/>
              <a:ext cx="41881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EFB1ACFE-13AF-437E-A9C3-7A6EFD69B76D}"/>
                </a:ext>
              </a:extLst>
            </p:cNvPr>
            <p:cNvCxnSpPr>
              <a:cxnSpLocks/>
              <a:stCxn id="181" idx="3"/>
              <a:endCxn id="292" idx="1"/>
            </p:cNvCxnSpPr>
            <p:nvPr/>
          </p:nvCxnSpPr>
          <p:spPr>
            <a:xfrm>
              <a:off x="9523037" y="3560268"/>
              <a:ext cx="284916"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613BE89-762E-4686-A1AD-017A43D6B66C}"/>
                </a:ext>
              </a:extLst>
            </p:cNvPr>
            <p:cNvCxnSpPr>
              <a:cxnSpLocks/>
              <a:stCxn id="181" idx="3"/>
              <a:endCxn id="249" idx="1"/>
            </p:cNvCxnSpPr>
            <p:nvPr/>
          </p:nvCxnSpPr>
          <p:spPr>
            <a:xfrm>
              <a:off x="9523041" y="3560268"/>
              <a:ext cx="338277" cy="220276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3117E146-3435-4281-981D-5C6C7C1D6239}"/>
                </a:ext>
              </a:extLst>
            </p:cNvPr>
            <p:cNvCxnSpPr>
              <a:cxnSpLocks/>
              <a:stCxn id="181" idx="3"/>
              <a:endCxn id="215" idx="1"/>
            </p:cNvCxnSpPr>
            <p:nvPr/>
          </p:nvCxnSpPr>
          <p:spPr>
            <a:xfrm flipV="1">
              <a:off x="9523039" y="1342254"/>
              <a:ext cx="284916" cy="2218014"/>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40" name="Picture 339" descr="A close up of a logo&#10;&#10;Description automatically generated">
            <a:extLst>
              <a:ext uri="{FF2B5EF4-FFF2-40B4-BE49-F238E27FC236}">
                <a16:creationId xmlns:a16="http://schemas.microsoft.com/office/drawing/2014/main" id="{71F11F7D-7660-4905-8FAD-F54AE52EB76D}"/>
              </a:ext>
            </a:extLst>
          </p:cNvPr>
          <p:cNvPicPr>
            <a:picLocks noChangeAspect="1"/>
          </p:cNvPicPr>
          <p:nvPr/>
        </p:nvPicPr>
        <p:blipFill rotWithShape="1">
          <a:blip r:embed="rId7">
            <a:extLst>
              <a:ext uri="{28A0092B-C50C-407E-A947-70E740481C1C}">
                <a14:useLocalDpi xmlns:a14="http://schemas.microsoft.com/office/drawing/2010/main" val="0"/>
              </a:ext>
            </a:extLst>
          </a:blip>
          <a:srcRect l="60526" t="35472" r="7025" b="18962"/>
          <a:stretch/>
        </p:blipFill>
        <p:spPr>
          <a:xfrm>
            <a:off x="4167666" y="2403090"/>
            <a:ext cx="646088" cy="584905"/>
          </a:xfrm>
          <a:prstGeom prst="rect">
            <a:avLst/>
          </a:prstGeom>
        </p:spPr>
      </p:pic>
    </p:spTree>
    <p:extLst>
      <p:ext uri="{BB962C8B-B14F-4D97-AF65-F5344CB8AC3E}">
        <p14:creationId xmlns:p14="http://schemas.microsoft.com/office/powerpoint/2010/main" val="1002073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5FB13B-0735-6B48-A1E5-D422AC5AC73D}"/>
              </a:ext>
            </a:extLst>
          </p:cNvPr>
          <p:cNvSpPr txBox="1"/>
          <p:nvPr/>
        </p:nvSpPr>
        <p:spPr>
          <a:xfrm>
            <a:off x="787608" y="862549"/>
            <a:ext cx="267368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 pre-processing</a:t>
            </a:r>
          </a:p>
        </p:txBody>
      </p:sp>
      <p:sp>
        <p:nvSpPr>
          <p:cNvPr id="5" name="TextBox 4">
            <a:extLst>
              <a:ext uri="{FF2B5EF4-FFF2-40B4-BE49-F238E27FC236}">
                <a16:creationId xmlns:a16="http://schemas.microsoft.com/office/drawing/2014/main" id="{031A8533-F418-3F44-B91E-52985C216620}"/>
              </a:ext>
            </a:extLst>
          </p:cNvPr>
          <p:cNvSpPr txBox="1"/>
          <p:nvPr/>
        </p:nvSpPr>
        <p:spPr>
          <a:xfrm>
            <a:off x="4412851" y="861853"/>
            <a:ext cx="158750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Modeling </a:t>
            </a:r>
          </a:p>
        </p:txBody>
      </p:sp>
      <p:grpSp>
        <p:nvGrpSpPr>
          <p:cNvPr id="37" name="Group 36">
            <a:extLst>
              <a:ext uri="{FF2B5EF4-FFF2-40B4-BE49-F238E27FC236}">
                <a16:creationId xmlns:a16="http://schemas.microsoft.com/office/drawing/2014/main" id="{9212C4BF-8331-6A4C-8C86-0E90976C77E1}"/>
              </a:ext>
            </a:extLst>
          </p:cNvPr>
          <p:cNvGrpSpPr/>
          <p:nvPr/>
        </p:nvGrpSpPr>
        <p:grpSpPr>
          <a:xfrm>
            <a:off x="796076" y="1371761"/>
            <a:ext cx="2549423" cy="1466393"/>
            <a:chOff x="698500" y="1588532"/>
            <a:chExt cx="2549423" cy="1466393"/>
          </a:xfrm>
        </p:grpSpPr>
        <p:sp>
          <p:nvSpPr>
            <p:cNvPr id="3" name="Rounded Rectangle 2">
              <a:extLst>
                <a:ext uri="{FF2B5EF4-FFF2-40B4-BE49-F238E27FC236}">
                  <a16:creationId xmlns:a16="http://schemas.microsoft.com/office/drawing/2014/main" id="{A49E7FEA-EE27-E947-A445-1F4827F23ACA}"/>
                </a:ext>
              </a:extLst>
            </p:cNvPr>
            <p:cNvSpPr/>
            <p:nvPr/>
          </p:nvSpPr>
          <p:spPr>
            <a:xfrm>
              <a:off x="698500" y="1588532"/>
              <a:ext cx="2538163" cy="1466393"/>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124" name="Picture 4" descr="UniProt">
              <a:extLst>
                <a:ext uri="{FF2B5EF4-FFF2-40B4-BE49-F238E27FC236}">
                  <a16:creationId xmlns:a16="http://schemas.microsoft.com/office/drawing/2014/main" id="{8C129C66-A19B-2042-9DFA-C9C7BB791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014169"/>
              <a:ext cx="1303755" cy="596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ational Center for Biotechnology Information">
              <a:extLst>
                <a:ext uri="{FF2B5EF4-FFF2-40B4-BE49-F238E27FC236}">
                  <a16:creationId xmlns:a16="http://schemas.microsoft.com/office/drawing/2014/main" id="{918775C2-7402-CD44-B229-9CAFD7F8D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116" y="2014169"/>
              <a:ext cx="515476" cy="6374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4AEFC2-55D7-C447-B422-C17D072B8C26}"/>
                </a:ext>
              </a:extLst>
            </p:cNvPr>
            <p:cNvSpPr txBox="1"/>
            <p:nvPr/>
          </p:nvSpPr>
          <p:spPr>
            <a:xfrm>
              <a:off x="767669" y="2675530"/>
              <a:ext cx="146250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Protein sequences</a:t>
              </a:r>
            </a:p>
          </p:txBody>
        </p:sp>
        <p:sp>
          <p:nvSpPr>
            <p:cNvPr id="11" name="TextBox 10">
              <a:extLst>
                <a:ext uri="{FF2B5EF4-FFF2-40B4-BE49-F238E27FC236}">
                  <a16:creationId xmlns:a16="http://schemas.microsoft.com/office/drawing/2014/main" id="{37DC97B6-E543-3440-A12B-191DD37122FD}"/>
                </a:ext>
              </a:extLst>
            </p:cNvPr>
            <p:cNvSpPr txBox="1"/>
            <p:nvPr/>
          </p:nvSpPr>
          <p:spPr>
            <a:xfrm>
              <a:off x="2293378" y="2666081"/>
              <a:ext cx="954545" cy="276999"/>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p>
          </p:txBody>
        </p:sp>
        <p:sp>
          <p:nvSpPr>
            <p:cNvPr id="14" name="TextBox 13">
              <a:extLst>
                <a:ext uri="{FF2B5EF4-FFF2-40B4-BE49-F238E27FC236}">
                  <a16:creationId xmlns:a16="http://schemas.microsoft.com/office/drawing/2014/main" id="{7564A133-96CA-EE47-A971-5E759BE9D28C}"/>
                </a:ext>
              </a:extLst>
            </p:cNvPr>
            <p:cNvSpPr txBox="1"/>
            <p:nvPr/>
          </p:nvSpPr>
          <p:spPr>
            <a:xfrm>
              <a:off x="857248" y="1637056"/>
              <a:ext cx="164110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Search database</a:t>
              </a:r>
            </a:p>
          </p:txBody>
        </p:sp>
        <p:cxnSp>
          <p:nvCxnSpPr>
            <p:cNvPr id="10" name="Straight Connector 9">
              <a:extLst>
                <a:ext uri="{FF2B5EF4-FFF2-40B4-BE49-F238E27FC236}">
                  <a16:creationId xmlns:a16="http://schemas.microsoft.com/office/drawing/2014/main" id="{D5ED506E-3B0C-D644-977D-01721251BD24}"/>
                </a:ext>
              </a:extLst>
            </p:cNvPr>
            <p:cNvCxnSpPr>
              <a:cxnSpLocks/>
            </p:cNvCxnSpPr>
            <p:nvPr/>
          </p:nvCxnSpPr>
          <p:spPr>
            <a:xfrm>
              <a:off x="857249" y="1914911"/>
              <a:ext cx="17716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BBAA7F4C-DFEC-FA43-A1FE-7918DFB7F102}"/>
              </a:ext>
            </a:extLst>
          </p:cNvPr>
          <p:cNvGrpSpPr/>
          <p:nvPr/>
        </p:nvGrpSpPr>
        <p:grpSpPr>
          <a:xfrm>
            <a:off x="796076" y="3207742"/>
            <a:ext cx="2665750" cy="1103968"/>
            <a:chOff x="698500" y="3424513"/>
            <a:chExt cx="2665750" cy="1103968"/>
          </a:xfrm>
        </p:grpSpPr>
        <p:sp>
          <p:nvSpPr>
            <p:cNvPr id="13" name="Rounded Rectangle 12">
              <a:extLst>
                <a:ext uri="{FF2B5EF4-FFF2-40B4-BE49-F238E27FC236}">
                  <a16:creationId xmlns:a16="http://schemas.microsoft.com/office/drawing/2014/main" id="{FDF79CD9-FB4A-3542-A431-D4A865F058D4}"/>
                </a:ext>
              </a:extLst>
            </p:cNvPr>
            <p:cNvSpPr/>
            <p:nvPr/>
          </p:nvSpPr>
          <p:spPr>
            <a:xfrm>
              <a:off x="698500" y="3424513"/>
              <a:ext cx="2538163" cy="1103968"/>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87C542E-E457-3447-8D5A-B403DF8BF0F1}"/>
                </a:ext>
              </a:extLst>
            </p:cNvPr>
            <p:cNvSpPr txBox="1"/>
            <p:nvPr/>
          </p:nvSpPr>
          <p:spPr>
            <a:xfrm>
              <a:off x="916570" y="3480837"/>
              <a:ext cx="1856206"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Prepare input file</a:t>
              </a:r>
            </a:p>
          </p:txBody>
        </p:sp>
        <p:sp>
          <p:nvSpPr>
            <p:cNvPr id="8" name="TextBox 7">
              <a:extLst>
                <a:ext uri="{FF2B5EF4-FFF2-40B4-BE49-F238E27FC236}">
                  <a16:creationId xmlns:a16="http://schemas.microsoft.com/office/drawing/2014/main" id="{8F4BC695-F4E3-5545-A257-6C9E48AB2B2F}"/>
                </a:ext>
              </a:extLst>
            </p:cNvPr>
            <p:cNvSpPr txBox="1"/>
            <p:nvPr/>
          </p:nvSpPr>
          <p:spPr>
            <a:xfrm>
              <a:off x="748465" y="3833222"/>
              <a:ext cx="2615785"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DNA	protein	     label</a:t>
              </a:r>
            </a:p>
            <a:p>
              <a:r>
                <a:rPr lang="en-US" sz="1200" dirty="0">
                  <a:latin typeface="Arial" panose="020B0604020202020204" pitchFamily="34" charset="0"/>
                  <a:cs typeface="Arial" panose="020B0604020202020204" pitchFamily="34" charset="0"/>
                </a:rPr>
                <a:t>CTGGCT	MEGDAVEAIV   1</a:t>
              </a:r>
            </a:p>
            <a:p>
              <a:r>
                <a:rPr lang="en-US" sz="1200" dirty="0">
                  <a:latin typeface="Arial" panose="020B0604020202020204" pitchFamily="34" charset="0"/>
                  <a:cs typeface="Arial" panose="020B0604020202020204" pitchFamily="34" charset="0"/>
                </a:rPr>
                <a:t>GACCTT	KLRYTEEGKD   0</a:t>
              </a:r>
            </a:p>
          </p:txBody>
        </p:sp>
        <p:cxnSp>
          <p:nvCxnSpPr>
            <p:cNvPr id="21" name="Straight Connector 20">
              <a:extLst>
                <a:ext uri="{FF2B5EF4-FFF2-40B4-BE49-F238E27FC236}">
                  <a16:creationId xmlns:a16="http://schemas.microsoft.com/office/drawing/2014/main" id="{77A1EADA-2FA5-4F44-89FD-B232C89028EC}"/>
                </a:ext>
              </a:extLst>
            </p:cNvPr>
            <p:cNvCxnSpPr>
              <a:cxnSpLocks/>
            </p:cNvCxnSpPr>
            <p:nvPr/>
          </p:nvCxnSpPr>
          <p:spPr>
            <a:xfrm>
              <a:off x="857249" y="3784705"/>
              <a:ext cx="17716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Down Arrow 16">
            <a:extLst>
              <a:ext uri="{FF2B5EF4-FFF2-40B4-BE49-F238E27FC236}">
                <a16:creationId xmlns:a16="http://schemas.microsoft.com/office/drawing/2014/main" id="{35FAA40B-EBCB-8F4B-AF06-25346178E2A1}"/>
              </a:ext>
            </a:extLst>
          </p:cNvPr>
          <p:cNvSpPr/>
          <p:nvPr/>
        </p:nvSpPr>
        <p:spPr>
          <a:xfrm>
            <a:off x="1776428" y="2883456"/>
            <a:ext cx="302348" cy="253278"/>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9" name="Down Arrow 28">
            <a:extLst>
              <a:ext uri="{FF2B5EF4-FFF2-40B4-BE49-F238E27FC236}">
                <a16:creationId xmlns:a16="http://schemas.microsoft.com/office/drawing/2014/main" id="{CFC7120F-3190-8544-899B-AD28FAB480EA}"/>
              </a:ext>
            </a:extLst>
          </p:cNvPr>
          <p:cNvSpPr/>
          <p:nvPr/>
        </p:nvSpPr>
        <p:spPr>
          <a:xfrm>
            <a:off x="1776428" y="4349099"/>
            <a:ext cx="302348" cy="253278"/>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32393119-89DA-E444-A5FD-450FAC9753DD}"/>
              </a:ext>
            </a:extLst>
          </p:cNvPr>
          <p:cNvGrpSpPr/>
          <p:nvPr/>
        </p:nvGrpSpPr>
        <p:grpSpPr>
          <a:xfrm>
            <a:off x="752310" y="4681298"/>
            <a:ext cx="2787986" cy="1103968"/>
            <a:chOff x="654734" y="4898069"/>
            <a:chExt cx="2787986" cy="1103968"/>
          </a:xfrm>
        </p:grpSpPr>
        <p:sp>
          <p:nvSpPr>
            <p:cNvPr id="25" name="Rounded Rectangle 24">
              <a:extLst>
                <a:ext uri="{FF2B5EF4-FFF2-40B4-BE49-F238E27FC236}">
                  <a16:creationId xmlns:a16="http://schemas.microsoft.com/office/drawing/2014/main" id="{7BDA1343-9ECE-AF42-B57A-4AAA4FA124EF}"/>
                </a:ext>
              </a:extLst>
            </p:cNvPr>
            <p:cNvSpPr/>
            <p:nvPr/>
          </p:nvSpPr>
          <p:spPr>
            <a:xfrm>
              <a:off x="698500" y="4898069"/>
              <a:ext cx="2550531" cy="1103968"/>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38BCB85-BF65-7947-8DFC-46D93DB733E7}"/>
                </a:ext>
              </a:extLst>
            </p:cNvPr>
            <p:cNvSpPr txBox="1"/>
            <p:nvPr/>
          </p:nvSpPr>
          <p:spPr>
            <a:xfrm>
              <a:off x="654734" y="4939754"/>
              <a:ext cx="2787986"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Load pre-trained embeddings</a:t>
              </a:r>
            </a:p>
          </p:txBody>
        </p:sp>
        <p:cxnSp>
          <p:nvCxnSpPr>
            <p:cNvPr id="28" name="Straight Connector 27">
              <a:extLst>
                <a:ext uri="{FF2B5EF4-FFF2-40B4-BE49-F238E27FC236}">
                  <a16:creationId xmlns:a16="http://schemas.microsoft.com/office/drawing/2014/main" id="{FE14F801-68FD-5E47-8F2E-414016450C2E}"/>
                </a:ext>
              </a:extLst>
            </p:cNvPr>
            <p:cNvCxnSpPr>
              <a:cxnSpLocks/>
            </p:cNvCxnSpPr>
            <p:nvPr/>
          </p:nvCxnSpPr>
          <p:spPr>
            <a:xfrm>
              <a:off x="857249" y="5258261"/>
              <a:ext cx="2339253" cy="390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388B9D-19AF-394E-803C-910BD6EEECDF}"/>
                </a:ext>
              </a:extLst>
            </p:cNvPr>
            <p:cNvSpPr txBox="1"/>
            <p:nvPr/>
          </p:nvSpPr>
          <p:spPr>
            <a:xfrm>
              <a:off x="1456638" y="5258261"/>
              <a:ext cx="104171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DNABERT</a:t>
              </a:r>
            </a:p>
          </p:txBody>
        </p:sp>
        <p:sp>
          <p:nvSpPr>
            <p:cNvPr id="32" name="TextBox 31">
              <a:extLst>
                <a:ext uri="{FF2B5EF4-FFF2-40B4-BE49-F238E27FC236}">
                  <a16:creationId xmlns:a16="http://schemas.microsoft.com/office/drawing/2014/main" id="{6281257A-236D-EE42-AC86-A956DFB876FB}"/>
                </a:ext>
              </a:extLst>
            </p:cNvPr>
            <p:cNvSpPr txBox="1"/>
            <p:nvPr/>
          </p:nvSpPr>
          <p:spPr>
            <a:xfrm>
              <a:off x="1580300" y="5565938"/>
              <a:ext cx="52874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ESM</a:t>
              </a:r>
            </a:p>
          </p:txBody>
        </p:sp>
        <p:pic>
          <p:nvPicPr>
            <p:cNvPr id="34" name="Picture 33">
              <a:extLst>
                <a:ext uri="{FF2B5EF4-FFF2-40B4-BE49-F238E27FC236}">
                  <a16:creationId xmlns:a16="http://schemas.microsoft.com/office/drawing/2014/main" id="{3B0A7D1A-92AF-9C46-B166-13942B8B44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59" t="19215" r="88791" b="73140"/>
            <a:stretch/>
          </p:blipFill>
          <p:spPr bwMode="auto">
            <a:xfrm rot="5400000">
              <a:off x="2481686" y="5158741"/>
              <a:ext cx="233055" cy="6401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Diagram&#10;&#10;Description automatically generated">
              <a:extLst>
                <a:ext uri="{FF2B5EF4-FFF2-40B4-BE49-F238E27FC236}">
                  <a16:creationId xmlns:a16="http://schemas.microsoft.com/office/drawing/2014/main" id="{79D23B76-0E32-424A-AFBF-F707F1D651B2}"/>
                </a:ext>
              </a:extLst>
            </p:cNvPr>
            <p:cNvPicPr>
              <a:picLocks noChangeAspect="1"/>
            </p:cNvPicPr>
            <p:nvPr/>
          </p:nvPicPr>
          <p:blipFill rotWithShape="1">
            <a:blip r:embed="rId6"/>
            <a:srcRect l="35284" t="52904" r="56811" b="39760"/>
            <a:stretch/>
          </p:blipFill>
          <p:spPr>
            <a:xfrm>
              <a:off x="2333840" y="5704437"/>
              <a:ext cx="528746" cy="254000"/>
            </a:xfrm>
            <a:prstGeom prst="rect">
              <a:avLst/>
            </a:prstGeom>
          </p:spPr>
        </p:pic>
        <p:cxnSp>
          <p:nvCxnSpPr>
            <p:cNvPr id="23" name="Straight Arrow Connector 22">
              <a:extLst>
                <a:ext uri="{FF2B5EF4-FFF2-40B4-BE49-F238E27FC236}">
                  <a16:creationId xmlns:a16="http://schemas.microsoft.com/office/drawing/2014/main" id="{7ED956F1-00C1-9E4F-9744-5604C1DDAE62}"/>
                </a:ext>
              </a:extLst>
            </p:cNvPr>
            <p:cNvCxnSpPr>
              <a:cxnSpLocks/>
            </p:cNvCxnSpPr>
            <p:nvPr/>
          </p:nvCxnSpPr>
          <p:spPr>
            <a:xfrm>
              <a:off x="1467521" y="5478808"/>
              <a:ext cx="81062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D666E4E-AA02-BE4B-9BDB-4198D03C4E54}"/>
                </a:ext>
              </a:extLst>
            </p:cNvPr>
            <p:cNvCxnSpPr>
              <a:cxnSpLocks/>
            </p:cNvCxnSpPr>
            <p:nvPr/>
          </p:nvCxnSpPr>
          <p:spPr>
            <a:xfrm>
              <a:off x="1482752" y="5842937"/>
              <a:ext cx="81062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242E2DF-2F2B-8D4B-9EF2-6ACA2C61A57A}"/>
                </a:ext>
              </a:extLst>
            </p:cNvPr>
            <p:cNvSpPr txBox="1"/>
            <p:nvPr/>
          </p:nvSpPr>
          <p:spPr>
            <a:xfrm>
              <a:off x="712103" y="5315545"/>
              <a:ext cx="88194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CTGGCT</a:t>
              </a:r>
            </a:p>
          </p:txBody>
        </p:sp>
        <p:sp>
          <p:nvSpPr>
            <p:cNvPr id="41" name="TextBox 40">
              <a:extLst>
                <a:ext uri="{FF2B5EF4-FFF2-40B4-BE49-F238E27FC236}">
                  <a16:creationId xmlns:a16="http://schemas.microsoft.com/office/drawing/2014/main" id="{AF91F9FB-FC7F-2E43-99BB-6B5D37163D25}"/>
                </a:ext>
              </a:extLst>
            </p:cNvPr>
            <p:cNvSpPr txBox="1"/>
            <p:nvPr/>
          </p:nvSpPr>
          <p:spPr>
            <a:xfrm>
              <a:off x="711767" y="5663940"/>
              <a:ext cx="88194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MEGDAV</a:t>
              </a:r>
            </a:p>
          </p:txBody>
        </p:sp>
      </p:grpSp>
      <p:sp>
        <p:nvSpPr>
          <p:cNvPr id="45" name="TextBox 44">
            <a:extLst>
              <a:ext uri="{FF2B5EF4-FFF2-40B4-BE49-F238E27FC236}">
                <a16:creationId xmlns:a16="http://schemas.microsoft.com/office/drawing/2014/main" id="{AE8F5D9B-2250-C54C-9F6E-4A3ECEB22F70}"/>
              </a:ext>
            </a:extLst>
          </p:cNvPr>
          <p:cNvSpPr txBox="1"/>
          <p:nvPr/>
        </p:nvSpPr>
        <p:spPr>
          <a:xfrm>
            <a:off x="7325569" y="861853"/>
            <a:ext cx="220076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Interpretation</a:t>
            </a:r>
          </a:p>
        </p:txBody>
      </p:sp>
      <p:grpSp>
        <p:nvGrpSpPr>
          <p:cNvPr id="46" name="Group 45">
            <a:extLst>
              <a:ext uri="{FF2B5EF4-FFF2-40B4-BE49-F238E27FC236}">
                <a16:creationId xmlns:a16="http://schemas.microsoft.com/office/drawing/2014/main" id="{631D6C5B-8773-6D45-9232-773F566F8BBF}"/>
              </a:ext>
            </a:extLst>
          </p:cNvPr>
          <p:cNvGrpSpPr/>
          <p:nvPr/>
        </p:nvGrpSpPr>
        <p:grpSpPr>
          <a:xfrm>
            <a:off x="3875748" y="1371760"/>
            <a:ext cx="2538163" cy="1511695"/>
            <a:chOff x="698500" y="3424512"/>
            <a:chExt cx="2538163" cy="1511695"/>
          </a:xfrm>
        </p:grpSpPr>
        <p:sp>
          <p:nvSpPr>
            <p:cNvPr id="47" name="Rounded Rectangle 46">
              <a:extLst>
                <a:ext uri="{FF2B5EF4-FFF2-40B4-BE49-F238E27FC236}">
                  <a16:creationId xmlns:a16="http://schemas.microsoft.com/office/drawing/2014/main" id="{2EDE52DA-228A-7B4E-8BD8-940404208543}"/>
                </a:ext>
              </a:extLst>
            </p:cNvPr>
            <p:cNvSpPr/>
            <p:nvPr/>
          </p:nvSpPr>
          <p:spPr>
            <a:xfrm>
              <a:off x="698500" y="3424512"/>
              <a:ext cx="2538163" cy="1511695"/>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2B52D896-0869-D04B-A0AB-6CD295546064}"/>
                </a:ext>
              </a:extLst>
            </p:cNvPr>
            <p:cNvSpPr txBox="1"/>
            <p:nvPr/>
          </p:nvSpPr>
          <p:spPr>
            <a:xfrm>
              <a:off x="916570" y="3480837"/>
              <a:ext cx="1856206"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Train model</a:t>
              </a:r>
            </a:p>
          </p:txBody>
        </p:sp>
        <p:cxnSp>
          <p:nvCxnSpPr>
            <p:cNvPr id="50" name="Straight Connector 49">
              <a:extLst>
                <a:ext uri="{FF2B5EF4-FFF2-40B4-BE49-F238E27FC236}">
                  <a16:creationId xmlns:a16="http://schemas.microsoft.com/office/drawing/2014/main" id="{F788FB19-67C5-564F-B2C9-B4D4D5D42525}"/>
                </a:ext>
              </a:extLst>
            </p:cNvPr>
            <p:cNvCxnSpPr>
              <a:cxnSpLocks/>
            </p:cNvCxnSpPr>
            <p:nvPr/>
          </p:nvCxnSpPr>
          <p:spPr>
            <a:xfrm>
              <a:off x="857249" y="3784705"/>
              <a:ext cx="17716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Curved Up Arrow 37">
            <a:extLst>
              <a:ext uri="{FF2B5EF4-FFF2-40B4-BE49-F238E27FC236}">
                <a16:creationId xmlns:a16="http://schemas.microsoft.com/office/drawing/2014/main" id="{0D5DFD83-A1E9-7B4B-A178-8132C3EC4A92}"/>
              </a:ext>
            </a:extLst>
          </p:cNvPr>
          <p:cNvSpPr/>
          <p:nvPr/>
        </p:nvSpPr>
        <p:spPr>
          <a:xfrm rot="16200000">
            <a:off x="6307813" y="2742764"/>
            <a:ext cx="660400" cy="329564"/>
          </a:xfrm>
          <a:prstGeom prst="curvedUp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nvGrpSpPr>
          <p:cNvPr id="42" name="Group 41">
            <a:extLst>
              <a:ext uri="{FF2B5EF4-FFF2-40B4-BE49-F238E27FC236}">
                <a16:creationId xmlns:a16="http://schemas.microsoft.com/office/drawing/2014/main" id="{BEF688B9-D475-E540-AC97-8294E89A279F}"/>
              </a:ext>
            </a:extLst>
          </p:cNvPr>
          <p:cNvGrpSpPr/>
          <p:nvPr/>
        </p:nvGrpSpPr>
        <p:grpSpPr>
          <a:xfrm>
            <a:off x="3875747" y="3207742"/>
            <a:ext cx="2538163" cy="1290740"/>
            <a:chOff x="5150546" y="3492113"/>
            <a:chExt cx="2538163" cy="1290740"/>
          </a:xfrm>
        </p:grpSpPr>
        <p:sp>
          <p:nvSpPr>
            <p:cNvPr id="52" name="Rounded Rectangle 51">
              <a:extLst>
                <a:ext uri="{FF2B5EF4-FFF2-40B4-BE49-F238E27FC236}">
                  <a16:creationId xmlns:a16="http://schemas.microsoft.com/office/drawing/2014/main" id="{72748132-BB7F-7D4B-8E5E-4031413542BE}"/>
                </a:ext>
              </a:extLst>
            </p:cNvPr>
            <p:cNvSpPr/>
            <p:nvPr/>
          </p:nvSpPr>
          <p:spPr>
            <a:xfrm>
              <a:off x="5150546" y="3492113"/>
              <a:ext cx="2538163" cy="1290740"/>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A5396A80-ED20-0A41-8BC6-C62B97C3626D}"/>
                </a:ext>
              </a:extLst>
            </p:cNvPr>
            <p:cNvSpPr txBox="1"/>
            <p:nvPr/>
          </p:nvSpPr>
          <p:spPr>
            <a:xfrm>
              <a:off x="5261939" y="3543930"/>
              <a:ext cx="2262748"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Hyperparameter tuning</a:t>
              </a:r>
            </a:p>
          </p:txBody>
        </p:sp>
        <p:cxnSp>
          <p:nvCxnSpPr>
            <p:cNvPr id="54" name="Straight Connector 53">
              <a:extLst>
                <a:ext uri="{FF2B5EF4-FFF2-40B4-BE49-F238E27FC236}">
                  <a16:creationId xmlns:a16="http://schemas.microsoft.com/office/drawing/2014/main" id="{7198CE8A-098B-BE4C-83A2-DC8BD95D4413}"/>
                </a:ext>
              </a:extLst>
            </p:cNvPr>
            <p:cNvCxnSpPr>
              <a:cxnSpLocks/>
            </p:cNvCxnSpPr>
            <p:nvPr/>
          </p:nvCxnSpPr>
          <p:spPr>
            <a:xfrm>
              <a:off x="5309295" y="3852305"/>
              <a:ext cx="17716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237A16D-8E1D-1F4E-B759-6F9A44FBDA95}"/>
                </a:ext>
              </a:extLst>
            </p:cNvPr>
            <p:cNvSpPr txBox="1"/>
            <p:nvPr/>
          </p:nvSpPr>
          <p:spPr>
            <a:xfrm>
              <a:off x="5261939" y="3903524"/>
              <a:ext cx="2400302"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Architecture, loss function, embedding </a:t>
              </a:r>
              <a:r>
                <a:rPr lang="en-US" sz="1200" dirty="0" err="1">
                  <a:latin typeface="Arial" panose="020B0604020202020204" pitchFamily="34" charset="0"/>
                  <a:cs typeface="Arial" panose="020B0604020202020204" pitchFamily="34" charset="0"/>
                </a:rPr>
                <a:t>dimention</a:t>
              </a:r>
              <a:r>
                <a:rPr lang="en-US" sz="1200" dirty="0">
                  <a:latin typeface="Arial" panose="020B0604020202020204" pitchFamily="34" charset="0"/>
                  <a:cs typeface="Arial" panose="020B0604020202020204" pitchFamily="34" charset="0"/>
                </a:rPr>
                <a:t>, activation functions, model depth, dropout, optimizer…</a:t>
              </a:r>
            </a:p>
          </p:txBody>
        </p:sp>
      </p:grpSp>
      <p:sp>
        <p:nvSpPr>
          <p:cNvPr id="57" name="Down Arrow 56">
            <a:extLst>
              <a:ext uri="{FF2B5EF4-FFF2-40B4-BE49-F238E27FC236}">
                <a16:creationId xmlns:a16="http://schemas.microsoft.com/office/drawing/2014/main" id="{1D2B7065-D52B-9941-8301-4118E017292B}"/>
              </a:ext>
            </a:extLst>
          </p:cNvPr>
          <p:cNvSpPr/>
          <p:nvPr/>
        </p:nvSpPr>
        <p:spPr>
          <a:xfrm>
            <a:off x="4993655" y="2919353"/>
            <a:ext cx="302348" cy="253278"/>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59" name="Down Arrow 58">
            <a:extLst>
              <a:ext uri="{FF2B5EF4-FFF2-40B4-BE49-F238E27FC236}">
                <a16:creationId xmlns:a16="http://schemas.microsoft.com/office/drawing/2014/main" id="{7544E0C4-1DAF-9549-A1A6-D96A9162A696}"/>
              </a:ext>
            </a:extLst>
          </p:cNvPr>
          <p:cNvSpPr/>
          <p:nvPr/>
        </p:nvSpPr>
        <p:spPr>
          <a:xfrm>
            <a:off x="5021921" y="4513742"/>
            <a:ext cx="302348" cy="253278"/>
          </a:xfrm>
          <a:prstGeom prst="downArrow">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A9A21D6C-2D24-3841-817B-B5D802FF59B9}"/>
              </a:ext>
            </a:extLst>
          </p:cNvPr>
          <p:cNvGrpSpPr/>
          <p:nvPr/>
        </p:nvGrpSpPr>
        <p:grpSpPr>
          <a:xfrm>
            <a:off x="3875747" y="4812646"/>
            <a:ext cx="2538163" cy="1290740"/>
            <a:chOff x="5150545" y="5246399"/>
            <a:chExt cx="2538163" cy="1290740"/>
          </a:xfrm>
        </p:grpSpPr>
        <p:sp>
          <p:nvSpPr>
            <p:cNvPr id="61" name="Rounded Rectangle 60">
              <a:extLst>
                <a:ext uri="{FF2B5EF4-FFF2-40B4-BE49-F238E27FC236}">
                  <a16:creationId xmlns:a16="http://schemas.microsoft.com/office/drawing/2014/main" id="{DCD0CF1C-A739-CF4A-AA81-B19FB1974712}"/>
                </a:ext>
              </a:extLst>
            </p:cNvPr>
            <p:cNvSpPr/>
            <p:nvPr/>
          </p:nvSpPr>
          <p:spPr>
            <a:xfrm>
              <a:off x="5150545" y="5246399"/>
              <a:ext cx="2538163" cy="1290740"/>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76955333-FFB6-6144-8B2E-0667B1D22C30}"/>
                </a:ext>
              </a:extLst>
            </p:cNvPr>
            <p:cNvSpPr txBox="1"/>
            <p:nvPr/>
          </p:nvSpPr>
          <p:spPr>
            <a:xfrm>
              <a:off x="5261938" y="5298216"/>
              <a:ext cx="196288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Model evaluation</a:t>
              </a:r>
            </a:p>
          </p:txBody>
        </p:sp>
        <p:cxnSp>
          <p:nvCxnSpPr>
            <p:cNvPr id="63" name="Straight Connector 62">
              <a:extLst>
                <a:ext uri="{FF2B5EF4-FFF2-40B4-BE49-F238E27FC236}">
                  <a16:creationId xmlns:a16="http://schemas.microsoft.com/office/drawing/2014/main" id="{E2B2365B-18D8-C54B-9934-80EB3CB978E5}"/>
                </a:ext>
              </a:extLst>
            </p:cNvPr>
            <p:cNvCxnSpPr>
              <a:cxnSpLocks/>
            </p:cNvCxnSpPr>
            <p:nvPr/>
          </p:nvCxnSpPr>
          <p:spPr>
            <a:xfrm>
              <a:off x="5309294" y="5606591"/>
              <a:ext cx="17716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130" name="Picture 10">
              <a:extLst>
                <a:ext uri="{FF2B5EF4-FFF2-40B4-BE49-F238E27FC236}">
                  <a16:creationId xmlns:a16="http://schemas.microsoft.com/office/drawing/2014/main" id="{E9132C41-84AE-324A-9787-B0F3D3B2814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996" t="3449" r="64190" b="88024"/>
            <a:stretch/>
          </p:blipFill>
          <p:spPr bwMode="auto">
            <a:xfrm>
              <a:off x="5336853" y="5751162"/>
              <a:ext cx="1200896" cy="5945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5A4406AF-2034-6445-8F95-E55F4A648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657" t="64341" r="1930"/>
            <a:stretch/>
          </p:blipFill>
          <p:spPr bwMode="auto">
            <a:xfrm>
              <a:off x="6728197" y="5692763"/>
              <a:ext cx="850229" cy="7515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DCAE1852-5A82-F64C-92DB-F920BE3860C4}"/>
              </a:ext>
            </a:extLst>
          </p:cNvPr>
          <p:cNvGrpSpPr/>
          <p:nvPr/>
        </p:nvGrpSpPr>
        <p:grpSpPr>
          <a:xfrm>
            <a:off x="7073133" y="1326460"/>
            <a:ext cx="2384336" cy="3407354"/>
            <a:chOff x="7307594" y="1760213"/>
            <a:chExt cx="2384336" cy="3407354"/>
          </a:xfrm>
        </p:grpSpPr>
        <p:sp>
          <p:nvSpPr>
            <p:cNvPr id="70" name="Rounded Rectangle 69">
              <a:extLst>
                <a:ext uri="{FF2B5EF4-FFF2-40B4-BE49-F238E27FC236}">
                  <a16:creationId xmlns:a16="http://schemas.microsoft.com/office/drawing/2014/main" id="{E16E48CC-D9F4-084B-8287-DA4F3D81EBE7}"/>
                </a:ext>
              </a:extLst>
            </p:cNvPr>
            <p:cNvSpPr/>
            <p:nvPr/>
          </p:nvSpPr>
          <p:spPr>
            <a:xfrm>
              <a:off x="7307594" y="1760213"/>
              <a:ext cx="2384336" cy="3407354"/>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4D253FE-37B3-B345-A027-A698611DA64B}"/>
                </a:ext>
              </a:extLst>
            </p:cNvPr>
            <p:cNvSpPr txBox="1"/>
            <p:nvPr/>
          </p:nvSpPr>
          <p:spPr>
            <a:xfrm>
              <a:off x="7461418" y="1812628"/>
              <a:ext cx="2230512"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Interaction visualization</a:t>
              </a:r>
            </a:p>
          </p:txBody>
        </p:sp>
        <p:cxnSp>
          <p:nvCxnSpPr>
            <p:cNvPr id="72" name="Straight Connector 71">
              <a:extLst>
                <a:ext uri="{FF2B5EF4-FFF2-40B4-BE49-F238E27FC236}">
                  <a16:creationId xmlns:a16="http://schemas.microsoft.com/office/drawing/2014/main" id="{D69C8BBB-E667-5545-80D7-32A9F27A11A2}"/>
                </a:ext>
              </a:extLst>
            </p:cNvPr>
            <p:cNvCxnSpPr>
              <a:cxnSpLocks/>
            </p:cNvCxnSpPr>
            <p:nvPr/>
          </p:nvCxnSpPr>
          <p:spPr>
            <a:xfrm>
              <a:off x="7466342" y="2120405"/>
              <a:ext cx="204402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134" name="Picture 14">
              <a:extLst>
                <a:ext uri="{FF2B5EF4-FFF2-40B4-BE49-F238E27FC236}">
                  <a16:creationId xmlns:a16="http://schemas.microsoft.com/office/drawing/2014/main" id="{46672AE4-0D94-6145-BCCE-7F1AD47904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8" t="1994" r="80521" b="4041"/>
            <a:stretch/>
          </p:blipFill>
          <p:spPr bwMode="auto">
            <a:xfrm>
              <a:off x="7696478" y="2235411"/>
              <a:ext cx="1590827" cy="2812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443B32DA-96A9-6C44-8A79-A653C6F2B454}"/>
              </a:ext>
            </a:extLst>
          </p:cNvPr>
          <p:cNvGrpSpPr/>
          <p:nvPr/>
        </p:nvGrpSpPr>
        <p:grpSpPr>
          <a:xfrm>
            <a:off x="9611293" y="1371760"/>
            <a:ext cx="1932620" cy="1716940"/>
            <a:chOff x="9962268" y="1726372"/>
            <a:chExt cx="1932620" cy="1716940"/>
          </a:xfrm>
        </p:grpSpPr>
        <p:sp>
          <p:nvSpPr>
            <p:cNvPr id="89" name="Rounded Rectangle 88">
              <a:extLst>
                <a:ext uri="{FF2B5EF4-FFF2-40B4-BE49-F238E27FC236}">
                  <a16:creationId xmlns:a16="http://schemas.microsoft.com/office/drawing/2014/main" id="{699BB862-34F2-6D46-A572-FF5157DC092E}"/>
                </a:ext>
              </a:extLst>
            </p:cNvPr>
            <p:cNvSpPr/>
            <p:nvPr/>
          </p:nvSpPr>
          <p:spPr>
            <a:xfrm>
              <a:off x="9962268" y="1726372"/>
              <a:ext cx="1932620" cy="1716940"/>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EC749939-7CA0-6A4F-A7DA-89BAC03D3139}"/>
                </a:ext>
              </a:extLst>
            </p:cNvPr>
            <p:cNvSpPr txBox="1"/>
            <p:nvPr/>
          </p:nvSpPr>
          <p:spPr>
            <a:xfrm>
              <a:off x="10116092" y="1778787"/>
              <a:ext cx="1526637"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Motif discovery</a:t>
              </a:r>
            </a:p>
          </p:txBody>
        </p:sp>
        <p:cxnSp>
          <p:nvCxnSpPr>
            <p:cNvPr id="91" name="Straight Connector 90">
              <a:extLst>
                <a:ext uri="{FF2B5EF4-FFF2-40B4-BE49-F238E27FC236}">
                  <a16:creationId xmlns:a16="http://schemas.microsoft.com/office/drawing/2014/main" id="{8C008169-3734-0D40-94DF-3498DF2AFD74}"/>
                </a:ext>
              </a:extLst>
            </p:cNvPr>
            <p:cNvCxnSpPr>
              <a:cxnSpLocks/>
            </p:cNvCxnSpPr>
            <p:nvPr/>
          </p:nvCxnSpPr>
          <p:spPr>
            <a:xfrm>
              <a:off x="10121016" y="2086564"/>
              <a:ext cx="134631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4" name="Picture 93" descr="A close up of a logo&#10;&#10;Description automatically generated">
              <a:extLst>
                <a:ext uri="{FF2B5EF4-FFF2-40B4-BE49-F238E27FC236}">
                  <a16:creationId xmlns:a16="http://schemas.microsoft.com/office/drawing/2014/main" id="{8F6A88D2-E5EE-ED4C-8ABF-7AAD8EC5AC95}"/>
                </a:ext>
              </a:extLst>
            </p:cNvPr>
            <p:cNvPicPr>
              <a:picLocks noChangeAspect="1"/>
            </p:cNvPicPr>
            <p:nvPr/>
          </p:nvPicPr>
          <p:blipFill rotWithShape="1">
            <a:blip r:embed="rId9">
              <a:extLst>
                <a:ext uri="{28A0092B-C50C-407E-A947-70E740481C1C}">
                  <a14:useLocalDpi xmlns:a14="http://schemas.microsoft.com/office/drawing/2010/main" val="0"/>
                </a:ext>
              </a:extLst>
            </a:blip>
            <a:srcRect l="52933" t="34793" r="-430" b="921"/>
            <a:stretch/>
          </p:blipFill>
          <p:spPr>
            <a:xfrm>
              <a:off x="10198046" y="2217222"/>
              <a:ext cx="1255462" cy="1095430"/>
            </a:xfrm>
            <a:prstGeom prst="rect">
              <a:avLst/>
            </a:prstGeom>
          </p:spPr>
        </p:pic>
        <p:pic>
          <p:nvPicPr>
            <p:cNvPr id="95" name="Graphic 94" descr="Magnifying glass">
              <a:extLst>
                <a:ext uri="{FF2B5EF4-FFF2-40B4-BE49-F238E27FC236}">
                  <a16:creationId xmlns:a16="http://schemas.microsoft.com/office/drawing/2014/main" id="{6AC60444-3288-7F40-BFD4-65E5D02EF7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2713" y="2737434"/>
              <a:ext cx="547327" cy="547328"/>
            </a:xfrm>
            <a:prstGeom prst="rect">
              <a:avLst/>
            </a:prstGeom>
          </p:spPr>
        </p:pic>
      </p:grpSp>
      <p:grpSp>
        <p:nvGrpSpPr>
          <p:cNvPr id="86" name="Group 85">
            <a:extLst>
              <a:ext uri="{FF2B5EF4-FFF2-40B4-BE49-F238E27FC236}">
                <a16:creationId xmlns:a16="http://schemas.microsoft.com/office/drawing/2014/main" id="{FA8E93A0-C6D6-1040-BF80-7857DF91B3C0}"/>
              </a:ext>
            </a:extLst>
          </p:cNvPr>
          <p:cNvGrpSpPr/>
          <p:nvPr/>
        </p:nvGrpSpPr>
        <p:grpSpPr>
          <a:xfrm>
            <a:off x="7073133" y="4957482"/>
            <a:ext cx="2384336" cy="1060367"/>
            <a:chOff x="7307594" y="5391235"/>
            <a:chExt cx="2384336" cy="1060367"/>
          </a:xfrm>
        </p:grpSpPr>
        <p:sp>
          <p:nvSpPr>
            <p:cNvPr id="98" name="Rounded Rectangle 97">
              <a:extLst>
                <a:ext uri="{FF2B5EF4-FFF2-40B4-BE49-F238E27FC236}">
                  <a16:creationId xmlns:a16="http://schemas.microsoft.com/office/drawing/2014/main" id="{4EAC5AA7-D098-AD46-9C1A-B7F70A087FC3}"/>
                </a:ext>
              </a:extLst>
            </p:cNvPr>
            <p:cNvSpPr/>
            <p:nvPr/>
          </p:nvSpPr>
          <p:spPr>
            <a:xfrm>
              <a:off x="7307594" y="5391235"/>
              <a:ext cx="2384336" cy="1060367"/>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3DE07357-EDF5-F54D-9983-EA7CF5C86E82}"/>
                </a:ext>
              </a:extLst>
            </p:cNvPr>
            <p:cNvSpPr txBox="1"/>
            <p:nvPr/>
          </p:nvSpPr>
          <p:spPr>
            <a:xfrm>
              <a:off x="7508509" y="5443650"/>
              <a:ext cx="1978855"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Detect binding sites</a:t>
              </a:r>
            </a:p>
          </p:txBody>
        </p:sp>
        <p:cxnSp>
          <p:nvCxnSpPr>
            <p:cNvPr id="100" name="Straight Connector 99">
              <a:extLst>
                <a:ext uri="{FF2B5EF4-FFF2-40B4-BE49-F238E27FC236}">
                  <a16:creationId xmlns:a16="http://schemas.microsoft.com/office/drawing/2014/main" id="{B23ACF13-BFAC-1F4A-98FF-94DFD43E251B}"/>
                </a:ext>
              </a:extLst>
            </p:cNvPr>
            <p:cNvCxnSpPr>
              <a:cxnSpLocks/>
            </p:cNvCxnSpPr>
            <p:nvPr/>
          </p:nvCxnSpPr>
          <p:spPr>
            <a:xfrm flipV="1">
              <a:off x="7513433" y="5744750"/>
              <a:ext cx="1773872" cy="667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3" name="Picture 72" descr="Diagram&#10;&#10;Description automatically generated with low confidence">
              <a:extLst>
                <a:ext uri="{FF2B5EF4-FFF2-40B4-BE49-F238E27FC236}">
                  <a16:creationId xmlns:a16="http://schemas.microsoft.com/office/drawing/2014/main" id="{B6B8988C-795F-1441-BED3-78CB68DAAC6B}"/>
                </a:ext>
              </a:extLst>
            </p:cNvPr>
            <p:cNvPicPr>
              <a:picLocks noChangeAspect="1"/>
            </p:cNvPicPr>
            <p:nvPr/>
          </p:nvPicPr>
          <p:blipFill rotWithShape="1">
            <a:blip r:embed="rId12"/>
            <a:srcRect l="1647" t="83900" r="2542"/>
            <a:stretch/>
          </p:blipFill>
          <p:spPr>
            <a:xfrm>
              <a:off x="7466871" y="5961208"/>
              <a:ext cx="1984882" cy="248824"/>
            </a:xfrm>
            <a:prstGeom prst="rect">
              <a:avLst/>
            </a:prstGeom>
          </p:spPr>
        </p:pic>
      </p:grpSp>
      <p:grpSp>
        <p:nvGrpSpPr>
          <p:cNvPr id="112" name="Group 111">
            <a:extLst>
              <a:ext uri="{FF2B5EF4-FFF2-40B4-BE49-F238E27FC236}">
                <a16:creationId xmlns:a16="http://schemas.microsoft.com/office/drawing/2014/main" id="{D9300F19-A121-2145-AA97-5F818B8AE2F6}"/>
              </a:ext>
            </a:extLst>
          </p:cNvPr>
          <p:cNvGrpSpPr/>
          <p:nvPr/>
        </p:nvGrpSpPr>
        <p:grpSpPr>
          <a:xfrm>
            <a:off x="9662378" y="3259559"/>
            <a:ext cx="1932620" cy="1716940"/>
            <a:chOff x="9962268" y="1726372"/>
            <a:chExt cx="1932620" cy="1716940"/>
          </a:xfrm>
        </p:grpSpPr>
        <p:sp>
          <p:nvSpPr>
            <p:cNvPr id="113" name="Rounded Rectangle 112">
              <a:extLst>
                <a:ext uri="{FF2B5EF4-FFF2-40B4-BE49-F238E27FC236}">
                  <a16:creationId xmlns:a16="http://schemas.microsoft.com/office/drawing/2014/main" id="{9479864F-5AB9-E844-ABEE-6552EB875AE3}"/>
                </a:ext>
              </a:extLst>
            </p:cNvPr>
            <p:cNvSpPr/>
            <p:nvPr/>
          </p:nvSpPr>
          <p:spPr>
            <a:xfrm>
              <a:off x="9962268" y="1726372"/>
              <a:ext cx="1932620" cy="1716940"/>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32D040F1-166B-C744-AF46-BDBDDD56F6BA}"/>
                </a:ext>
              </a:extLst>
            </p:cNvPr>
            <p:cNvSpPr txBox="1"/>
            <p:nvPr/>
          </p:nvSpPr>
          <p:spPr>
            <a:xfrm>
              <a:off x="10033639" y="1753169"/>
              <a:ext cx="1727711"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Mutational effect</a:t>
              </a:r>
            </a:p>
          </p:txBody>
        </p:sp>
        <p:cxnSp>
          <p:nvCxnSpPr>
            <p:cNvPr id="115" name="Straight Connector 114">
              <a:extLst>
                <a:ext uri="{FF2B5EF4-FFF2-40B4-BE49-F238E27FC236}">
                  <a16:creationId xmlns:a16="http://schemas.microsoft.com/office/drawing/2014/main" id="{83A234FE-54A1-9C48-81D3-394F27AB0CD4}"/>
                </a:ext>
              </a:extLst>
            </p:cNvPr>
            <p:cNvCxnSpPr>
              <a:cxnSpLocks/>
            </p:cNvCxnSpPr>
            <p:nvPr/>
          </p:nvCxnSpPr>
          <p:spPr>
            <a:xfrm>
              <a:off x="10121016" y="2086564"/>
              <a:ext cx="153979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E4AD2FA-DFDF-794B-B820-CE35AA8F1FB0}"/>
              </a:ext>
            </a:extLst>
          </p:cNvPr>
          <p:cNvGrpSpPr/>
          <p:nvPr/>
        </p:nvGrpSpPr>
        <p:grpSpPr>
          <a:xfrm>
            <a:off x="9680463" y="5136157"/>
            <a:ext cx="1932620" cy="826565"/>
            <a:chOff x="9962268" y="1777172"/>
            <a:chExt cx="1932620" cy="826565"/>
          </a:xfrm>
        </p:grpSpPr>
        <p:sp>
          <p:nvSpPr>
            <p:cNvPr id="119" name="Rounded Rectangle 118">
              <a:extLst>
                <a:ext uri="{FF2B5EF4-FFF2-40B4-BE49-F238E27FC236}">
                  <a16:creationId xmlns:a16="http://schemas.microsoft.com/office/drawing/2014/main" id="{F5C5B963-40AE-2A40-8D85-95B03A5C7648}"/>
                </a:ext>
              </a:extLst>
            </p:cNvPr>
            <p:cNvSpPr/>
            <p:nvPr/>
          </p:nvSpPr>
          <p:spPr>
            <a:xfrm>
              <a:off x="9962268" y="1777172"/>
              <a:ext cx="1932620" cy="826565"/>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67ABC21D-A630-7947-ABD2-032F68C4C265}"/>
                </a:ext>
              </a:extLst>
            </p:cNvPr>
            <p:cNvSpPr txBox="1"/>
            <p:nvPr/>
          </p:nvSpPr>
          <p:spPr>
            <a:xfrm>
              <a:off x="10116092" y="1778787"/>
              <a:ext cx="1526637"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More…</a:t>
              </a:r>
            </a:p>
          </p:txBody>
        </p:sp>
        <p:cxnSp>
          <p:nvCxnSpPr>
            <p:cNvPr id="121" name="Straight Connector 120">
              <a:extLst>
                <a:ext uri="{FF2B5EF4-FFF2-40B4-BE49-F238E27FC236}">
                  <a16:creationId xmlns:a16="http://schemas.microsoft.com/office/drawing/2014/main" id="{E000CABF-0310-624B-90CC-BA00AF4D4CB0}"/>
                </a:ext>
              </a:extLst>
            </p:cNvPr>
            <p:cNvCxnSpPr>
              <a:cxnSpLocks/>
            </p:cNvCxnSpPr>
            <p:nvPr/>
          </p:nvCxnSpPr>
          <p:spPr>
            <a:xfrm>
              <a:off x="10121016" y="2086564"/>
              <a:ext cx="134631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277971DD-7437-BE4C-993B-E928CDD623A4}"/>
              </a:ext>
            </a:extLst>
          </p:cNvPr>
          <p:cNvGrpSpPr>
            <a:grpSpLocks noChangeAspect="1"/>
          </p:cNvGrpSpPr>
          <p:nvPr/>
        </p:nvGrpSpPr>
        <p:grpSpPr>
          <a:xfrm>
            <a:off x="4138906" y="1745298"/>
            <a:ext cx="1968500" cy="1083736"/>
            <a:chOff x="1917700" y="1980047"/>
            <a:chExt cx="5143500" cy="2831697"/>
          </a:xfrm>
        </p:grpSpPr>
        <p:cxnSp>
          <p:nvCxnSpPr>
            <p:cNvPr id="138" name="Straight Arrow Connector 137">
              <a:extLst>
                <a:ext uri="{FF2B5EF4-FFF2-40B4-BE49-F238E27FC236}">
                  <a16:creationId xmlns:a16="http://schemas.microsoft.com/office/drawing/2014/main" id="{0B5DF7CB-CE28-9D4C-A5B9-2CF5C4FA59F7}"/>
                </a:ext>
              </a:extLst>
            </p:cNvPr>
            <p:cNvCxnSpPr>
              <a:cxnSpLocks/>
            </p:cNvCxnSpPr>
            <p:nvPr/>
          </p:nvCxnSpPr>
          <p:spPr>
            <a:xfrm>
              <a:off x="1917700" y="4174363"/>
              <a:ext cx="1920872"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9069570E-7537-0341-BF04-3A16B5029652}"/>
                </a:ext>
              </a:extLst>
            </p:cNvPr>
            <p:cNvCxnSpPr>
              <a:cxnSpLocks/>
            </p:cNvCxnSpPr>
            <p:nvPr/>
          </p:nvCxnSpPr>
          <p:spPr>
            <a:xfrm>
              <a:off x="4518017" y="1980047"/>
              <a:ext cx="0" cy="140245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Rounded Rectangle 139">
              <a:extLst>
                <a:ext uri="{FF2B5EF4-FFF2-40B4-BE49-F238E27FC236}">
                  <a16:creationId xmlns:a16="http://schemas.microsoft.com/office/drawing/2014/main" id="{E4B1A026-7E86-4A45-88F3-B71921E47FC5}"/>
                </a:ext>
              </a:extLst>
            </p:cNvPr>
            <p:cNvSpPr/>
            <p:nvPr/>
          </p:nvSpPr>
          <p:spPr>
            <a:xfrm>
              <a:off x="3799126" y="2190140"/>
              <a:ext cx="1529633" cy="927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Arial" panose="020B0604020202020204" pitchFamily="34" charset="0"/>
                  <a:cs typeface="Arial" panose="020B0604020202020204" pitchFamily="34" charset="0"/>
                </a:rPr>
                <a:t>projection module</a:t>
              </a:r>
            </a:p>
          </p:txBody>
        </p:sp>
        <p:sp>
          <p:nvSpPr>
            <p:cNvPr id="141" name="Rounded Rectangle 140">
              <a:extLst>
                <a:ext uri="{FF2B5EF4-FFF2-40B4-BE49-F238E27FC236}">
                  <a16:creationId xmlns:a16="http://schemas.microsoft.com/office/drawing/2014/main" id="{5C6E84AC-A553-794C-A6AA-AC8FA2DD447C}"/>
                </a:ext>
              </a:extLst>
            </p:cNvPr>
            <p:cNvSpPr/>
            <p:nvPr/>
          </p:nvSpPr>
          <p:spPr>
            <a:xfrm>
              <a:off x="2115826" y="3723512"/>
              <a:ext cx="1424291" cy="927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Arial" panose="020B0604020202020204" pitchFamily="34" charset="0"/>
                  <a:cs typeface="Arial" panose="020B0604020202020204" pitchFamily="34" charset="0"/>
                </a:rPr>
                <a:t>projection module</a:t>
              </a:r>
            </a:p>
          </p:txBody>
        </p:sp>
        <p:grpSp>
          <p:nvGrpSpPr>
            <p:cNvPr id="142" name="Group 141">
              <a:extLst>
                <a:ext uri="{FF2B5EF4-FFF2-40B4-BE49-F238E27FC236}">
                  <a16:creationId xmlns:a16="http://schemas.microsoft.com/office/drawing/2014/main" id="{E25A4274-283C-F940-865E-5A133DBFA8F4}"/>
                </a:ext>
              </a:extLst>
            </p:cNvPr>
            <p:cNvGrpSpPr/>
            <p:nvPr/>
          </p:nvGrpSpPr>
          <p:grpSpPr>
            <a:xfrm>
              <a:off x="3767718" y="3386962"/>
              <a:ext cx="1592466" cy="1424782"/>
              <a:chOff x="4340872" y="3680093"/>
              <a:chExt cx="1592466" cy="1424782"/>
            </a:xfrm>
          </p:grpSpPr>
          <p:pic>
            <p:nvPicPr>
              <p:cNvPr id="145" name="Picture 144">
                <a:extLst>
                  <a:ext uri="{FF2B5EF4-FFF2-40B4-BE49-F238E27FC236}">
                    <a16:creationId xmlns:a16="http://schemas.microsoft.com/office/drawing/2014/main" id="{20F77F15-7F93-544B-9AB3-9352F8513EBF}"/>
                  </a:ext>
                </a:extLst>
              </p:cNvPr>
              <p:cNvPicPr>
                <a:picLocks noChangeAspect="1"/>
              </p:cNvPicPr>
              <p:nvPr/>
            </p:nvPicPr>
            <p:blipFill rotWithShape="1">
              <a:blip r:embed="rId13">
                <a:extLst>
                  <a:ext uri="{28A0092B-C50C-407E-A947-70E740481C1C}">
                    <a14:useLocalDpi xmlns:a14="http://schemas.microsoft.com/office/drawing/2010/main" val="0"/>
                  </a:ext>
                </a:extLst>
              </a:blip>
              <a:srcRect l="8738" t="75916" r="80508" b="971"/>
              <a:stretch/>
            </p:blipFill>
            <p:spPr>
              <a:xfrm rot="10800000">
                <a:off x="4580091" y="3680093"/>
                <a:ext cx="1238245" cy="1236344"/>
              </a:xfrm>
              <a:prstGeom prst="rect">
                <a:avLst/>
              </a:prstGeom>
            </p:spPr>
          </p:pic>
          <p:pic>
            <p:nvPicPr>
              <p:cNvPr id="146" name="Picture 145">
                <a:extLst>
                  <a:ext uri="{FF2B5EF4-FFF2-40B4-BE49-F238E27FC236}">
                    <a16:creationId xmlns:a16="http://schemas.microsoft.com/office/drawing/2014/main" id="{953E9DA6-BD64-454E-99EA-1C3A64876788}"/>
                  </a:ext>
                </a:extLst>
              </p:cNvPr>
              <p:cNvPicPr>
                <a:picLocks noChangeAspect="1"/>
              </p:cNvPicPr>
              <p:nvPr/>
            </p:nvPicPr>
            <p:blipFill rotWithShape="1">
              <a:blip r:embed="rId13">
                <a:extLst>
                  <a:ext uri="{28A0092B-C50C-407E-A947-70E740481C1C}">
                    <a14:useLocalDpi xmlns:a14="http://schemas.microsoft.com/office/drawing/2010/main" val="0"/>
                  </a:ext>
                </a:extLst>
              </a:blip>
              <a:srcRect l="8738" t="75916" r="80508" b="971"/>
              <a:stretch/>
            </p:blipFill>
            <p:spPr>
              <a:xfrm rot="5400000">
                <a:off x="4519407" y="3774312"/>
                <a:ext cx="1238245" cy="1236344"/>
              </a:xfrm>
              <a:prstGeom prst="rect">
                <a:avLst/>
              </a:prstGeom>
            </p:spPr>
          </p:pic>
          <p:pic>
            <p:nvPicPr>
              <p:cNvPr id="147" name="Picture 146">
                <a:extLst>
                  <a:ext uri="{FF2B5EF4-FFF2-40B4-BE49-F238E27FC236}">
                    <a16:creationId xmlns:a16="http://schemas.microsoft.com/office/drawing/2014/main" id="{489A8762-5A6F-6E4D-BF6F-5418506F4FBA}"/>
                  </a:ext>
                </a:extLst>
              </p:cNvPr>
              <p:cNvPicPr>
                <a:picLocks noChangeAspect="1"/>
              </p:cNvPicPr>
              <p:nvPr/>
            </p:nvPicPr>
            <p:blipFill rotWithShape="1">
              <a:blip r:embed="rId13">
                <a:extLst>
                  <a:ext uri="{28A0092B-C50C-407E-A947-70E740481C1C}">
                    <a14:useLocalDpi xmlns:a14="http://schemas.microsoft.com/office/drawing/2010/main" val="0"/>
                  </a:ext>
                </a:extLst>
              </a:blip>
              <a:srcRect l="8738" t="75916" r="80508" b="971"/>
              <a:stretch/>
            </p:blipFill>
            <p:spPr>
              <a:xfrm>
                <a:off x="4462526" y="3868531"/>
                <a:ext cx="1238245" cy="1236344"/>
              </a:xfrm>
              <a:prstGeom prst="rect">
                <a:avLst/>
              </a:prstGeom>
            </p:spPr>
          </p:pic>
          <p:sp>
            <p:nvSpPr>
              <p:cNvPr id="148" name="Rectangle 147">
                <a:extLst>
                  <a:ext uri="{FF2B5EF4-FFF2-40B4-BE49-F238E27FC236}">
                    <a16:creationId xmlns:a16="http://schemas.microsoft.com/office/drawing/2014/main" id="{66E39B50-E9F1-5244-B753-00CD05E62281}"/>
                  </a:ext>
                </a:extLst>
              </p:cNvPr>
              <p:cNvSpPr/>
              <p:nvPr/>
            </p:nvSpPr>
            <p:spPr>
              <a:xfrm>
                <a:off x="4340872" y="4078621"/>
                <a:ext cx="1592466" cy="965029"/>
              </a:xfrm>
              <a:prstGeom prst="rect">
                <a:avLst/>
              </a:prstGeom>
            </p:spPr>
            <p:txBody>
              <a:bodyPr wrap="none">
                <a:spAutoFit/>
              </a:bodyPr>
              <a:lstStyle/>
              <a:p>
                <a:pPr algn="ctr"/>
                <a:r>
                  <a:rPr lang="en-US" sz="600" dirty="0">
                    <a:solidFill>
                      <a:schemeClr val="bg1"/>
                    </a:solidFill>
                    <a:latin typeface="Arial" panose="020B0604020202020204" pitchFamily="34" charset="0"/>
                    <a:cs typeface="Arial" panose="020B0604020202020204" pitchFamily="34" charset="0"/>
                  </a:rPr>
                  <a:t>Dot-product </a:t>
                </a:r>
              </a:p>
              <a:p>
                <a:pPr algn="ctr"/>
                <a:r>
                  <a:rPr lang="en-US" sz="600" dirty="0">
                    <a:solidFill>
                      <a:schemeClr val="bg1"/>
                    </a:solidFill>
                    <a:latin typeface="Arial" panose="020B0604020202020204" pitchFamily="34" charset="0"/>
                    <a:cs typeface="Arial" panose="020B0604020202020204" pitchFamily="34" charset="0"/>
                  </a:rPr>
                  <a:t>Affinities</a:t>
                </a:r>
              </a:p>
              <a:p>
                <a:pPr algn="ctr"/>
                <a:r>
                  <a:rPr lang="en-US" sz="600" dirty="0">
                    <a:solidFill>
                      <a:schemeClr val="bg1"/>
                    </a:solidFill>
                    <a:latin typeface="Arial" panose="020B0604020202020204" pitchFamily="34" charset="0"/>
                    <a:cs typeface="Arial" panose="020B0604020202020204" pitchFamily="34" charset="0"/>
                  </a:rPr>
                  <a:t>(m,n,2d)</a:t>
                </a:r>
                <a:endParaRPr lang="en-US" sz="600" dirty="0">
                  <a:latin typeface="Arial" panose="020B0604020202020204" pitchFamily="34" charset="0"/>
                  <a:cs typeface="Arial" panose="020B0604020202020204" pitchFamily="34" charset="0"/>
                </a:endParaRPr>
              </a:p>
            </p:txBody>
          </p:sp>
        </p:grpSp>
        <p:cxnSp>
          <p:nvCxnSpPr>
            <p:cNvPr id="143" name="Straight Arrow Connector 142">
              <a:extLst>
                <a:ext uri="{FF2B5EF4-FFF2-40B4-BE49-F238E27FC236}">
                  <a16:creationId xmlns:a16="http://schemas.microsoft.com/office/drawing/2014/main" id="{579A5B80-BA96-5245-8C28-ABCBE00E90C1}"/>
                </a:ext>
              </a:extLst>
            </p:cNvPr>
            <p:cNvCxnSpPr>
              <a:cxnSpLocks/>
            </p:cNvCxnSpPr>
            <p:nvPr/>
          </p:nvCxnSpPr>
          <p:spPr>
            <a:xfrm>
              <a:off x="5260967" y="4174363"/>
              <a:ext cx="180023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Rounded Rectangle 143">
              <a:extLst>
                <a:ext uri="{FF2B5EF4-FFF2-40B4-BE49-F238E27FC236}">
                  <a16:creationId xmlns:a16="http://schemas.microsoft.com/office/drawing/2014/main" id="{5D80D58F-74F7-EF4A-9864-E05FB2D0C963}"/>
                </a:ext>
              </a:extLst>
            </p:cNvPr>
            <p:cNvSpPr/>
            <p:nvPr/>
          </p:nvSpPr>
          <p:spPr>
            <a:xfrm>
              <a:off x="5543231" y="3703851"/>
              <a:ext cx="1238245" cy="9271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Arial" panose="020B0604020202020204" pitchFamily="34" charset="0"/>
                  <a:cs typeface="Arial" panose="020B0604020202020204" pitchFamily="34" charset="0"/>
                </a:rPr>
                <a:t>contact module</a:t>
              </a:r>
            </a:p>
          </p:txBody>
        </p:sp>
      </p:grpSp>
      <p:pic>
        <p:nvPicPr>
          <p:cNvPr id="5136" name="Picture 16">
            <a:extLst>
              <a:ext uri="{FF2B5EF4-FFF2-40B4-BE49-F238E27FC236}">
                <a16:creationId xmlns:a16="http://schemas.microsoft.com/office/drawing/2014/main" id="{A2504F7B-0B62-3A40-BCFE-697F644E30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9915" r="65854" b="60562"/>
          <a:stretch/>
        </p:blipFill>
        <p:spPr bwMode="auto">
          <a:xfrm>
            <a:off x="9789965" y="3747955"/>
            <a:ext cx="1713615" cy="110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2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3AB9AAED-840A-6A40-8834-DEDA8073C4BD}"/>
              </a:ext>
            </a:extLst>
          </p:cNvPr>
          <p:cNvSpPr txBox="1"/>
          <p:nvPr/>
        </p:nvSpPr>
        <p:spPr>
          <a:xfrm>
            <a:off x="1056253" y="1581618"/>
            <a:ext cx="776175" cy="400110"/>
          </a:xfrm>
          <a:prstGeom prst="rect">
            <a:avLst/>
          </a:prstGeom>
          <a:noFill/>
        </p:spPr>
        <p:txBody>
          <a:bodyPr wrap="none" rtlCol="0">
            <a:spAutoFit/>
          </a:bodyPr>
          <a:lstStyle/>
          <a:p>
            <a:r>
              <a:rPr lang="en-US" sz="2000" b="1" dirty="0"/>
              <a:t>Input</a:t>
            </a:r>
          </a:p>
        </p:txBody>
      </p:sp>
      <p:sp>
        <p:nvSpPr>
          <p:cNvPr id="157" name="TextBox 156">
            <a:extLst>
              <a:ext uri="{FF2B5EF4-FFF2-40B4-BE49-F238E27FC236}">
                <a16:creationId xmlns:a16="http://schemas.microsoft.com/office/drawing/2014/main" id="{45A7C805-E82C-9245-81FF-D53ECDAEF272}"/>
              </a:ext>
            </a:extLst>
          </p:cNvPr>
          <p:cNvSpPr txBox="1"/>
          <p:nvPr/>
        </p:nvSpPr>
        <p:spPr>
          <a:xfrm>
            <a:off x="9611594" y="1617450"/>
            <a:ext cx="989373" cy="400110"/>
          </a:xfrm>
          <a:prstGeom prst="rect">
            <a:avLst/>
          </a:prstGeom>
          <a:noFill/>
        </p:spPr>
        <p:txBody>
          <a:bodyPr wrap="none" rtlCol="0">
            <a:spAutoFit/>
          </a:bodyPr>
          <a:lstStyle/>
          <a:p>
            <a:r>
              <a:rPr lang="en-US" sz="2000" b="1" dirty="0"/>
              <a:t>Output</a:t>
            </a:r>
          </a:p>
        </p:txBody>
      </p:sp>
      <p:sp>
        <p:nvSpPr>
          <p:cNvPr id="198" name="TextBox 197">
            <a:extLst>
              <a:ext uri="{FF2B5EF4-FFF2-40B4-BE49-F238E27FC236}">
                <a16:creationId xmlns:a16="http://schemas.microsoft.com/office/drawing/2014/main" id="{194EFF19-6987-B640-B287-534049A6C88F}"/>
              </a:ext>
            </a:extLst>
          </p:cNvPr>
          <p:cNvSpPr txBox="1"/>
          <p:nvPr/>
        </p:nvSpPr>
        <p:spPr>
          <a:xfrm>
            <a:off x="1998621" y="913795"/>
            <a:ext cx="1870384" cy="707886"/>
          </a:xfrm>
          <a:prstGeom prst="rect">
            <a:avLst/>
          </a:prstGeom>
          <a:noFill/>
        </p:spPr>
        <p:txBody>
          <a:bodyPr wrap="none" rtlCol="0">
            <a:spAutoFit/>
          </a:bodyPr>
          <a:lstStyle/>
          <a:p>
            <a:pPr algn="ctr"/>
            <a:r>
              <a:rPr lang="en-US" sz="2000" b="1" dirty="0"/>
              <a:t>Taiji-reprogram </a:t>
            </a:r>
          </a:p>
          <a:p>
            <a:pPr algn="ctr"/>
            <a:r>
              <a:rPr lang="en-US" sz="2000" b="1" dirty="0"/>
              <a:t>algorithm</a:t>
            </a:r>
          </a:p>
        </p:txBody>
      </p:sp>
      <p:grpSp>
        <p:nvGrpSpPr>
          <p:cNvPr id="2" name="Group 1">
            <a:extLst>
              <a:ext uri="{FF2B5EF4-FFF2-40B4-BE49-F238E27FC236}">
                <a16:creationId xmlns:a16="http://schemas.microsoft.com/office/drawing/2014/main" id="{B4EB3801-8165-22E1-1A79-E8E538268EDD}"/>
              </a:ext>
            </a:extLst>
          </p:cNvPr>
          <p:cNvGrpSpPr/>
          <p:nvPr/>
        </p:nvGrpSpPr>
        <p:grpSpPr>
          <a:xfrm>
            <a:off x="19670" y="2055488"/>
            <a:ext cx="3026199" cy="4322929"/>
            <a:chOff x="215479" y="1308256"/>
            <a:chExt cx="3026199" cy="4322929"/>
          </a:xfrm>
        </p:grpSpPr>
        <p:sp>
          <p:nvSpPr>
            <p:cNvPr id="93" name="Rectangle 92">
              <a:extLst>
                <a:ext uri="{FF2B5EF4-FFF2-40B4-BE49-F238E27FC236}">
                  <a16:creationId xmlns:a16="http://schemas.microsoft.com/office/drawing/2014/main" id="{58ED42F5-F6B9-2C46-8A35-85DE78E4C8BF}"/>
                </a:ext>
              </a:extLst>
            </p:cNvPr>
            <p:cNvSpPr/>
            <p:nvPr/>
          </p:nvSpPr>
          <p:spPr>
            <a:xfrm>
              <a:off x="323603" y="1913537"/>
              <a:ext cx="928459" cy="523220"/>
            </a:xfrm>
            <a:prstGeom prst="rect">
              <a:avLst/>
            </a:prstGeom>
          </p:spPr>
          <p:txBody>
            <a:bodyPr wrap="none">
              <a:spAutoFit/>
            </a:bodyPr>
            <a:lstStyle/>
            <a:p>
              <a:r>
                <a:rPr lang="en-US" sz="1400" b="1" i="1" dirty="0">
                  <a:latin typeface="Arial" panose="020B0604020202020204" pitchFamily="34" charset="0"/>
                  <a:cs typeface="Arial" panose="020B0604020202020204" pitchFamily="34" charset="0"/>
                </a:rPr>
                <a:t>Acute </a:t>
              </a:r>
            </a:p>
            <a:p>
              <a:r>
                <a:rPr lang="en-US" sz="1400" b="1" i="1" dirty="0">
                  <a:latin typeface="Arial" panose="020B0604020202020204" pitchFamily="34" charset="0"/>
                  <a:cs typeface="Arial" panose="020B0604020202020204" pitchFamily="34" charset="0"/>
                </a:rPr>
                <a:t>infection</a:t>
              </a:r>
            </a:p>
          </p:txBody>
        </p:sp>
        <p:grpSp>
          <p:nvGrpSpPr>
            <p:cNvPr id="95" name="Group 94">
              <a:extLst>
                <a:ext uri="{FF2B5EF4-FFF2-40B4-BE49-F238E27FC236}">
                  <a16:creationId xmlns:a16="http://schemas.microsoft.com/office/drawing/2014/main" id="{4730F3C0-9D9F-D942-818F-DD78C8BFEECA}"/>
                </a:ext>
              </a:extLst>
            </p:cNvPr>
            <p:cNvGrpSpPr/>
            <p:nvPr/>
          </p:nvGrpSpPr>
          <p:grpSpPr>
            <a:xfrm>
              <a:off x="1419616" y="1416725"/>
              <a:ext cx="521288" cy="467708"/>
              <a:chOff x="7663525" y="1117840"/>
              <a:chExt cx="1059356" cy="971882"/>
            </a:xfrm>
          </p:grpSpPr>
          <p:sp>
            <p:nvSpPr>
              <p:cNvPr id="96" name="Oval 95">
                <a:extLst>
                  <a:ext uri="{FF2B5EF4-FFF2-40B4-BE49-F238E27FC236}">
                    <a16:creationId xmlns:a16="http://schemas.microsoft.com/office/drawing/2014/main" id="{065B3497-6585-BC46-A913-B8EC2F5D7DBE}"/>
                  </a:ext>
                </a:extLst>
              </p:cNvPr>
              <p:cNvSpPr/>
              <p:nvPr/>
            </p:nvSpPr>
            <p:spPr>
              <a:xfrm rot="10343967">
                <a:off x="7741305" y="1117840"/>
                <a:ext cx="914399" cy="914401"/>
              </a:xfrm>
              <a:prstGeom prst="ellipse">
                <a:avLst/>
              </a:prstGeom>
              <a:gradFill flip="none" rotWithShape="1">
                <a:gsLst>
                  <a:gs pos="100000">
                    <a:srgbClr val="0007F4"/>
                  </a:gs>
                  <a:gs pos="35000">
                    <a:srgbClr val="82A6FF"/>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4EF2195F-0E65-1B4A-8440-DA32C08617FB}"/>
                  </a:ext>
                </a:extLst>
              </p:cNvPr>
              <p:cNvSpPr>
                <a:spLocks noChangeAspect="1"/>
              </p:cNvSpPr>
              <p:nvPr/>
            </p:nvSpPr>
            <p:spPr>
              <a:xfrm>
                <a:off x="7896024" y="1389085"/>
                <a:ext cx="594360" cy="594361"/>
              </a:xfrm>
              <a:prstGeom prst="ellipse">
                <a:avLst/>
              </a:prstGeom>
              <a:solidFill>
                <a:srgbClr val="0007F4"/>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FA5C229E-0C84-344F-967E-F7CF14E6D96B}"/>
                  </a:ext>
                </a:extLst>
              </p:cNvPr>
              <p:cNvSpPr txBox="1"/>
              <p:nvPr/>
            </p:nvSpPr>
            <p:spPr>
              <a:xfrm>
                <a:off x="7663525" y="1450170"/>
                <a:ext cx="1059356"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TE</a:t>
                </a:r>
              </a:p>
            </p:txBody>
          </p:sp>
        </p:grpSp>
        <p:sp>
          <p:nvSpPr>
            <p:cNvPr id="99" name="Right Bracket 98">
              <a:extLst>
                <a:ext uri="{FF2B5EF4-FFF2-40B4-BE49-F238E27FC236}">
                  <a16:creationId xmlns:a16="http://schemas.microsoft.com/office/drawing/2014/main" id="{94F0FCEF-36D4-8747-9294-F1A01F8AA3EF}"/>
                </a:ext>
              </a:extLst>
            </p:cNvPr>
            <p:cNvSpPr/>
            <p:nvPr/>
          </p:nvSpPr>
          <p:spPr>
            <a:xfrm flipH="1" flipV="1">
              <a:off x="1204877" y="2267669"/>
              <a:ext cx="142168" cy="1417416"/>
            </a:xfrm>
            <a:prstGeom prst="rightBracket">
              <a:avLst>
                <a:gd name="adj" fmla="val 35241"/>
              </a:avLst>
            </a:prstGeom>
            <a:ln w="12700">
              <a:solidFill>
                <a:schemeClr val="tx1"/>
              </a:solidFill>
              <a:headEnd type="triangl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i="1">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098B2A9-C72E-6D40-A7E2-B9A8FCB586FC}"/>
                </a:ext>
              </a:extLst>
            </p:cNvPr>
            <p:cNvSpPr/>
            <p:nvPr/>
          </p:nvSpPr>
          <p:spPr>
            <a:xfrm>
              <a:off x="1393667" y="2227578"/>
              <a:ext cx="1515591" cy="270844"/>
            </a:xfrm>
            <a:prstGeom prst="rect">
              <a:avLst/>
            </a:prstGeom>
            <a:noFill/>
          </p:spPr>
          <p:txBody>
            <a:bodyPr wrap="square" lIns="54864" tIns="27432" rIns="54864" bIns="27432">
              <a:spAutoFit/>
            </a:bodyPr>
            <a:lstStyle/>
            <a:p>
              <a:pPr algn="ctr"/>
              <a:endParaRPr lang="en-US" sz="1400" b="1" i="1" dirty="0">
                <a:ln w="12700">
                  <a:solidFill>
                    <a:schemeClr val="accent5"/>
                  </a:solidFill>
                  <a:prstDash val="solid"/>
                </a:ln>
                <a:solidFill>
                  <a:schemeClr val="bg1"/>
                </a:solidFill>
                <a:latin typeface="Arial" panose="020B0604020202020204" pitchFamily="34" charset="0"/>
                <a:cs typeface="Arial" panose="020B0604020202020204" pitchFamily="34" charset="0"/>
              </a:endParaRPr>
            </a:p>
          </p:txBody>
        </p:sp>
        <p:cxnSp>
          <p:nvCxnSpPr>
            <p:cNvPr id="148" name="Straight Arrow Connector 147">
              <a:extLst>
                <a:ext uri="{FF2B5EF4-FFF2-40B4-BE49-F238E27FC236}">
                  <a16:creationId xmlns:a16="http://schemas.microsoft.com/office/drawing/2014/main" id="{4F434D77-E122-6C42-A1DA-02025C35D773}"/>
                </a:ext>
              </a:extLst>
            </p:cNvPr>
            <p:cNvCxnSpPr>
              <a:cxnSpLocks/>
            </p:cNvCxnSpPr>
            <p:nvPr/>
          </p:nvCxnSpPr>
          <p:spPr>
            <a:xfrm flipH="1">
              <a:off x="1979933" y="2237976"/>
              <a:ext cx="150603" cy="0"/>
            </a:xfrm>
            <a:prstGeom prst="straightConnector1">
              <a:avLst/>
            </a:prstGeom>
            <a:ln w="12700">
              <a:solidFill>
                <a:schemeClr val="tx1"/>
              </a:solidFill>
              <a:headEnd type="triangle" w="med" len="med"/>
              <a:tailEnd type="none" w="lg" len="med"/>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DCC4135A-1196-0447-8894-6189F4C4017C}"/>
                </a:ext>
              </a:extLst>
            </p:cNvPr>
            <p:cNvGrpSpPr/>
            <p:nvPr/>
          </p:nvGrpSpPr>
          <p:grpSpPr>
            <a:xfrm>
              <a:off x="1406085" y="2017100"/>
              <a:ext cx="561630" cy="441655"/>
              <a:chOff x="6193129" y="3629701"/>
              <a:chExt cx="1141341" cy="917745"/>
            </a:xfrm>
          </p:grpSpPr>
          <p:sp>
            <p:nvSpPr>
              <p:cNvPr id="150" name="Oval 149">
                <a:extLst>
                  <a:ext uri="{FF2B5EF4-FFF2-40B4-BE49-F238E27FC236}">
                    <a16:creationId xmlns:a16="http://schemas.microsoft.com/office/drawing/2014/main" id="{326C9006-3213-3F44-A5C8-D2917679D0D3}"/>
                  </a:ext>
                </a:extLst>
              </p:cNvPr>
              <p:cNvSpPr/>
              <p:nvPr/>
            </p:nvSpPr>
            <p:spPr>
              <a:xfrm rot="20300081">
                <a:off x="6295787" y="3629701"/>
                <a:ext cx="914400" cy="914401"/>
              </a:xfrm>
              <a:prstGeom prst="ellipse">
                <a:avLst/>
              </a:prstGeom>
              <a:gradFill flip="none" rotWithShape="1">
                <a:gsLst>
                  <a:gs pos="15000">
                    <a:srgbClr val="FC8A8E">
                      <a:lumMod val="66000"/>
                      <a:lumOff val="34000"/>
                    </a:srgbClr>
                  </a:gs>
                  <a:gs pos="100000">
                    <a:srgbClr val="FF0000"/>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51" name="Oval 150">
                <a:extLst>
                  <a:ext uri="{FF2B5EF4-FFF2-40B4-BE49-F238E27FC236}">
                    <a16:creationId xmlns:a16="http://schemas.microsoft.com/office/drawing/2014/main" id="{91637C53-F993-F54C-87B4-58381436B0C3}"/>
                  </a:ext>
                </a:extLst>
              </p:cNvPr>
              <p:cNvSpPr>
                <a:spLocks noChangeAspect="1"/>
              </p:cNvSpPr>
              <p:nvPr/>
            </p:nvSpPr>
            <p:spPr>
              <a:xfrm>
                <a:off x="6433476" y="3887309"/>
                <a:ext cx="594360" cy="594361"/>
              </a:xfrm>
              <a:prstGeom prst="ellipse">
                <a:avLst/>
              </a:prstGeom>
              <a:solidFill>
                <a:srgbClr val="FF0000"/>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58" name="TextBox 157">
                <a:extLst>
                  <a:ext uri="{FF2B5EF4-FFF2-40B4-BE49-F238E27FC236}">
                    <a16:creationId xmlns:a16="http://schemas.microsoft.com/office/drawing/2014/main" id="{A890EC54-D5F0-EB42-9F7E-550183A16F1C}"/>
                  </a:ext>
                </a:extLst>
              </p:cNvPr>
              <p:cNvSpPr txBox="1"/>
              <p:nvPr/>
            </p:nvSpPr>
            <p:spPr>
              <a:xfrm>
                <a:off x="6193129" y="3907894"/>
                <a:ext cx="1141341"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MP</a:t>
                </a:r>
              </a:p>
            </p:txBody>
          </p:sp>
        </p:grpSp>
        <p:grpSp>
          <p:nvGrpSpPr>
            <p:cNvPr id="159" name="Group 158">
              <a:extLst>
                <a:ext uri="{FF2B5EF4-FFF2-40B4-BE49-F238E27FC236}">
                  <a16:creationId xmlns:a16="http://schemas.microsoft.com/office/drawing/2014/main" id="{98A7FDF0-3F9E-4C4B-8E98-BCB78A108E2E}"/>
                </a:ext>
              </a:extLst>
            </p:cNvPr>
            <p:cNvGrpSpPr/>
            <p:nvPr/>
          </p:nvGrpSpPr>
          <p:grpSpPr>
            <a:xfrm>
              <a:off x="1339639" y="3494386"/>
              <a:ext cx="811235" cy="472406"/>
              <a:chOff x="3908468" y="3512937"/>
              <a:chExt cx="1499638" cy="915062"/>
            </a:xfrm>
          </p:grpSpPr>
          <p:sp>
            <p:nvSpPr>
              <p:cNvPr id="160" name="Oval 159">
                <a:extLst>
                  <a:ext uri="{FF2B5EF4-FFF2-40B4-BE49-F238E27FC236}">
                    <a16:creationId xmlns:a16="http://schemas.microsoft.com/office/drawing/2014/main" id="{40568E8C-158C-C34A-9230-54C5D237C84A}"/>
                  </a:ext>
                </a:extLst>
              </p:cNvPr>
              <p:cNvSpPr/>
              <p:nvPr/>
            </p:nvSpPr>
            <p:spPr>
              <a:xfrm>
                <a:off x="4087262" y="3512937"/>
                <a:ext cx="870299" cy="915062"/>
              </a:xfrm>
              <a:prstGeom prst="ellipse">
                <a:avLst/>
              </a:prstGeom>
              <a:gradFill flip="none" rotWithShape="1">
                <a:gsLst>
                  <a:gs pos="40000">
                    <a:srgbClr val="FC8A8E">
                      <a:lumMod val="20000"/>
                      <a:lumOff val="80000"/>
                    </a:srgbClr>
                  </a:gs>
                  <a:gs pos="100000">
                    <a:srgbClr val="FF0000">
                      <a:lumMod val="48000"/>
                      <a:lumOff val="52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E99615E1-8714-394D-B00F-3D1184BE0D8C}"/>
                  </a:ext>
                </a:extLst>
              </p:cNvPr>
              <p:cNvSpPr>
                <a:spLocks noChangeAspect="1"/>
              </p:cNvSpPr>
              <p:nvPr/>
            </p:nvSpPr>
            <p:spPr>
              <a:xfrm>
                <a:off x="4219858" y="3780761"/>
                <a:ext cx="594360" cy="594360"/>
              </a:xfrm>
              <a:prstGeom prst="ellipse">
                <a:avLst/>
              </a:prstGeom>
              <a:solidFill>
                <a:srgbClr val="EC9E9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62" name="TextBox 161">
                <a:extLst>
                  <a:ext uri="{FF2B5EF4-FFF2-40B4-BE49-F238E27FC236}">
                    <a16:creationId xmlns:a16="http://schemas.microsoft.com/office/drawing/2014/main" id="{DDAE2B36-39F4-AA40-9553-4ABBBBC5C4E1}"/>
                  </a:ext>
                </a:extLst>
              </p:cNvPr>
              <p:cNvSpPr txBox="1"/>
              <p:nvPr/>
            </p:nvSpPr>
            <p:spPr>
              <a:xfrm>
                <a:off x="3908468" y="3674073"/>
                <a:ext cx="1499638" cy="596173"/>
              </a:xfrm>
              <a:prstGeom prst="rect">
                <a:avLst/>
              </a:prstGeom>
              <a:noFill/>
            </p:spPr>
            <p:txBody>
              <a:bodyPr wrap="square" rtlCol="0">
                <a:spAutoFit/>
              </a:bodyPr>
              <a:lstStyle/>
              <a:p>
                <a:r>
                  <a:rPr lang="en-US" sz="1400" b="1" i="1" kern="700" spc="-100" dirty="0" err="1"/>
                  <a:t>Tex</a:t>
                </a:r>
                <a:r>
                  <a:rPr lang="en-US" sz="1400" b="1" i="1" kern="700" spc="-100" baseline="-25000" dirty="0" err="1"/>
                  <a:t>Prog</a:t>
                </a:r>
                <a:endParaRPr lang="en-US" sz="1400" b="1" i="1" kern="700" spc="-100" baseline="-25000" dirty="0"/>
              </a:p>
            </p:txBody>
          </p:sp>
        </p:grpSp>
        <p:grpSp>
          <p:nvGrpSpPr>
            <p:cNvPr id="163" name="Group 162">
              <a:extLst>
                <a:ext uri="{FF2B5EF4-FFF2-40B4-BE49-F238E27FC236}">
                  <a16:creationId xmlns:a16="http://schemas.microsoft.com/office/drawing/2014/main" id="{FBDEB3C8-FBFA-2145-96C9-866315BCACC0}"/>
                </a:ext>
              </a:extLst>
            </p:cNvPr>
            <p:cNvGrpSpPr/>
            <p:nvPr/>
          </p:nvGrpSpPr>
          <p:grpSpPr>
            <a:xfrm>
              <a:off x="2158282" y="1716385"/>
              <a:ext cx="504009" cy="453439"/>
              <a:chOff x="7955031" y="3572476"/>
              <a:chExt cx="1024244" cy="942232"/>
            </a:xfrm>
          </p:grpSpPr>
          <p:grpSp>
            <p:nvGrpSpPr>
              <p:cNvPr id="164" name="Group 163">
                <a:extLst>
                  <a:ext uri="{FF2B5EF4-FFF2-40B4-BE49-F238E27FC236}">
                    <a16:creationId xmlns:a16="http://schemas.microsoft.com/office/drawing/2014/main" id="{F98D007D-F7FE-2040-B614-24D4F989B71D}"/>
                  </a:ext>
                </a:extLst>
              </p:cNvPr>
              <p:cNvGrpSpPr/>
              <p:nvPr/>
            </p:nvGrpSpPr>
            <p:grpSpPr>
              <a:xfrm>
                <a:off x="8009957" y="3572476"/>
                <a:ext cx="914400" cy="942232"/>
                <a:chOff x="7997744" y="3530713"/>
                <a:chExt cx="914400" cy="942231"/>
              </a:xfrm>
            </p:grpSpPr>
            <p:sp>
              <p:nvSpPr>
                <p:cNvPr id="166" name="Oval 165">
                  <a:extLst>
                    <a:ext uri="{FF2B5EF4-FFF2-40B4-BE49-F238E27FC236}">
                      <a16:creationId xmlns:a16="http://schemas.microsoft.com/office/drawing/2014/main" id="{5350A7B3-E4FF-6042-A118-5DB78E8EB7A1}"/>
                    </a:ext>
                  </a:extLst>
                </p:cNvPr>
                <p:cNvSpPr/>
                <p:nvPr/>
              </p:nvSpPr>
              <p:spPr>
                <a:xfrm>
                  <a:off x="7997744" y="3530713"/>
                  <a:ext cx="914400" cy="942231"/>
                </a:xfrm>
                <a:prstGeom prst="ellipse">
                  <a:avLst/>
                </a:prstGeom>
                <a:gradFill flip="none" rotWithShape="1">
                  <a:gsLst>
                    <a:gs pos="73000">
                      <a:srgbClr val="FFC000"/>
                    </a:gs>
                    <a:gs pos="0">
                      <a:schemeClr val="accent4">
                        <a:lumMod val="15000"/>
                        <a:lumOff val="85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67" name="Oval 166">
                  <a:extLst>
                    <a:ext uri="{FF2B5EF4-FFF2-40B4-BE49-F238E27FC236}">
                      <a16:creationId xmlns:a16="http://schemas.microsoft.com/office/drawing/2014/main" id="{80664886-D718-824E-A610-4B73A7A40ACA}"/>
                    </a:ext>
                  </a:extLst>
                </p:cNvPr>
                <p:cNvSpPr>
                  <a:spLocks noChangeAspect="1"/>
                </p:cNvSpPr>
                <p:nvPr/>
              </p:nvSpPr>
              <p:spPr>
                <a:xfrm>
                  <a:off x="8136643" y="3792292"/>
                  <a:ext cx="594360" cy="594360"/>
                </a:xfrm>
                <a:prstGeom prst="ellipse">
                  <a:avLst/>
                </a:prstGeom>
                <a:solidFill>
                  <a:srgbClr val="FFA7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65" name="TextBox 164">
                <a:extLst>
                  <a:ext uri="{FF2B5EF4-FFF2-40B4-BE49-F238E27FC236}">
                    <a16:creationId xmlns:a16="http://schemas.microsoft.com/office/drawing/2014/main" id="{FE84793A-D587-2B46-9A05-6FEFC78F94E7}"/>
                  </a:ext>
                </a:extLst>
              </p:cNvPr>
              <p:cNvSpPr txBox="1"/>
              <p:nvPr/>
            </p:nvSpPr>
            <p:spPr>
              <a:xfrm>
                <a:off x="7955031" y="3872203"/>
                <a:ext cx="1024244"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CM</a:t>
                </a:r>
              </a:p>
            </p:txBody>
          </p:sp>
        </p:grpSp>
        <p:grpSp>
          <p:nvGrpSpPr>
            <p:cNvPr id="168" name="Group 167">
              <a:extLst>
                <a:ext uri="{FF2B5EF4-FFF2-40B4-BE49-F238E27FC236}">
                  <a16:creationId xmlns:a16="http://schemas.microsoft.com/office/drawing/2014/main" id="{7BD324E6-D26A-8D46-AC89-39B5582200B2}"/>
                </a:ext>
              </a:extLst>
            </p:cNvPr>
            <p:cNvGrpSpPr/>
            <p:nvPr/>
          </p:nvGrpSpPr>
          <p:grpSpPr>
            <a:xfrm rot="5400000">
              <a:off x="384111" y="2492237"/>
              <a:ext cx="404855" cy="742119"/>
              <a:chOff x="3594451" y="3033744"/>
              <a:chExt cx="999852" cy="1849094"/>
            </a:xfrm>
          </p:grpSpPr>
          <p:sp>
            <p:nvSpPr>
              <p:cNvPr id="169" name="Oval 168">
                <a:extLst>
                  <a:ext uri="{FF2B5EF4-FFF2-40B4-BE49-F238E27FC236}">
                    <a16:creationId xmlns:a16="http://schemas.microsoft.com/office/drawing/2014/main" id="{A76B9CD0-5321-6448-95F5-2CA3E2E67C43}"/>
                  </a:ext>
                </a:extLst>
              </p:cNvPr>
              <p:cNvSpPr/>
              <p:nvPr/>
            </p:nvSpPr>
            <p:spPr>
              <a:xfrm rot="16200000">
                <a:off x="3592186" y="3449872"/>
                <a:ext cx="1004381" cy="999852"/>
              </a:xfrm>
              <a:prstGeom prst="ellipse">
                <a:avLst/>
              </a:prstGeom>
              <a:gradFill flip="none" rotWithShape="1">
                <a:gsLst>
                  <a:gs pos="89000">
                    <a:srgbClr val="A6A6A6"/>
                  </a:gs>
                  <a:gs pos="13000">
                    <a:srgbClr val="385723">
                      <a:lumMod val="0"/>
                      <a:lumOff val="100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a:solidFill>
                    <a:srgbClr val="06709D"/>
                  </a:solidFill>
                  <a:latin typeface="Arial" panose="020B0604020202020204" pitchFamily="34" charset="0"/>
                  <a:cs typeface="Arial" panose="020B0604020202020204" pitchFamily="34" charset="0"/>
                </a:endParaRPr>
              </a:p>
            </p:txBody>
          </p:sp>
          <p:sp>
            <p:nvSpPr>
              <p:cNvPr id="170" name="Oval 169">
                <a:extLst>
                  <a:ext uri="{FF2B5EF4-FFF2-40B4-BE49-F238E27FC236}">
                    <a16:creationId xmlns:a16="http://schemas.microsoft.com/office/drawing/2014/main" id="{5FD19DD3-BD2D-5645-A77A-8E5FAAC4C460}"/>
                  </a:ext>
                </a:extLst>
              </p:cNvPr>
              <p:cNvSpPr>
                <a:spLocks noChangeAspect="1"/>
              </p:cNvSpPr>
              <p:nvPr/>
            </p:nvSpPr>
            <p:spPr>
              <a:xfrm rot="5400000">
                <a:off x="3889227" y="3640791"/>
                <a:ext cx="652849" cy="649904"/>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6609DF64-99E3-FA45-9E9A-88B837F8B4C0}"/>
                  </a:ext>
                </a:extLst>
              </p:cNvPr>
              <p:cNvSpPr txBox="1"/>
              <p:nvPr/>
            </p:nvSpPr>
            <p:spPr>
              <a:xfrm rot="16200000">
                <a:off x="3187373" y="3635248"/>
                <a:ext cx="1849094" cy="646086"/>
              </a:xfrm>
              <a:prstGeom prst="rect">
                <a:avLst/>
              </a:prstGeom>
              <a:noFill/>
            </p:spPr>
            <p:txBody>
              <a:bodyPr wrap="square" rtlCol="0">
                <a:spAutoFit/>
              </a:bodyPr>
              <a:lstStyle/>
              <a:p>
                <a:pPr algn="ctr"/>
                <a:r>
                  <a:rPr lang="en-US" sz="1100" b="1" i="1" dirty="0">
                    <a:latin typeface="Arial" panose="020B0604020202020204" pitchFamily="34" charset="0"/>
                    <a:cs typeface="Arial" panose="020B0604020202020204" pitchFamily="34" charset="0"/>
                  </a:rPr>
                  <a:t>Naive</a:t>
                </a:r>
                <a:endParaRPr lang="en-US" sz="1100" b="1" i="1" baseline="-25000" dirty="0">
                  <a:latin typeface="Arial" panose="020B0604020202020204" pitchFamily="34" charset="0"/>
                  <a:cs typeface="Arial" panose="020B0604020202020204" pitchFamily="34" charset="0"/>
                </a:endParaRPr>
              </a:p>
            </p:txBody>
          </p:sp>
        </p:grpSp>
        <p:cxnSp>
          <p:nvCxnSpPr>
            <p:cNvPr id="172" name="Straight Arrow Connector 171">
              <a:extLst>
                <a:ext uri="{FF2B5EF4-FFF2-40B4-BE49-F238E27FC236}">
                  <a16:creationId xmlns:a16="http://schemas.microsoft.com/office/drawing/2014/main" id="{81D2042F-361C-ED42-A3C9-72CAE0DA82DA}"/>
                </a:ext>
              </a:extLst>
            </p:cNvPr>
            <p:cNvCxnSpPr>
              <a:cxnSpLocks/>
            </p:cNvCxnSpPr>
            <p:nvPr/>
          </p:nvCxnSpPr>
          <p:spPr>
            <a:xfrm flipH="1">
              <a:off x="832526" y="2862131"/>
              <a:ext cx="294107" cy="0"/>
            </a:xfrm>
            <a:prstGeom prst="straightConnector1">
              <a:avLst/>
            </a:prstGeom>
            <a:ln w="12700">
              <a:solidFill>
                <a:schemeClr val="tx1"/>
              </a:solidFill>
              <a:headEnd type="triangle" w="med" len="med"/>
              <a:tailEnd type="none" w="lg" len="med"/>
            </a:ln>
            <a:effectLst/>
          </p:spPr>
          <p:style>
            <a:lnRef idx="2">
              <a:schemeClr val="accent1"/>
            </a:lnRef>
            <a:fillRef idx="0">
              <a:schemeClr val="accent1"/>
            </a:fillRef>
            <a:effectRef idx="1">
              <a:schemeClr val="accent1"/>
            </a:effectRef>
            <a:fontRef idx="minor">
              <a:schemeClr val="tx1"/>
            </a:fontRef>
          </p:style>
        </p:cxnSp>
        <p:grpSp>
          <p:nvGrpSpPr>
            <p:cNvPr id="173" name="Group 172">
              <a:extLst>
                <a:ext uri="{FF2B5EF4-FFF2-40B4-BE49-F238E27FC236}">
                  <a16:creationId xmlns:a16="http://schemas.microsoft.com/office/drawing/2014/main" id="{1AE0A844-08CF-724F-835C-FA04CF10DB23}"/>
                </a:ext>
              </a:extLst>
            </p:cNvPr>
            <p:cNvGrpSpPr/>
            <p:nvPr/>
          </p:nvGrpSpPr>
          <p:grpSpPr>
            <a:xfrm>
              <a:off x="2627449" y="1992280"/>
              <a:ext cx="586950" cy="440045"/>
              <a:chOff x="6017285" y="4910113"/>
              <a:chExt cx="1192796" cy="914401"/>
            </a:xfrm>
          </p:grpSpPr>
          <p:grpSp>
            <p:nvGrpSpPr>
              <p:cNvPr id="174" name="Group 173">
                <a:extLst>
                  <a:ext uri="{FF2B5EF4-FFF2-40B4-BE49-F238E27FC236}">
                    <a16:creationId xmlns:a16="http://schemas.microsoft.com/office/drawing/2014/main" id="{6B840FFE-6C75-DA42-9B04-2F41E711A386}"/>
                  </a:ext>
                </a:extLst>
              </p:cNvPr>
              <p:cNvGrpSpPr/>
              <p:nvPr/>
            </p:nvGrpSpPr>
            <p:grpSpPr>
              <a:xfrm>
                <a:off x="6143375" y="4910113"/>
                <a:ext cx="914400" cy="914401"/>
                <a:chOff x="8767890" y="5268760"/>
                <a:chExt cx="914400" cy="914400"/>
              </a:xfrm>
            </p:grpSpPr>
            <p:sp>
              <p:nvSpPr>
                <p:cNvPr id="176" name="Oval 175">
                  <a:extLst>
                    <a:ext uri="{FF2B5EF4-FFF2-40B4-BE49-F238E27FC236}">
                      <a16:creationId xmlns:a16="http://schemas.microsoft.com/office/drawing/2014/main" id="{7F4F0E80-2F21-9C4F-9290-1F8F1468A0D4}"/>
                    </a:ext>
                  </a:extLst>
                </p:cNvPr>
                <p:cNvSpPr/>
                <p:nvPr/>
              </p:nvSpPr>
              <p:spPr>
                <a:xfrm>
                  <a:off x="8767890" y="5268760"/>
                  <a:ext cx="914400" cy="914400"/>
                </a:xfrm>
                <a:prstGeom prst="ellipse">
                  <a:avLst/>
                </a:prstGeom>
                <a:gradFill flip="none" rotWithShape="1">
                  <a:gsLst>
                    <a:gs pos="0">
                      <a:schemeClr val="accent5">
                        <a:lumMod val="0"/>
                        <a:lumOff val="100000"/>
                      </a:schemeClr>
                    </a:gs>
                    <a:gs pos="46000">
                      <a:srgbClr val="00AAFE">
                        <a:lumMod val="29000"/>
                        <a:lumOff val="71000"/>
                      </a:srgbClr>
                    </a:gs>
                    <a:gs pos="99000">
                      <a:srgbClr val="00AAFE"/>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A14EBBA4-3599-6948-9C10-8C93B9375223}"/>
                    </a:ext>
                  </a:extLst>
                </p:cNvPr>
                <p:cNvSpPr>
                  <a:spLocks noChangeAspect="1"/>
                </p:cNvSpPr>
                <p:nvPr/>
              </p:nvSpPr>
              <p:spPr>
                <a:xfrm>
                  <a:off x="8901646" y="5501924"/>
                  <a:ext cx="620423" cy="620423"/>
                </a:xfrm>
                <a:prstGeom prst="ellipse">
                  <a:avLst/>
                </a:prstGeom>
                <a:solidFill>
                  <a:srgbClr val="00AA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75" name="TextBox 174">
                <a:extLst>
                  <a:ext uri="{FF2B5EF4-FFF2-40B4-BE49-F238E27FC236}">
                    <a16:creationId xmlns:a16="http://schemas.microsoft.com/office/drawing/2014/main" id="{389BD0B0-252F-AE4A-957E-949390D8324D}"/>
                  </a:ext>
                </a:extLst>
              </p:cNvPr>
              <p:cNvSpPr txBox="1"/>
              <p:nvPr/>
            </p:nvSpPr>
            <p:spPr>
              <a:xfrm>
                <a:off x="6017285" y="5172343"/>
                <a:ext cx="1192796"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EM</a:t>
                </a:r>
              </a:p>
            </p:txBody>
          </p:sp>
        </p:grpSp>
        <p:grpSp>
          <p:nvGrpSpPr>
            <p:cNvPr id="178" name="Group 177">
              <a:extLst>
                <a:ext uri="{FF2B5EF4-FFF2-40B4-BE49-F238E27FC236}">
                  <a16:creationId xmlns:a16="http://schemas.microsoft.com/office/drawing/2014/main" id="{799B2E4E-46CB-F842-95BD-91DF1B4C3A1D}"/>
                </a:ext>
              </a:extLst>
            </p:cNvPr>
            <p:cNvGrpSpPr/>
            <p:nvPr/>
          </p:nvGrpSpPr>
          <p:grpSpPr>
            <a:xfrm>
              <a:off x="2089545" y="3889633"/>
              <a:ext cx="963769" cy="472406"/>
              <a:chOff x="1576546" y="5464986"/>
              <a:chExt cx="2151294" cy="1073377"/>
            </a:xfrm>
          </p:grpSpPr>
          <p:grpSp>
            <p:nvGrpSpPr>
              <p:cNvPr id="179" name="Group 178">
                <a:extLst>
                  <a:ext uri="{FF2B5EF4-FFF2-40B4-BE49-F238E27FC236}">
                    <a16:creationId xmlns:a16="http://schemas.microsoft.com/office/drawing/2014/main" id="{E45AFE19-D11C-0A43-89C8-081396225933}"/>
                  </a:ext>
                </a:extLst>
              </p:cNvPr>
              <p:cNvGrpSpPr/>
              <p:nvPr/>
            </p:nvGrpSpPr>
            <p:grpSpPr>
              <a:xfrm>
                <a:off x="1789870" y="5464986"/>
                <a:ext cx="1050889" cy="1073377"/>
                <a:chOff x="3150514" y="5818012"/>
                <a:chExt cx="956742" cy="981642"/>
              </a:xfrm>
            </p:grpSpPr>
            <p:sp>
              <p:nvSpPr>
                <p:cNvPr id="181" name="Oval 180">
                  <a:extLst>
                    <a:ext uri="{FF2B5EF4-FFF2-40B4-BE49-F238E27FC236}">
                      <a16:creationId xmlns:a16="http://schemas.microsoft.com/office/drawing/2014/main" id="{3021D9DF-725F-B346-BF8A-8215EDFD4266}"/>
                    </a:ext>
                  </a:extLst>
                </p:cNvPr>
                <p:cNvSpPr/>
                <p:nvPr/>
              </p:nvSpPr>
              <p:spPr>
                <a:xfrm rot="10800000">
                  <a:off x="3150514" y="5818012"/>
                  <a:ext cx="956742" cy="981642"/>
                </a:xfrm>
                <a:prstGeom prst="ellipse">
                  <a:avLst/>
                </a:prstGeom>
                <a:gradFill flip="none" rotWithShape="1">
                  <a:gsLst>
                    <a:gs pos="23000">
                      <a:schemeClr val="accent6">
                        <a:lumMod val="5000"/>
                        <a:lumOff val="95000"/>
                      </a:schemeClr>
                    </a:gs>
                    <a:gs pos="80000">
                      <a:schemeClr val="accent6">
                        <a:lumMod val="75000"/>
                      </a:schemeClr>
                    </a:gs>
                    <a:gs pos="91000">
                      <a:schemeClr val="accent6">
                        <a:lumMod val="60000"/>
                        <a:lumOff val="40000"/>
                      </a:schemeClr>
                    </a:gs>
                    <a:gs pos="100000">
                      <a:schemeClr val="accent6">
                        <a:lumMod val="60000"/>
                        <a:lumOff val="40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82" name="Oval 181">
                  <a:extLst>
                    <a:ext uri="{FF2B5EF4-FFF2-40B4-BE49-F238E27FC236}">
                      <a16:creationId xmlns:a16="http://schemas.microsoft.com/office/drawing/2014/main" id="{F72A76C0-74BF-2749-928C-7335463ADC7D}"/>
                    </a:ext>
                  </a:extLst>
                </p:cNvPr>
                <p:cNvSpPr>
                  <a:spLocks noChangeAspect="1"/>
                </p:cNvSpPr>
                <p:nvPr/>
              </p:nvSpPr>
              <p:spPr>
                <a:xfrm>
                  <a:off x="3363131" y="6137204"/>
                  <a:ext cx="594360" cy="594360"/>
                </a:xfrm>
                <a:prstGeom prst="ellipse">
                  <a:avLst/>
                </a:prstGeom>
                <a:solidFill>
                  <a:schemeClr val="accent6">
                    <a:lumMod val="75000"/>
                    <a:alpha val="40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180" name="TextBox 179">
                <a:extLst>
                  <a:ext uri="{FF2B5EF4-FFF2-40B4-BE49-F238E27FC236}">
                    <a16:creationId xmlns:a16="http://schemas.microsoft.com/office/drawing/2014/main" id="{AFC2E7C5-A149-F841-9464-B484F59A07E4}"/>
                  </a:ext>
                </a:extLst>
              </p:cNvPr>
              <p:cNvSpPr txBox="1"/>
              <p:nvPr/>
            </p:nvSpPr>
            <p:spPr>
              <a:xfrm>
                <a:off x="1576546" y="5702757"/>
                <a:ext cx="2151294" cy="699316"/>
              </a:xfrm>
              <a:prstGeom prst="rect">
                <a:avLst/>
              </a:prstGeom>
              <a:noFill/>
            </p:spPr>
            <p:txBody>
              <a:bodyPr wrap="square" rtlCol="0">
                <a:spAutoFit/>
              </a:bodyPr>
              <a:lstStyle/>
              <a:p>
                <a:r>
                  <a:rPr lang="en-US" sz="1400" b="1" i="1" kern="700" spc="-100" dirty="0" err="1">
                    <a:latin typeface="Arial" panose="020B0604020202020204" pitchFamily="34" charset="0"/>
                    <a:cs typeface="Arial" panose="020B0604020202020204" pitchFamily="34" charset="0"/>
                  </a:rPr>
                  <a:t>Tex</a:t>
                </a:r>
                <a:r>
                  <a:rPr lang="en-US" sz="1400" b="1" i="1" kern="700" spc="-100" baseline="-25000" dirty="0" err="1">
                    <a:latin typeface="Arial" panose="020B0604020202020204" pitchFamily="34" charset="0"/>
                    <a:cs typeface="Arial" panose="020B0604020202020204" pitchFamily="34" charset="0"/>
                  </a:rPr>
                  <a:t>Term</a:t>
                </a:r>
                <a:endParaRPr lang="en-US" sz="1400" b="1" i="1" kern="700" spc="-100" baseline="-25000" dirty="0">
                  <a:latin typeface="Arial" panose="020B0604020202020204" pitchFamily="34" charset="0"/>
                  <a:cs typeface="Arial" panose="020B0604020202020204" pitchFamily="34" charset="0"/>
                </a:endParaRPr>
              </a:p>
            </p:txBody>
          </p:sp>
        </p:grpSp>
        <p:grpSp>
          <p:nvGrpSpPr>
            <p:cNvPr id="184" name="Group 183">
              <a:extLst>
                <a:ext uri="{FF2B5EF4-FFF2-40B4-BE49-F238E27FC236}">
                  <a16:creationId xmlns:a16="http://schemas.microsoft.com/office/drawing/2014/main" id="{DB167EDF-1555-914A-84CE-6288CDCF6B97}"/>
                </a:ext>
              </a:extLst>
            </p:cNvPr>
            <p:cNvGrpSpPr/>
            <p:nvPr/>
          </p:nvGrpSpPr>
          <p:grpSpPr>
            <a:xfrm>
              <a:off x="2120503" y="3145263"/>
              <a:ext cx="627160" cy="472406"/>
              <a:chOff x="2801151" y="4200756"/>
              <a:chExt cx="1274510" cy="981644"/>
            </a:xfrm>
          </p:grpSpPr>
          <p:grpSp>
            <p:nvGrpSpPr>
              <p:cNvPr id="185" name="Group 184">
                <a:extLst>
                  <a:ext uri="{FF2B5EF4-FFF2-40B4-BE49-F238E27FC236}">
                    <a16:creationId xmlns:a16="http://schemas.microsoft.com/office/drawing/2014/main" id="{ECE51A67-24DC-0949-BF23-5745015E0309}"/>
                  </a:ext>
                </a:extLst>
              </p:cNvPr>
              <p:cNvGrpSpPr/>
              <p:nvPr/>
            </p:nvGrpSpPr>
            <p:grpSpPr>
              <a:xfrm>
                <a:off x="2945124" y="4200756"/>
                <a:ext cx="956741" cy="981644"/>
                <a:chOff x="2954539" y="4262760"/>
                <a:chExt cx="956740" cy="981644"/>
              </a:xfrm>
            </p:grpSpPr>
            <p:sp>
              <p:nvSpPr>
                <p:cNvPr id="187" name="Oval 186">
                  <a:extLst>
                    <a:ext uri="{FF2B5EF4-FFF2-40B4-BE49-F238E27FC236}">
                      <a16:creationId xmlns:a16="http://schemas.microsoft.com/office/drawing/2014/main" id="{B8F12CBE-61F0-2547-AB6E-2D9CD5EBE222}"/>
                    </a:ext>
                  </a:extLst>
                </p:cNvPr>
                <p:cNvSpPr/>
                <p:nvPr/>
              </p:nvSpPr>
              <p:spPr>
                <a:xfrm rot="10800000">
                  <a:off x="2954539" y="4262760"/>
                  <a:ext cx="956740" cy="981644"/>
                </a:xfrm>
                <a:prstGeom prst="ellipse">
                  <a:avLst/>
                </a:prstGeom>
                <a:gradFill flip="none" rotWithShape="1">
                  <a:gsLst>
                    <a:gs pos="99000">
                      <a:srgbClr val="A9B4FF"/>
                    </a:gs>
                    <a:gs pos="30000">
                      <a:schemeClr val="bg1"/>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88" name="Oval 187">
                  <a:extLst>
                    <a:ext uri="{FF2B5EF4-FFF2-40B4-BE49-F238E27FC236}">
                      <a16:creationId xmlns:a16="http://schemas.microsoft.com/office/drawing/2014/main" id="{5C004203-919B-444B-90B5-F56D7BD52924}"/>
                    </a:ext>
                  </a:extLst>
                </p:cNvPr>
                <p:cNvSpPr>
                  <a:spLocks noChangeAspect="1"/>
                </p:cNvSpPr>
                <p:nvPr/>
              </p:nvSpPr>
              <p:spPr>
                <a:xfrm>
                  <a:off x="3136103" y="4572289"/>
                  <a:ext cx="594360" cy="594360"/>
                </a:xfrm>
                <a:prstGeom prst="ellipse">
                  <a:avLst/>
                </a:prstGeom>
                <a:solidFill>
                  <a:srgbClr val="A9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86" name="TextBox 185">
                <a:extLst>
                  <a:ext uri="{FF2B5EF4-FFF2-40B4-BE49-F238E27FC236}">
                    <a16:creationId xmlns:a16="http://schemas.microsoft.com/office/drawing/2014/main" id="{41B89C96-5147-954E-BB7D-D0E0608062B6}"/>
                  </a:ext>
                </a:extLst>
              </p:cNvPr>
              <p:cNvSpPr txBox="1"/>
              <p:nvPr/>
            </p:nvSpPr>
            <p:spPr>
              <a:xfrm>
                <a:off x="2801151" y="4257065"/>
                <a:ext cx="1274510" cy="639552"/>
              </a:xfrm>
              <a:prstGeom prst="rect">
                <a:avLst/>
              </a:prstGeom>
              <a:noFill/>
            </p:spPr>
            <p:txBody>
              <a:bodyPr wrap="square" rtlCol="0">
                <a:spAutoFit/>
              </a:bodyPr>
              <a:lstStyle/>
              <a:p>
                <a:pPr algn="ctr"/>
                <a:endParaRPr lang="en-US" sz="1400" b="1" i="1" spc="-50" dirty="0">
                  <a:latin typeface="Arial" panose="020B0604020202020204" pitchFamily="34" charset="0"/>
                  <a:cs typeface="Arial" panose="020B0604020202020204" pitchFamily="34" charset="0"/>
                </a:endParaRPr>
              </a:p>
            </p:txBody>
          </p:sp>
        </p:grpSp>
        <p:grpSp>
          <p:nvGrpSpPr>
            <p:cNvPr id="189" name="Group 188">
              <a:extLst>
                <a:ext uri="{FF2B5EF4-FFF2-40B4-BE49-F238E27FC236}">
                  <a16:creationId xmlns:a16="http://schemas.microsoft.com/office/drawing/2014/main" id="{BADAC834-6041-3046-A952-F934FEC79D7D}"/>
                </a:ext>
              </a:extLst>
            </p:cNvPr>
            <p:cNvGrpSpPr/>
            <p:nvPr/>
          </p:nvGrpSpPr>
          <p:grpSpPr>
            <a:xfrm>
              <a:off x="2126413" y="2295595"/>
              <a:ext cx="588188" cy="440044"/>
              <a:chOff x="8570834" y="5180523"/>
              <a:chExt cx="1195313" cy="914401"/>
            </a:xfrm>
          </p:grpSpPr>
          <p:grpSp>
            <p:nvGrpSpPr>
              <p:cNvPr id="190" name="Group 189">
                <a:extLst>
                  <a:ext uri="{FF2B5EF4-FFF2-40B4-BE49-F238E27FC236}">
                    <a16:creationId xmlns:a16="http://schemas.microsoft.com/office/drawing/2014/main" id="{2838F8B7-3A34-6643-AAA4-C013C2E8E142}"/>
                  </a:ext>
                </a:extLst>
              </p:cNvPr>
              <p:cNvGrpSpPr/>
              <p:nvPr/>
            </p:nvGrpSpPr>
            <p:grpSpPr>
              <a:xfrm>
                <a:off x="8698621" y="5180523"/>
                <a:ext cx="914400" cy="914401"/>
                <a:chOff x="6329659" y="4935606"/>
                <a:chExt cx="914400" cy="914400"/>
              </a:xfrm>
            </p:grpSpPr>
            <p:sp>
              <p:nvSpPr>
                <p:cNvPr id="192" name="Oval 191">
                  <a:extLst>
                    <a:ext uri="{FF2B5EF4-FFF2-40B4-BE49-F238E27FC236}">
                      <a16:creationId xmlns:a16="http://schemas.microsoft.com/office/drawing/2014/main" id="{768D8990-3E8B-1C45-8E8D-2A40FD086789}"/>
                    </a:ext>
                  </a:extLst>
                </p:cNvPr>
                <p:cNvSpPr/>
                <p:nvPr/>
              </p:nvSpPr>
              <p:spPr>
                <a:xfrm rot="10343967">
                  <a:off x="6329659" y="4935606"/>
                  <a:ext cx="914400" cy="914400"/>
                </a:xfrm>
                <a:prstGeom prst="ellipse">
                  <a:avLst/>
                </a:prstGeom>
                <a:gradFill flip="none" rotWithShape="1">
                  <a:gsLst>
                    <a:gs pos="88000">
                      <a:srgbClr val="009051"/>
                    </a:gs>
                    <a:gs pos="8000">
                      <a:srgbClr val="00CB74">
                        <a:lumMod val="26000"/>
                        <a:lumOff val="74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93" name="Oval 192">
                  <a:extLst>
                    <a:ext uri="{FF2B5EF4-FFF2-40B4-BE49-F238E27FC236}">
                      <a16:creationId xmlns:a16="http://schemas.microsoft.com/office/drawing/2014/main" id="{4D432DF6-27A9-3745-806F-8C030DA0AFA6}"/>
                    </a:ext>
                  </a:extLst>
                </p:cNvPr>
                <p:cNvSpPr>
                  <a:spLocks noChangeAspect="1"/>
                </p:cNvSpPr>
                <p:nvPr/>
              </p:nvSpPr>
              <p:spPr>
                <a:xfrm>
                  <a:off x="6472395" y="5189058"/>
                  <a:ext cx="594360" cy="594360"/>
                </a:xfrm>
                <a:prstGeom prst="ellipse">
                  <a:avLst/>
                </a:prstGeom>
                <a:solidFill>
                  <a:srgbClr val="00905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191" name="TextBox 190">
                <a:extLst>
                  <a:ext uri="{FF2B5EF4-FFF2-40B4-BE49-F238E27FC236}">
                    <a16:creationId xmlns:a16="http://schemas.microsoft.com/office/drawing/2014/main" id="{486612C1-3478-454F-9F7F-737838DED03E}"/>
                  </a:ext>
                </a:extLst>
              </p:cNvPr>
              <p:cNvSpPr txBox="1"/>
              <p:nvPr/>
            </p:nvSpPr>
            <p:spPr>
              <a:xfrm>
                <a:off x="8570834" y="5444322"/>
                <a:ext cx="1195313" cy="639553"/>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RM</a:t>
                </a:r>
              </a:p>
            </p:txBody>
          </p:sp>
        </p:grpSp>
        <p:sp>
          <p:nvSpPr>
            <p:cNvPr id="194" name="Right Bracket 81">
              <a:extLst>
                <a:ext uri="{FF2B5EF4-FFF2-40B4-BE49-F238E27FC236}">
                  <a16:creationId xmlns:a16="http://schemas.microsoft.com/office/drawing/2014/main" id="{A2991899-5F3E-634E-80BF-C86A7107F0A9}"/>
                </a:ext>
              </a:extLst>
            </p:cNvPr>
            <p:cNvSpPr/>
            <p:nvPr/>
          </p:nvSpPr>
          <p:spPr>
            <a:xfrm flipH="1" flipV="1">
              <a:off x="1210800" y="1716383"/>
              <a:ext cx="150713" cy="605952"/>
            </a:xfrm>
            <a:custGeom>
              <a:avLst/>
              <a:gdLst>
                <a:gd name="connsiteX0" fmla="*/ 0 w 159067"/>
                <a:gd name="connsiteY0" fmla="*/ 0 h 1477290"/>
                <a:gd name="connsiteX1" fmla="*/ 159067 w 159067"/>
                <a:gd name="connsiteY1" fmla="*/ 56057 h 1477290"/>
                <a:gd name="connsiteX2" fmla="*/ 159067 w 159067"/>
                <a:gd name="connsiteY2" fmla="*/ 1421233 h 1477290"/>
                <a:gd name="connsiteX3" fmla="*/ 0 w 159067"/>
                <a:gd name="connsiteY3" fmla="*/ 1477290 h 1477290"/>
                <a:gd name="connsiteX4" fmla="*/ 0 w 159067"/>
                <a:gd name="connsiteY4" fmla="*/ 0 h 1477290"/>
                <a:gd name="connsiteX0" fmla="*/ 0 w 159067"/>
                <a:gd name="connsiteY0" fmla="*/ 0 h 1477290"/>
                <a:gd name="connsiteX1" fmla="*/ 159067 w 159067"/>
                <a:gd name="connsiteY1" fmla="*/ 56057 h 1477290"/>
                <a:gd name="connsiteX2" fmla="*/ 159067 w 159067"/>
                <a:gd name="connsiteY2" fmla="*/ 1421233 h 1477290"/>
                <a:gd name="connsiteX3" fmla="*/ 0 w 159067"/>
                <a:gd name="connsiteY3" fmla="*/ 1477290 h 1477290"/>
                <a:gd name="connsiteX0" fmla="*/ 0 w 159067"/>
                <a:gd name="connsiteY0" fmla="*/ 0 h 1477290"/>
                <a:gd name="connsiteX1" fmla="*/ 159067 w 159067"/>
                <a:gd name="connsiteY1" fmla="*/ 56057 h 1477290"/>
                <a:gd name="connsiteX2" fmla="*/ 159067 w 159067"/>
                <a:gd name="connsiteY2" fmla="*/ 1421233 h 1477290"/>
                <a:gd name="connsiteX3" fmla="*/ 0 w 159067"/>
                <a:gd name="connsiteY3" fmla="*/ 1477290 h 1477290"/>
                <a:gd name="connsiteX4" fmla="*/ 0 w 159067"/>
                <a:gd name="connsiteY4" fmla="*/ 0 h 1477290"/>
                <a:gd name="connsiteX0" fmla="*/ 159067 w 159067"/>
                <a:gd name="connsiteY0" fmla="*/ 56057 h 1477290"/>
                <a:gd name="connsiteX1" fmla="*/ 159067 w 159067"/>
                <a:gd name="connsiteY1" fmla="*/ 1421233 h 1477290"/>
                <a:gd name="connsiteX2" fmla="*/ 0 w 159067"/>
                <a:gd name="connsiteY2" fmla="*/ 1477290 h 1477290"/>
              </a:gdLst>
              <a:ahLst/>
              <a:cxnLst>
                <a:cxn ang="0">
                  <a:pos x="connsiteX0" y="connsiteY0"/>
                </a:cxn>
                <a:cxn ang="0">
                  <a:pos x="connsiteX1" y="connsiteY1"/>
                </a:cxn>
                <a:cxn ang="0">
                  <a:pos x="connsiteX2" y="connsiteY2"/>
                </a:cxn>
              </a:cxnLst>
              <a:rect l="l" t="t" r="r" b="b"/>
              <a:pathLst>
                <a:path w="159067" h="1477290" stroke="0" extrusionOk="0">
                  <a:moveTo>
                    <a:pt x="0" y="0"/>
                  </a:moveTo>
                  <a:cubicBezTo>
                    <a:pt x="87850" y="0"/>
                    <a:pt x="159067" y="25098"/>
                    <a:pt x="159067" y="56057"/>
                  </a:cubicBezTo>
                  <a:lnTo>
                    <a:pt x="159067" y="1421233"/>
                  </a:lnTo>
                  <a:cubicBezTo>
                    <a:pt x="159067" y="1452192"/>
                    <a:pt x="87850" y="1477290"/>
                    <a:pt x="0" y="1477290"/>
                  </a:cubicBezTo>
                  <a:lnTo>
                    <a:pt x="0" y="0"/>
                  </a:lnTo>
                  <a:close/>
                </a:path>
                <a:path w="159067" h="1477290" fill="none">
                  <a:moveTo>
                    <a:pt x="159067" y="56057"/>
                  </a:moveTo>
                  <a:lnTo>
                    <a:pt x="159067" y="1421233"/>
                  </a:lnTo>
                  <a:cubicBezTo>
                    <a:pt x="159067" y="1452192"/>
                    <a:pt x="87850" y="1477290"/>
                    <a:pt x="0" y="1477290"/>
                  </a:cubicBezTo>
                </a:path>
              </a:pathLst>
            </a:custGeom>
            <a:ln w="12700">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i="1">
                <a:latin typeface="Arial" panose="020B0604020202020204" pitchFamily="34" charset="0"/>
                <a:cs typeface="Arial" panose="020B0604020202020204" pitchFamily="34" charset="0"/>
              </a:endParaRPr>
            </a:p>
          </p:txBody>
        </p:sp>
        <p:sp>
          <p:nvSpPr>
            <p:cNvPr id="195" name="Rectangle 194">
              <a:extLst>
                <a:ext uri="{FF2B5EF4-FFF2-40B4-BE49-F238E27FC236}">
                  <a16:creationId xmlns:a16="http://schemas.microsoft.com/office/drawing/2014/main" id="{51B3967E-9B94-0B46-B610-DBAD049A6B0B}"/>
                </a:ext>
              </a:extLst>
            </p:cNvPr>
            <p:cNvSpPr/>
            <p:nvPr/>
          </p:nvSpPr>
          <p:spPr>
            <a:xfrm>
              <a:off x="282974" y="3234816"/>
              <a:ext cx="928459" cy="523220"/>
            </a:xfrm>
            <a:prstGeom prst="rect">
              <a:avLst/>
            </a:prstGeom>
          </p:spPr>
          <p:txBody>
            <a:bodyPr wrap="none">
              <a:spAutoFit/>
            </a:bodyPr>
            <a:lstStyle/>
            <a:p>
              <a:r>
                <a:rPr lang="en-US" sz="1400" b="1" i="1" dirty="0">
                  <a:latin typeface="Arial" panose="020B0604020202020204" pitchFamily="34" charset="0"/>
                  <a:cs typeface="Arial" panose="020B0604020202020204" pitchFamily="34" charset="0"/>
                </a:rPr>
                <a:t>Chronic </a:t>
              </a:r>
            </a:p>
            <a:p>
              <a:r>
                <a:rPr lang="en-US" sz="1400" b="1" i="1" dirty="0">
                  <a:latin typeface="Arial" panose="020B0604020202020204" pitchFamily="34" charset="0"/>
                  <a:cs typeface="Arial" panose="020B0604020202020204" pitchFamily="34" charset="0"/>
                </a:rPr>
                <a:t>infection</a:t>
              </a:r>
            </a:p>
          </p:txBody>
        </p:sp>
        <p:sp>
          <p:nvSpPr>
            <p:cNvPr id="196" name="TextBox 195">
              <a:extLst>
                <a:ext uri="{FF2B5EF4-FFF2-40B4-BE49-F238E27FC236}">
                  <a16:creationId xmlns:a16="http://schemas.microsoft.com/office/drawing/2014/main" id="{C251E813-6BCE-EF40-B8AA-064C3F8E9616}"/>
                </a:ext>
              </a:extLst>
            </p:cNvPr>
            <p:cNvSpPr txBox="1"/>
            <p:nvPr/>
          </p:nvSpPr>
          <p:spPr>
            <a:xfrm>
              <a:off x="2186972" y="3219890"/>
              <a:ext cx="513272" cy="348813"/>
            </a:xfrm>
            <a:prstGeom prst="rect">
              <a:avLst/>
            </a:prstGeom>
            <a:noFill/>
          </p:spPr>
          <p:txBody>
            <a:bodyPr wrap="square" rtlCol="0">
              <a:spAutoFit/>
            </a:bodyPr>
            <a:lstStyle/>
            <a:p>
              <a:pPr>
                <a:lnSpc>
                  <a:spcPts val="980"/>
                </a:lnSpc>
              </a:pPr>
              <a:r>
                <a:rPr lang="en-US" sz="1400" b="1" i="1" kern="700" spc="-100" dirty="0" err="1">
                  <a:latin typeface="Arial" panose="020B0604020202020204" pitchFamily="34" charset="0"/>
                  <a:cs typeface="Arial" panose="020B0604020202020204" pitchFamily="34" charset="0"/>
                </a:rPr>
                <a:t>Tex</a:t>
              </a:r>
              <a:r>
                <a:rPr lang="en-US" sz="1400" b="1" i="1" kern="700" spc="-100" baseline="-25000" dirty="0" err="1">
                  <a:latin typeface="Arial" panose="020B0604020202020204" pitchFamily="34" charset="0"/>
                  <a:cs typeface="Arial" panose="020B0604020202020204" pitchFamily="34" charset="0"/>
                </a:rPr>
                <a:t>Eff</a:t>
              </a:r>
              <a:r>
                <a:rPr lang="en-US" sz="1400" b="1" i="1" kern="700" spc="-100" baseline="-25000" dirty="0">
                  <a:latin typeface="Arial" panose="020B0604020202020204" pitchFamily="34" charset="0"/>
                  <a:cs typeface="Arial" panose="020B0604020202020204" pitchFamily="34" charset="0"/>
                </a:rPr>
                <a:t>-like</a:t>
              </a:r>
            </a:p>
          </p:txBody>
        </p:sp>
        <p:sp>
          <p:nvSpPr>
            <p:cNvPr id="199" name="Rectangle 198">
              <a:extLst>
                <a:ext uri="{FF2B5EF4-FFF2-40B4-BE49-F238E27FC236}">
                  <a16:creationId xmlns:a16="http://schemas.microsoft.com/office/drawing/2014/main" id="{08A10FE4-4111-4144-94D5-CE7CE0BEBA90}"/>
                </a:ext>
              </a:extLst>
            </p:cNvPr>
            <p:cNvSpPr/>
            <p:nvPr/>
          </p:nvSpPr>
          <p:spPr>
            <a:xfrm>
              <a:off x="344097" y="4446609"/>
              <a:ext cx="2749106" cy="1169551"/>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11 studies, 44 pairs of bulk </a:t>
              </a:r>
              <a:r>
                <a:rPr lang="en-US" sz="1400" dirty="0" err="1">
                  <a:latin typeface="Arial" panose="020B0604020202020204" pitchFamily="34" charset="0"/>
                  <a:cs typeface="Arial" panose="020B0604020202020204" pitchFamily="34" charset="0"/>
                </a:rPr>
                <a:t>ATACseq</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RNAseq</a:t>
              </a:r>
              <a:endParaRPr lang="en-US" sz="14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across 9 cell types</a:t>
              </a:r>
            </a:p>
            <a:p>
              <a:pPr algn="ctr"/>
              <a:r>
                <a:rPr lang="en-US" sz="1400" dirty="0">
                  <a:latin typeface="Arial" panose="020B0604020202020204" pitchFamily="34" charset="0"/>
                  <a:cs typeface="Arial" panose="020B0604020202020204" pitchFamily="34" charset="0"/>
                </a:rPr>
                <a:t>Including ATAC-seq data obtained in this study.</a:t>
              </a:r>
            </a:p>
          </p:txBody>
        </p:sp>
        <p:sp>
          <p:nvSpPr>
            <p:cNvPr id="206" name="Rounded Rectangle 205">
              <a:extLst>
                <a:ext uri="{FF2B5EF4-FFF2-40B4-BE49-F238E27FC236}">
                  <a16:creationId xmlns:a16="http://schemas.microsoft.com/office/drawing/2014/main" id="{F7A7069A-7251-9470-CE67-7861B458CAA5}"/>
                </a:ext>
              </a:extLst>
            </p:cNvPr>
            <p:cNvSpPr/>
            <p:nvPr/>
          </p:nvSpPr>
          <p:spPr>
            <a:xfrm>
              <a:off x="316016" y="1308256"/>
              <a:ext cx="2925662" cy="4322929"/>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BF1F3F7F-1FA4-4140-8711-9C8BCFDA546B}"/>
              </a:ext>
            </a:extLst>
          </p:cNvPr>
          <p:cNvGrpSpPr/>
          <p:nvPr/>
        </p:nvGrpSpPr>
        <p:grpSpPr>
          <a:xfrm>
            <a:off x="7441272" y="6455094"/>
            <a:ext cx="877592" cy="279088"/>
            <a:chOff x="10894578" y="1293169"/>
            <a:chExt cx="877592" cy="279088"/>
          </a:xfrm>
        </p:grpSpPr>
        <p:pic>
          <p:nvPicPr>
            <p:cNvPr id="88" name="Picture 2">
              <a:extLst>
                <a:ext uri="{FF2B5EF4-FFF2-40B4-BE49-F238E27FC236}">
                  <a16:creationId xmlns:a16="http://schemas.microsoft.com/office/drawing/2014/main" id="{642C2785-FD0B-F642-B76A-5BB367CA810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rot="5400000">
              <a:off x="11169703" y="1135377"/>
              <a:ext cx="234739" cy="550324"/>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4D3A42A-82A9-3140-B4A8-BFAC84BD3FAD}"/>
                </a:ext>
              </a:extLst>
            </p:cNvPr>
            <p:cNvSpPr txBox="1"/>
            <p:nvPr/>
          </p:nvSpPr>
          <p:spPr>
            <a:xfrm>
              <a:off x="10894578" y="1295258"/>
              <a:ext cx="877592" cy="276999"/>
            </a:xfrm>
            <a:prstGeom prst="rect">
              <a:avLst/>
            </a:prstGeom>
            <a:noFill/>
          </p:spPr>
          <p:txBody>
            <a:bodyPr wrap="square" rtlCol="0">
              <a:spAutoFit/>
            </a:bodyPr>
            <a:lstStyle/>
            <a:p>
              <a:r>
                <a:rPr lang="en-US" sz="1200" dirty="0">
                  <a:latin typeface="Corbel" panose="020B0503020204020204" pitchFamily="34" charset="0"/>
                </a:rPr>
                <a:t>-2   0   2</a:t>
              </a:r>
            </a:p>
          </p:txBody>
        </p:sp>
      </p:grpSp>
      <p:pic>
        <p:nvPicPr>
          <p:cNvPr id="78" name="Picture 77">
            <a:extLst>
              <a:ext uri="{FF2B5EF4-FFF2-40B4-BE49-F238E27FC236}">
                <a16:creationId xmlns:a16="http://schemas.microsoft.com/office/drawing/2014/main" id="{CC5841CC-C49D-B244-AFC0-134C50FF3E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 r="22258"/>
          <a:stretch/>
        </p:blipFill>
        <p:spPr>
          <a:xfrm>
            <a:off x="3316616" y="3109488"/>
            <a:ext cx="4754233" cy="3305034"/>
          </a:xfrm>
          <a:prstGeom prst="rect">
            <a:avLst/>
          </a:prstGeom>
        </p:spPr>
      </p:pic>
      <p:grpSp>
        <p:nvGrpSpPr>
          <p:cNvPr id="102" name="Group 101">
            <a:extLst>
              <a:ext uri="{FF2B5EF4-FFF2-40B4-BE49-F238E27FC236}">
                <a16:creationId xmlns:a16="http://schemas.microsoft.com/office/drawing/2014/main" id="{7B5F5E68-379B-BB41-9D14-E62E09935037}"/>
              </a:ext>
            </a:extLst>
          </p:cNvPr>
          <p:cNvGrpSpPr/>
          <p:nvPr/>
        </p:nvGrpSpPr>
        <p:grpSpPr>
          <a:xfrm>
            <a:off x="4608761" y="2618333"/>
            <a:ext cx="495159" cy="373823"/>
            <a:chOff x="7663525" y="1117840"/>
            <a:chExt cx="1059356" cy="914401"/>
          </a:xfrm>
        </p:grpSpPr>
        <p:sp>
          <p:nvSpPr>
            <p:cNvPr id="147" name="Oval 146">
              <a:extLst>
                <a:ext uri="{FF2B5EF4-FFF2-40B4-BE49-F238E27FC236}">
                  <a16:creationId xmlns:a16="http://schemas.microsoft.com/office/drawing/2014/main" id="{06555953-A402-054C-96D1-40DE43E0A7F5}"/>
                </a:ext>
              </a:extLst>
            </p:cNvPr>
            <p:cNvSpPr/>
            <p:nvPr/>
          </p:nvSpPr>
          <p:spPr>
            <a:xfrm rot="10343967">
              <a:off x="7741305" y="1117840"/>
              <a:ext cx="914399" cy="914401"/>
            </a:xfrm>
            <a:prstGeom prst="ellipse">
              <a:avLst/>
            </a:prstGeom>
            <a:gradFill flip="none" rotWithShape="1">
              <a:gsLst>
                <a:gs pos="100000">
                  <a:srgbClr val="0007F4"/>
                </a:gs>
                <a:gs pos="35000">
                  <a:srgbClr val="82A6FF"/>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D181623B-B38F-4C4E-A178-D5C3A89A1226}"/>
                </a:ext>
              </a:extLst>
            </p:cNvPr>
            <p:cNvSpPr>
              <a:spLocks noChangeAspect="1"/>
            </p:cNvSpPr>
            <p:nvPr/>
          </p:nvSpPr>
          <p:spPr>
            <a:xfrm>
              <a:off x="7896024" y="1389085"/>
              <a:ext cx="594360" cy="594361"/>
            </a:xfrm>
            <a:prstGeom prst="ellipse">
              <a:avLst/>
            </a:prstGeom>
            <a:solidFill>
              <a:srgbClr val="0007F4"/>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12EDF14D-AC2F-EB4D-BF35-5D90F8AE5C32}"/>
                </a:ext>
              </a:extLst>
            </p:cNvPr>
            <p:cNvSpPr txBox="1"/>
            <p:nvPr/>
          </p:nvSpPr>
          <p:spPr>
            <a:xfrm>
              <a:off x="7663525" y="1330343"/>
              <a:ext cx="1059356"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TE</a:t>
              </a:r>
            </a:p>
          </p:txBody>
        </p:sp>
      </p:grpSp>
      <p:grpSp>
        <p:nvGrpSpPr>
          <p:cNvPr id="106" name="Group 105">
            <a:extLst>
              <a:ext uri="{FF2B5EF4-FFF2-40B4-BE49-F238E27FC236}">
                <a16:creationId xmlns:a16="http://schemas.microsoft.com/office/drawing/2014/main" id="{B4DA170B-C378-1D43-A230-81C4D97A4308}"/>
              </a:ext>
            </a:extLst>
          </p:cNvPr>
          <p:cNvGrpSpPr/>
          <p:nvPr/>
        </p:nvGrpSpPr>
        <p:grpSpPr>
          <a:xfrm>
            <a:off x="4043573" y="2629401"/>
            <a:ext cx="533478" cy="373823"/>
            <a:chOff x="6193129" y="3629701"/>
            <a:chExt cx="1141341" cy="914401"/>
          </a:xfrm>
        </p:grpSpPr>
        <p:sp>
          <p:nvSpPr>
            <p:cNvPr id="144" name="Oval 143">
              <a:extLst>
                <a:ext uri="{FF2B5EF4-FFF2-40B4-BE49-F238E27FC236}">
                  <a16:creationId xmlns:a16="http://schemas.microsoft.com/office/drawing/2014/main" id="{4AEF62BD-088A-F54B-A47C-9B3F4E551E87}"/>
                </a:ext>
              </a:extLst>
            </p:cNvPr>
            <p:cNvSpPr/>
            <p:nvPr/>
          </p:nvSpPr>
          <p:spPr>
            <a:xfrm rot="20300081">
              <a:off x="6295787" y="3629701"/>
              <a:ext cx="914400" cy="914401"/>
            </a:xfrm>
            <a:prstGeom prst="ellipse">
              <a:avLst/>
            </a:prstGeom>
            <a:gradFill flip="none" rotWithShape="1">
              <a:gsLst>
                <a:gs pos="15000">
                  <a:srgbClr val="FC8A8E">
                    <a:lumMod val="66000"/>
                    <a:lumOff val="34000"/>
                  </a:srgbClr>
                </a:gs>
                <a:gs pos="100000">
                  <a:srgbClr val="FF0000"/>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C899FF60-6C34-5D4F-9D14-EB48D6B95D01}"/>
                </a:ext>
              </a:extLst>
            </p:cNvPr>
            <p:cNvSpPr>
              <a:spLocks noChangeAspect="1"/>
            </p:cNvSpPr>
            <p:nvPr/>
          </p:nvSpPr>
          <p:spPr>
            <a:xfrm>
              <a:off x="6433476" y="3887309"/>
              <a:ext cx="594360" cy="594361"/>
            </a:xfrm>
            <a:prstGeom prst="ellipse">
              <a:avLst/>
            </a:prstGeom>
            <a:solidFill>
              <a:srgbClr val="FF0000"/>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46" name="TextBox 145">
              <a:extLst>
                <a:ext uri="{FF2B5EF4-FFF2-40B4-BE49-F238E27FC236}">
                  <a16:creationId xmlns:a16="http://schemas.microsoft.com/office/drawing/2014/main" id="{29448798-4410-CA44-8C1B-DB71FB1827ED}"/>
                </a:ext>
              </a:extLst>
            </p:cNvPr>
            <p:cNvSpPr txBox="1"/>
            <p:nvPr/>
          </p:nvSpPr>
          <p:spPr>
            <a:xfrm>
              <a:off x="6193129" y="3788068"/>
              <a:ext cx="1141341"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MP</a:t>
              </a:r>
            </a:p>
          </p:txBody>
        </p:sp>
      </p:grpSp>
      <p:grpSp>
        <p:nvGrpSpPr>
          <p:cNvPr id="107" name="Group 106">
            <a:extLst>
              <a:ext uri="{FF2B5EF4-FFF2-40B4-BE49-F238E27FC236}">
                <a16:creationId xmlns:a16="http://schemas.microsoft.com/office/drawing/2014/main" id="{B794CACF-1DD8-0B44-BBE0-3E606239D226}"/>
              </a:ext>
            </a:extLst>
          </p:cNvPr>
          <p:cNvGrpSpPr/>
          <p:nvPr/>
        </p:nvGrpSpPr>
        <p:grpSpPr>
          <a:xfrm>
            <a:off x="6508535" y="2616338"/>
            <a:ext cx="770572" cy="401313"/>
            <a:chOff x="3908468" y="3512937"/>
            <a:chExt cx="1499638" cy="915062"/>
          </a:xfrm>
        </p:grpSpPr>
        <p:sp>
          <p:nvSpPr>
            <p:cNvPr id="141" name="Oval 140">
              <a:extLst>
                <a:ext uri="{FF2B5EF4-FFF2-40B4-BE49-F238E27FC236}">
                  <a16:creationId xmlns:a16="http://schemas.microsoft.com/office/drawing/2014/main" id="{E61AA55C-BEFC-7E43-BD3A-52130076D124}"/>
                </a:ext>
              </a:extLst>
            </p:cNvPr>
            <p:cNvSpPr/>
            <p:nvPr/>
          </p:nvSpPr>
          <p:spPr>
            <a:xfrm>
              <a:off x="4087262" y="3512937"/>
              <a:ext cx="870299" cy="915062"/>
            </a:xfrm>
            <a:prstGeom prst="ellipse">
              <a:avLst/>
            </a:prstGeom>
            <a:gradFill flip="none" rotWithShape="1">
              <a:gsLst>
                <a:gs pos="40000">
                  <a:srgbClr val="FC8A8E">
                    <a:lumMod val="20000"/>
                    <a:lumOff val="80000"/>
                  </a:srgbClr>
                </a:gs>
                <a:gs pos="100000">
                  <a:srgbClr val="FF0000">
                    <a:lumMod val="48000"/>
                    <a:lumOff val="52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32D73728-DDBB-D34D-970D-FD16B02F2317}"/>
                </a:ext>
              </a:extLst>
            </p:cNvPr>
            <p:cNvSpPr>
              <a:spLocks noChangeAspect="1"/>
            </p:cNvSpPr>
            <p:nvPr/>
          </p:nvSpPr>
          <p:spPr>
            <a:xfrm>
              <a:off x="4219858" y="3780761"/>
              <a:ext cx="594360" cy="594360"/>
            </a:xfrm>
            <a:prstGeom prst="ellipse">
              <a:avLst/>
            </a:prstGeom>
            <a:solidFill>
              <a:srgbClr val="EC9E9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B8304025-B97E-584E-81AF-73DB8539BAFE}"/>
                </a:ext>
              </a:extLst>
            </p:cNvPr>
            <p:cNvSpPr txBox="1"/>
            <p:nvPr/>
          </p:nvSpPr>
          <p:spPr>
            <a:xfrm>
              <a:off x="3908468" y="3674073"/>
              <a:ext cx="1499638" cy="596173"/>
            </a:xfrm>
            <a:prstGeom prst="rect">
              <a:avLst/>
            </a:prstGeom>
            <a:noFill/>
          </p:spPr>
          <p:txBody>
            <a:bodyPr wrap="square" rtlCol="0">
              <a:spAutoFit/>
            </a:bodyPr>
            <a:lstStyle/>
            <a:p>
              <a:r>
                <a:rPr lang="en-US" sz="1400" b="1" i="1" kern="700" spc="-100" dirty="0" err="1"/>
                <a:t>Tex</a:t>
              </a:r>
              <a:r>
                <a:rPr lang="en-US" sz="1400" b="1" i="1" kern="700" spc="-100" baseline="-25000" dirty="0" err="1"/>
                <a:t>Prog</a:t>
              </a:r>
              <a:endParaRPr lang="en-US" sz="1400" b="1" i="1" kern="700" spc="-100" baseline="-25000" dirty="0"/>
            </a:p>
          </p:txBody>
        </p:sp>
      </p:grpSp>
      <p:grpSp>
        <p:nvGrpSpPr>
          <p:cNvPr id="108" name="Group 107">
            <a:extLst>
              <a:ext uri="{FF2B5EF4-FFF2-40B4-BE49-F238E27FC236}">
                <a16:creationId xmlns:a16="http://schemas.microsoft.com/office/drawing/2014/main" id="{4A026151-C3F6-CA4A-9AEA-0D9A5C4C3003}"/>
              </a:ext>
            </a:extLst>
          </p:cNvPr>
          <p:cNvGrpSpPr/>
          <p:nvPr/>
        </p:nvGrpSpPr>
        <p:grpSpPr>
          <a:xfrm>
            <a:off x="5098286" y="2624395"/>
            <a:ext cx="478746" cy="385200"/>
            <a:chOff x="7955031" y="3572476"/>
            <a:chExt cx="1024244" cy="942233"/>
          </a:xfrm>
        </p:grpSpPr>
        <p:grpSp>
          <p:nvGrpSpPr>
            <p:cNvPr id="137" name="Group 136">
              <a:extLst>
                <a:ext uri="{FF2B5EF4-FFF2-40B4-BE49-F238E27FC236}">
                  <a16:creationId xmlns:a16="http://schemas.microsoft.com/office/drawing/2014/main" id="{84E34CAB-632C-F54E-AFDC-9DC129D872E7}"/>
                </a:ext>
              </a:extLst>
            </p:cNvPr>
            <p:cNvGrpSpPr/>
            <p:nvPr/>
          </p:nvGrpSpPr>
          <p:grpSpPr>
            <a:xfrm>
              <a:off x="8009957" y="3572476"/>
              <a:ext cx="914400" cy="942233"/>
              <a:chOff x="7997744" y="3530713"/>
              <a:chExt cx="914400" cy="942232"/>
            </a:xfrm>
          </p:grpSpPr>
          <p:sp>
            <p:nvSpPr>
              <p:cNvPr id="139" name="Oval 138">
                <a:extLst>
                  <a:ext uri="{FF2B5EF4-FFF2-40B4-BE49-F238E27FC236}">
                    <a16:creationId xmlns:a16="http://schemas.microsoft.com/office/drawing/2014/main" id="{A47E416D-B4E0-A84F-853F-EFF311E18879}"/>
                  </a:ext>
                </a:extLst>
              </p:cNvPr>
              <p:cNvSpPr/>
              <p:nvPr/>
            </p:nvSpPr>
            <p:spPr>
              <a:xfrm>
                <a:off x="7997744" y="3530713"/>
                <a:ext cx="914400" cy="942232"/>
              </a:xfrm>
              <a:prstGeom prst="ellipse">
                <a:avLst/>
              </a:prstGeom>
              <a:gradFill flip="none" rotWithShape="1">
                <a:gsLst>
                  <a:gs pos="73000">
                    <a:srgbClr val="FFC000"/>
                  </a:gs>
                  <a:gs pos="0">
                    <a:schemeClr val="accent4">
                      <a:lumMod val="15000"/>
                      <a:lumOff val="85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40" name="Oval 139">
                <a:extLst>
                  <a:ext uri="{FF2B5EF4-FFF2-40B4-BE49-F238E27FC236}">
                    <a16:creationId xmlns:a16="http://schemas.microsoft.com/office/drawing/2014/main" id="{7810CF15-A8B4-5D47-A0D9-A901F7AE7C2E}"/>
                  </a:ext>
                </a:extLst>
              </p:cNvPr>
              <p:cNvSpPr>
                <a:spLocks noChangeAspect="1"/>
              </p:cNvSpPr>
              <p:nvPr/>
            </p:nvSpPr>
            <p:spPr>
              <a:xfrm>
                <a:off x="8136643" y="3792292"/>
                <a:ext cx="594360" cy="594360"/>
              </a:xfrm>
              <a:prstGeom prst="ellipse">
                <a:avLst/>
              </a:prstGeom>
              <a:solidFill>
                <a:srgbClr val="FFA7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38" name="TextBox 137">
              <a:extLst>
                <a:ext uri="{FF2B5EF4-FFF2-40B4-BE49-F238E27FC236}">
                  <a16:creationId xmlns:a16="http://schemas.microsoft.com/office/drawing/2014/main" id="{FD25BEBC-9C26-9643-BAB7-2305ED427EAA}"/>
                </a:ext>
              </a:extLst>
            </p:cNvPr>
            <p:cNvSpPr txBox="1"/>
            <p:nvPr/>
          </p:nvSpPr>
          <p:spPr>
            <a:xfrm>
              <a:off x="7955031" y="3752376"/>
              <a:ext cx="1024244" cy="639552"/>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CM</a:t>
              </a:r>
            </a:p>
          </p:txBody>
        </p:sp>
      </p:grpSp>
      <p:grpSp>
        <p:nvGrpSpPr>
          <p:cNvPr id="109" name="Group 108">
            <a:extLst>
              <a:ext uri="{FF2B5EF4-FFF2-40B4-BE49-F238E27FC236}">
                <a16:creationId xmlns:a16="http://schemas.microsoft.com/office/drawing/2014/main" id="{6EE58791-38E4-464A-9F19-2AA06618B708}"/>
              </a:ext>
            </a:extLst>
          </p:cNvPr>
          <p:cNvGrpSpPr/>
          <p:nvPr/>
        </p:nvGrpSpPr>
        <p:grpSpPr>
          <a:xfrm rot="5400000">
            <a:off x="3575441" y="2464535"/>
            <a:ext cx="343928" cy="704921"/>
            <a:chOff x="3594451" y="3033744"/>
            <a:chExt cx="999852" cy="1849094"/>
          </a:xfrm>
        </p:grpSpPr>
        <p:sp>
          <p:nvSpPr>
            <p:cNvPr id="134" name="Oval 133">
              <a:extLst>
                <a:ext uri="{FF2B5EF4-FFF2-40B4-BE49-F238E27FC236}">
                  <a16:creationId xmlns:a16="http://schemas.microsoft.com/office/drawing/2014/main" id="{09821123-9162-E241-A6D6-FFBBC2EBE01E}"/>
                </a:ext>
              </a:extLst>
            </p:cNvPr>
            <p:cNvSpPr/>
            <p:nvPr/>
          </p:nvSpPr>
          <p:spPr>
            <a:xfrm rot="16200000">
              <a:off x="3592186" y="3449872"/>
              <a:ext cx="1004381" cy="999852"/>
            </a:xfrm>
            <a:prstGeom prst="ellipse">
              <a:avLst/>
            </a:prstGeom>
            <a:gradFill flip="none" rotWithShape="1">
              <a:gsLst>
                <a:gs pos="89000">
                  <a:srgbClr val="A6A6A6"/>
                </a:gs>
                <a:gs pos="13000">
                  <a:srgbClr val="385723">
                    <a:lumMod val="0"/>
                    <a:lumOff val="100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a:solidFill>
                  <a:srgbClr val="06709D"/>
                </a:solidFill>
                <a:latin typeface="Arial" panose="020B0604020202020204" pitchFamily="34" charset="0"/>
                <a:cs typeface="Arial" panose="020B0604020202020204" pitchFamily="34" charset="0"/>
              </a:endParaRPr>
            </a:p>
          </p:txBody>
        </p:sp>
        <p:sp>
          <p:nvSpPr>
            <p:cNvPr id="135" name="Oval 134">
              <a:extLst>
                <a:ext uri="{FF2B5EF4-FFF2-40B4-BE49-F238E27FC236}">
                  <a16:creationId xmlns:a16="http://schemas.microsoft.com/office/drawing/2014/main" id="{49944E56-47D2-074B-BE18-65FDF5C397AC}"/>
                </a:ext>
              </a:extLst>
            </p:cNvPr>
            <p:cNvSpPr>
              <a:spLocks noChangeAspect="1"/>
            </p:cNvSpPr>
            <p:nvPr/>
          </p:nvSpPr>
          <p:spPr>
            <a:xfrm rot="5400000">
              <a:off x="3889227" y="3640791"/>
              <a:ext cx="652849" cy="649904"/>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EEA49259-65AA-E34D-B47A-994699FE064D}"/>
                </a:ext>
              </a:extLst>
            </p:cNvPr>
            <p:cNvSpPr txBox="1"/>
            <p:nvPr/>
          </p:nvSpPr>
          <p:spPr>
            <a:xfrm rot="16200000">
              <a:off x="3187373" y="3635248"/>
              <a:ext cx="1849094" cy="646086"/>
            </a:xfrm>
            <a:prstGeom prst="rect">
              <a:avLst/>
            </a:prstGeom>
            <a:noFill/>
          </p:spPr>
          <p:txBody>
            <a:bodyPr wrap="square" rtlCol="0">
              <a:spAutoFit/>
            </a:bodyPr>
            <a:lstStyle/>
            <a:p>
              <a:pPr algn="ctr"/>
              <a:r>
                <a:rPr lang="en-US" sz="1100" b="1" i="1" dirty="0">
                  <a:latin typeface="Arial" panose="020B0604020202020204" pitchFamily="34" charset="0"/>
                  <a:cs typeface="Arial" panose="020B0604020202020204" pitchFamily="34" charset="0"/>
                </a:rPr>
                <a:t>Naive</a:t>
              </a:r>
              <a:endParaRPr lang="en-US" sz="1100" b="1" i="1" baseline="-25000" dirty="0">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C49A6A4A-0740-AF4E-A4E2-A97F0388A569}"/>
              </a:ext>
            </a:extLst>
          </p:cNvPr>
          <p:cNvGrpSpPr/>
          <p:nvPr/>
        </p:nvGrpSpPr>
        <p:grpSpPr>
          <a:xfrm>
            <a:off x="5551948" y="2630084"/>
            <a:ext cx="557529" cy="373822"/>
            <a:chOff x="6017285" y="4910113"/>
            <a:chExt cx="1192796" cy="914401"/>
          </a:xfrm>
        </p:grpSpPr>
        <p:grpSp>
          <p:nvGrpSpPr>
            <p:cNvPr id="130" name="Group 129">
              <a:extLst>
                <a:ext uri="{FF2B5EF4-FFF2-40B4-BE49-F238E27FC236}">
                  <a16:creationId xmlns:a16="http://schemas.microsoft.com/office/drawing/2014/main" id="{205E6A2D-FF2D-814C-AC36-ABF1060B013C}"/>
                </a:ext>
              </a:extLst>
            </p:cNvPr>
            <p:cNvGrpSpPr/>
            <p:nvPr/>
          </p:nvGrpSpPr>
          <p:grpSpPr>
            <a:xfrm>
              <a:off x="6143375" y="4910113"/>
              <a:ext cx="914400" cy="914401"/>
              <a:chOff x="8767890" y="5268760"/>
              <a:chExt cx="914400" cy="914400"/>
            </a:xfrm>
          </p:grpSpPr>
          <p:sp>
            <p:nvSpPr>
              <p:cNvPr id="132" name="Oval 131">
                <a:extLst>
                  <a:ext uri="{FF2B5EF4-FFF2-40B4-BE49-F238E27FC236}">
                    <a16:creationId xmlns:a16="http://schemas.microsoft.com/office/drawing/2014/main" id="{63931AD5-DC6F-BC4F-920C-0FF84E00DD04}"/>
                  </a:ext>
                </a:extLst>
              </p:cNvPr>
              <p:cNvSpPr/>
              <p:nvPr/>
            </p:nvSpPr>
            <p:spPr>
              <a:xfrm>
                <a:off x="8767890" y="5268760"/>
                <a:ext cx="914400" cy="914400"/>
              </a:xfrm>
              <a:prstGeom prst="ellipse">
                <a:avLst/>
              </a:prstGeom>
              <a:gradFill flip="none" rotWithShape="1">
                <a:gsLst>
                  <a:gs pos="0">
                    <a:schemeClr val="accent5">
                      <a:lumMod val="0"/>
                      <a:lumOff val="100000"/>
                    </a:schemeClr>
                  </a:gs>
                  <a:gs pos="46000">
                    <a:srgbClr val="00AAFE">
                      <a:lumMod val="29000"/>
                      <a:lumOff val="71000"/>
                    </a:srgbClr>
                  </a:gs>
                  <a:gs pos="99000">
                    <a:srgbClr val="00AAFE"/>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C66F418-579E-B144-9899-960493D599D8}"/>
                  </a:ext>
                </a:extLst>
              </p:cNvPr>
              <p:cNvSpPr>
                <a:spLocks noChangeAspect="1"/>
              </p:cNvSpPr>
              <p:nvPr/>
            </p:nvSpPr>
            <p:spPr>
              <a:xfrm>
                <a:off x="8901646" y="5501924"/>
                <a:ext cx="620423" cy="620423"/>
              </a:xfrm>
              <a:prstGeom prst="ellipse">
                <a:avLst/>
              </a:prstGeom>
              <a:solidFill>
                <a:srgbClr val="00AA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31" name="TextBox 130">
              <a:extLst>
                <a:ext uri="{FF2B5EF4-FFF2-40B4-BE49-F238E27FC236}">
                  <a16:creationId xmlns:a16="http://schemas.microsoft.com/office/drawing/2014/main" id="{A2E43959-2DCE-CB4F-95AE-12D10DAB83A2}"/>
                </a:ext>
              </a:extLst>
            </p:cNvPr>
            <p:cNvSpPr txBox="1"/>
            <p:nvPr/>
          </p:nvSpPr>
          <p:spPr>
            <a:xfrm>
              <a:off x="6017285" y="5052517"/>
              <a:ext cx="1192796" cy="639551"/>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EM</a:t>
              </a:r>
            </a:p>
          </p:txBody>
        </p:sp>
      </p:grpSp>
      <p:grpSp>
        <p:nvGrpSpPr>
          <p:cNvPr id="112" name="Group 111">
            <a:extLst>
              <a:ext uri="{FF2B5EF4-FFF2-40B4-BE49-F238E27FC236}">
                <a16:creationId xmlns:a16="http://schemas.microsoft.com/office/drawing/2014/main" id="{596BB25A-F1F2-9C4A-8916-B0B6309EB88F}"/>
              </a:ext>
            </a:extLst>
          </p:cNvPr>
          <p:cNvGrpSpPr/>
          <p:nvPr/>
        </p:nvGrpSpPr>
        <p:grpSpPr>
          <a:xfrm>
            <a:off x="7532877" y="2616338"/>
            <a:ext cx="915460" cy="401313"/>
            <a:chOff x="1576546" y="5464986"/>
            <a:chExt cx="2151294" cy="1073377"/>
          </a:xfrm>
        </p:grpSpPr>
        <p:grpSp>
          <p:nvGrpSpPr>
            <p:cNvPr id="126" name="Group 125">
              <a:extLst>
                <a:ext uri="{FF2B5EF4-FFF2-40B4-BE49-F238E27FC236}">
                  <a16:creationId xmlns:a16="http://schemas.microsoft.com/office/drawing/2014/main" id="{61C6DB45-2AFE-3F4A-81FD-A6A5A91F524B}"/>
                </a:ext>
              </a:extLst>
            </p:cNvPr>
            <p:cNvGrpSpPr/>
            <p:nvPr/>
          </p:nvGrpSpPr>
          <p:grpSpPr>
            <a:xfrm>
              <a:off x="1789870" y="5464986"/>
              <a:ext cx="1050889" cy="1073377"/>
              <a:chOff x="3150514" y="5818012"/>
              <a:chExt cx="956742" cy="981642"/>
            </a:xfrm>
          </p:grpSpPr>
          <p:sp>
            <p:nvSpPr>
              <p:cNvPr id="128" name="Oval 127">
                <a:extLst>
                  <a:ext uri="{FF2B5EF4-FFF2-40B4-BE49-F238E27FC236}">
                    <a16:creationId xmlns:a16="http://schemas.microsoft.com/office/drawing/2014/main" id="{F8CD4836-AB13-2740-B8D1-80EA15C9140B}"/>
                  </a:ext>
                </a:extLst>
              </p:cNvPr>
              <p:cNvSpPr/>
              <p:nvPr/>
            </p:nvSpPr>
            <p:spPr>
              <a:xfrm rot="10800000">
                <a:off x="3150514" y="5818012"/>
                <a:ext cx="956742" cy="981642"/>
              </a:xfrm>
              <a:prstGeom prst="ellipse">
                <a:avLst/>
              </a:prstGeom>
              <a:gradFill flip="none" rotWithShape="1">
                <a:gsLst>
                  <a:gs pos="23000">
                    <a:schemeClr val="accent6">
                      <a:lumMod val="5000"/>
                      <a:lumOff val="95000"/>
                    </a:schemeClr>
                  </a:gs>
                  <a:gs pos="80000">
                    <a:schemeClr val="accent6">
                      <a:lumMod val="75000"/>
                    </a:schemeClr>
                  </a:gs>
                  <a:gs pos="91000">
                    <a:schemeClr val="accent6">
                      <a:lumMod val="60000"/>
                      <a:lumOff val="40000"/>
                    </a:schemeClr>
                  </a:gs>
                  <a:gs pos="100000">
                    <a:schemeClr val="accent6">
                      <a:lumMod val="60000"/>
                      <a:lumOff val="40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29" name="Oval 128">
                <a:extLst>
                  <a:ext uri="{FF2B5EF4-FFF2-40B4-BE49-F238E27FC236}">
                    <a16:creationId xmlns:a16="http://schemas.microsoft.com/office/drawing/2014/main" id="{F10AF32C-BD6C-1640-94F0-9D89FB185ABE}"/>
                  </a:ext>
                </a:extLst>
              </p:cNvPr>
              <p:cNvSpPr>
                <a:spLocks noChangeAspect="1"/>
              </p:cNvSpPr>
              <p:nvPr/>
            </p:nvSpPr>
            <p:spPr>
              <a:xfrm>
                <a:off x="3363131" y="6137204"/>
                <a:ext cx="594360" cy="594360"/>
              </a:xfrm>
              <a:prstGeom prst="ellipse">
                <a:avLst/>
              </a:prstGeom>
              <a:solidFill>
                <a:schemeClr val="accent6">
                  <a:lumMod val="75000"/>
                  <a:alpha val="40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127" name="TextBox 126">
              <a:extLst>
                <a:ext uri="{FF2B5EF4-FFF2-40B4-BE49-F238E27FC236}">
                  <a16:creationId xmlns:a16="http://schemas.microsoft.com/office/drawing/2014/main" id="{05192242-A271-8B49-9452-D6B862CDE855}"/>
                </a:ext>
              </a:extLst>
            </p:cNvPr>
            <p:cNvSpPr txBox="1"/>
            <p:nvPr/>
          </p:nvSpPr>
          <p:spPr>
            <a:xfrm>
              <a:off x="1576546" y="5702757"/>
              <a:ext cx="2151294" cy="699316"/>
            </a:xfrm>
            <a:prstGeom prst="rect">
              <a:avLst/>
            </a:prstGeom>
            <a:noFill/>
          </p:spPr>
          <p:txBody>
            <a:bodyPr wrap="square" rtlCol="0">
              <a:spAutoFit/>
            </a:bodyPr>
            <a:lstStyle/>
            <a:p>
              <a:r>
                <a:rPr lang="en-US" sz="1400" b="1" i="1" kern="700" spc="-100" dirty="0" err="1">
                  <a:latin typeface="Arial" panose="020B0604020202020204" pitchFamily="34" charset="0"/>
                  <a:cs typeface="Arial" panose="020B0604020202020204" pitchFamily="34" charset="0"/>
                </a:rPr>
                <a:t>Tex</a:t>
              </a:r>
              <a:r>
                <a:rPr lang="en-US" sz="1400" b="1" i="1" kern="700" spc="-100" baseline="-25000" dirty="0" err="1">
                  <a:latin typeface="Arial" panose="020B0604020202020204" pitchFamily="34" charset="0"/>
                  <a:cs typeface="Arial" panose="020B0604020202020204" pitchFamily="34" charset="0"/>
                </a:rPr>
                <a:t>Term</a:t>
              </a:r>
              <a:endParaRPr lang="en-US" sz="1400" b="1" i="1" kern="700" spc="-100" baseline="-25000" dirty="0">
                <a:latin typeface="Arial" panose="020B0604020202020204" pitchFamily="34" charset="0"/>
                <a:cs typeface="Arial" panose="020B0604020202020204" pitchFamily="34" charset="0"/>
              </a:endParaRPr>
            </a:p>
          </p:txBody>
        </p:sp>
      </p:grpSp>
      <p:grpSp>
        <p:nvGrpSpPr>
          <p:cNvPr id="114" name="Group 113">
            <a:extLst>
              <a:ext uri="{FF2B5EF4-FFF2-40B4-BE49-F238E27FC236}">
                <a16:creationId xmlns:a16="http://schemas.microsoft.com/office/drawing/2014/main" id="{40E00E67-CBE0-254A-870F-3698DD4F9006}"/>
              </a:ext>
            </a:extLst>
          </p:cNvPr>
          <p:cNvGrpSpPr/>
          <p:nvPr/>
        </p:nvGrpSpPr>
        <p:grpSpPr>
          <a:xfrm>
            <a:off x="6047280" y="2630084"/>
            <a:ext cx="558705" cy="373821"/>
            <a:chOff x="8570834" y="5180523"/>
            <a:chExt cx="1195313" cy="914401"/>
          </a:xfrm>
        </p:grpSpPr>
        <p:grpSp>
          <p:nvGrpSpPr>
            <p:cNvPr id="118" name="Group 117">
              <a:extLst>
                <a:ext uri="{FF2B5EF4-FFF2-40B4-BE49-F238E27FC236}">
                  <a16:creationId xmlns:a16="http://schemas.microsoft.com/office/drawing/2014/main" id="{CAB7962F-9662-864A-8F7F-1C5F4B9E2DD1}"/>
                </a:ext>
              </a:extLst>
            </p:cNvPr>
            <p:cNvGrpSpPr/>
            <p:nvPr/>
          </p:nvGrpSpPr>
          <p:grpSpPr>
            <a:xfrm>
              <a:off x="8698621" y="5180523"/>
              <a:ext cx="914400" cy="914401"/>
              <a:chOff x="6329659" y="4935606"/>
              <a:chExt cx="914400" cy="914400"/>
            </a:xfrm>
          </p:grpSpPr>
          <p:sp>
            <p:nvSpPr>
              <p:cNvPr id="120" name="Oval 119">
                <a:extLst>
                  <a:ext uri="{FF2B5EF4-FFF2-40B4-BE49-F238E27FC236}">
                    <a16:creationId xmlns:a16="http://schemas.microsoft.com/office/drawing/2014/main" id="{824B720E-A4F7-DD48-9B8C-4B2A7C4C3A2A}"/>
                  </a:ext>
                </a:extLst>
              </p:cNvPr>
              <p:cNvSpPr/>
              <p:nvPr/>
            </p:nvSpPr>
            <p:spPr>
              <a:xfrm rot="10343967">
                <a:off x="6329659" y="4935606"/>
                <a:ext cx="914400" cy="914400"/>
              </a:xfrm>
              <a:prstGeom prst="ellipse">
                <a:avLst/>
              </a:prstGeom>
              <a:gradFill flip="none" rotWithShape="1">
                <a:gsLst>
                  <a:gs pos="88000">
                    <a:srgbClr val="009051"/>
                  </a:gs>
                  <a:gs pos="8000">
                    <a:srgbClr val="00CB74">
                      <a:lumMod val="26000"/>
                      <a:lumOff val="74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762BE9F2-A0CE-D744-B9A0-F035A62B3E4B}"/>
                  </a:ext>
                </a:extLst>
              </p:cNvPr>
              <p:cNvSpPr>
                <a:spLocks noChangeAspect="1"/>
              </p:cNvSpPr>
              <p:nvPr/>
            </p:nvSpPr>
            <p:spPr>
              <a:xfrm>
                <a:off x="6472395" y="5189058"/>
                <a:ext cx="594360" cy="594360"/>
              </a:xfrm>
              <a:prstGeom prst="ellipse">
                <a:avLst/>
              </a:prstGeom>
              <a:solidFill>
                <a:srgbClr val="00905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119" name="TextBox 118">
              <a:extLst>
                <a:ext uri="{FF2B5EF4-FFF2-40B4-BE49-F238E27FC236}">
                  <a16:creationId xmlns:a16="http://schemas.microsoft.com/office/drawing/2014/main" id="{2CD7FDA3-ED50-8840-8B6A-ADB789F6DA9E}"/>
                </a:ext>
              </a:extLst>
            </p:cNvPr>
            <p:cNvSpPr txBox="1"/>
            <p:nvPr/>
          </p:nvSpPr>
          <p:spPr>
            <a:xfrm>
              <a:off x="8570834" y="5324495"/>
              <a:ext cx="1195313" cy="639553"/>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RM</a:t>
              </a:r>
            </a:p>
          </p:txBody>
        </p:sp>
      </p:grpSp>
      <p:grpSp>
        <p:nvGrpSpPr>
          <p:cNvPr id="5" name="Group 4">
            <a:extLst>
              <a:ext uri="{FF2B5EF4-FFF2-40B4-BE49-F238E27FC236}">
                <a16:creationId xmlns:a16="http://schemas.microsoft.com/office/drawing/2014/main" id="{5DCDB6F4-8A7D-844D-AA50-988EF989116B}"/>
              </a:ext>
            </a:extLst>
          </p:cNvPr>
          <p:cNvGrpSpPr/>
          <p:nvPr/>
        </p:nvGrpSpPr>
        <p:grpSpPr>
          <a:xfrm>
            <a:off x="7051371" y="2616338"/>
            <a:ext cx="661293" cy="401313"/>
            <a:chOff x="13467260" y="4418249"/>
            <a:chExt cx="696189" cy="472406"/>
          </a:xfrm>
        </p:grpSpPr>
        <p:grpSp>
          <p:nvGrpSpPr>
            <p:cNvPr id="113" name="Group 112">
              <a:extLst>
                <a:ext uri="{FF2B5EF4-FFF2-40B4-BE49-F238E27FC236}">
                  <a16:creationId xmlns:a16="http://schemas.microsoft.com/office/drawing/2014/main" id="{E484D22A-5E6A-C94B-BCD8-FDDFF71705D7}"/>
                </a:ext>
              </a:extLst>
            </p:cNvPr>
            <p:cNvGrpSpPr/>
            <p:nvPr/>
          </p:nvGrpSpPr>
          <p:grpSpPr>
            <a:xfrm>
              <a:off x="13467260" y="4418249"/>
              <a:ext cx="627160" cy="472406"/>
              <a:chOff x="2801151" y="4200756"/>
              <a:chExt cx="1274510" cy="981644"/>
            </a:xfrm>
          </p:grpSpPr>
          <p:grpSp>
            <p:nvGrpSpPr>
              <p:cNvPr id="122" name="Group 121">
                <a:extLst>
                  <a:ext uri="{FF2B5EF4-FFF2-40B4-BE49-F238E27FC236}">
                    <a16:creationId xmlns:a16="http://schemas.microsoft.com/office/drawing/2014/main" id="{F5B1FEAD-AC64-0F46-887F-9DE01711F2D1}"/>
                  </a:ext>
                </a:extLst>
              </p:cNvPr>
              <p:cNvGrpSpPr/>
              <p:nvPr/>
            </p:nvGrpSpPr>
            <p:grpSpPr>
              <a:xfrm>
                <a:off x="2945124" y="4200756"/>
                <a:ext cx="956741" cy="981644"/>
                <a:chOff x="2954539" y="4262760"/>
                <a:chExt cx="956740" cy="981644"/>
              </a:xfrm>
            </p:grpSpPr>
            <p:sp>
              <p:nvSpPr>
                <p:cNvPr id="124" name="Oval 123">
                  <a:extLst>
                    <a:ext uri="{FF2B5EF4-FFF2-40B4-BE49-F238E27FC236}">
                      <a16:creationId xmlns:a16="http://schemas.microsoft.com/office/drawing/2014/main" id="{A54C2945-5812-CE42-AE79-A47348441AD1}"/>
                    </a:ext>
                  </a:extLst>
                </p:cNvPr>
                <p:cNvSpPr/>
                <p:nvPr/>
              </p:nvSpPr>
              <p:spPr>
                <a:xfrm rot="10800000">
                  <a:off x="2954539" y="4262760"/>
                  <a:ext cx="956740" cy="981644"/>
                </a:xfrm>
                <a:prstGeom prst="ellipse">
                  <a:avLst/>
                </a:prstGeom>
                <a:gradFill flip="none" rotWithShape="1">
                  <a:gsLst>
                    <a:gs pos="99000">
                      <a:srgbClr val="A9B4FF"/>
                    </a:gs>
                    <a:gs pos="30000">
                      <a:schemeClr val="bg1"/>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sp>
              <p:nvSpPr>
                <p:cNvPr id="125" name="Oval 124">
                  <a:extLst>
                    <a:ext uri="{FF2B5EF4-FFF2-40B4-BE49-F238E27FC236}">
                      <a16:creationId xmlns:a16="http://schemas.microsoft.com/office/drawing/2014/main" id="{644D94CC-AC8F-9144-9541-01ED1639A065}"/>
                    </a:ext>
                  </a:extLst>
                </p:cNvPr>
                <p:cNvSpPr>
                  <a:spLocks noChangeAspect="1"/>
                </p:cNvSpPr>
                <p:nvPr/>
              </p:nvSpPr>
              <p:spPr>
                <a:xfrm>
                  <a:off x="3136103" y="4572289"/>
                  <a:ext cx="594360" cy="594360"/>
                </a:xfrm>
                <a:prstGeom prst="ellipse">
                  <a:avLst/>
                </a:prstGeom>
                <a:solidFill>
                  <a:srgbClr val="A9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chemeClr val="tx1"/>
                    </a:solidFill>
                    <a:latin typeface="Arial" panose="020B0604020202020204" pitchFamily="34" charset="0"/>
                    <a:cs typeface="Arial" panose="020B0604020202020204" pitchFamily="34" charset="0"/>
                  </a:endParaRPr>
                </a:p>
              </p:txBody>
            </p:sp>
          </p:grpSp>
          <p:sp>
            <p:nvSpPr>
              <p:cNvPr id="123" name="TextBox 122">
                <a:extLst>
                  <a:ext uri="{FF2B5EF4-FFF2-40B4-BE49-F238E27FC236}">
                    <a16:creationId xmlns:a16="http://schemas.microsoft.com/office/drawing/2014/main" id="{1E4D0EE6-AF25-044E-8034-7DFE2D71FA30}"/>
                  </a:ext>
                </a:extLst>
              </p:cNvPr>
              <p:cNvSpPr txBox="1"/>
              <p:nvPr/>
            </p:nvSpPr>
            <p:spPr>
              <a:xfrm>
                <a:off x="2801151" y="4257065"/>
                <a:ext cx="1274510" cy="639552"/>
              </a:xfrm>
              <a:prstGeom prst="rect">
                <a:avLst/>
              </a:prstGeom>
              <a:noFill/>
            </p:spPr>
            <p:txBody>
              <a:bodyPr wrap="square" rtlCol="0">
                <a:spAutoFit/>
              </a:bodyPr>
              <a:lstStyle/>
              <a:p>
                <a:pPr algn="ctr"/>
                <a:endParaRPr lang="en-US" sz="1400" b="1" i="1" spc="-50" dirty="0">
                  <a:latin typeface="Arial" panose="020B0604020202020204" pitchFamily="34" charset="0"/>
                  <a:cs typeface="Arial" panose="020B0604020202020204" pitchFamily="34" charset="0"/>
                </a:endParaRPr>
              </a:p>
            </p:txBody>
          </p:sp>
        </p:grpSp>
        <p:sp>
          <p:nvSpPr>
            <p:cNvPr id="117" name="TextBox 116">
              <a:extLst>
                <a:ext uri="{FF2B5EF4-FFF2-40B4-BE49-F238E27FC236}">
                  <a16:creationId xmlns:a16="http://schemas.microsoft.com/office/drawing/2014/main" id="{ED3B4E95-A7FB-834E-8883-3CAB80E8DF5C}"/>
                </a:ext>
              </a:extLst>
            </p:cNvPr>
            <p:cNvSpPr txBox="1"/>
            <p:nvPr/>
          </p:nvSpPr>
          <p:spPr>
            <a:xfrm>
              <a:off x="13479142" y="4499143"/>
              <a:ext cx="684307" cy="362300"/>
            </a:xfrm>
            <a:prstGeom prst="rect">
              <a:avLst/>
            </a:prstGeom>
            <a:noFill/>
          </p:spPr>
          <p:txBody>
            <a:bodyPr wrap="square" rtlCol="0">
              <a:spAutoFit/>
            </a:bodyPr>
            <a:lstStyle/>
            <a:p>
              <a:r>
                <a:rPr lang="en-US" sz="1400" b="1" i="1" kern="700" spc="-100" dirty="0" err="1">
                  <a:latin typeface="Arial" panose="020B0604020202020204" pitchFamily="34" charset="0"/>
                  <a:cs typeface="Arial" panose="020B0604020202020204" pitchFamily="34" charset="0"/>
                </a:rPr>
                <a:t>Tex</a:t>
              </a:r>
              <a:r>
                <a:rPr lang="en-US" sz="1400" b="1" i="1" kern="700" spc="-100" baseline="-25000" dirty="0" err="1">
                  <a:latin typeface="Arial" panose="020B0604020202020204" pitchFamily="34" charset="0"/>
                  <a:cs typeface="Arial" panose="020B0604020202020204" pitchFamily="34" charset="0"/>
                </a:rPr>
                <a:t>int</a:t>
              </a:r>
              <a:endParaRPr lang="en-US" sz="1400" b="1" i="1" kern="700" spc="-100" baseline="-25000" dirty="0">
                <a:latin typeface="Arial" panose="020B0604020202020204" pitchFamily="34" charset="0"/>
                <a:cs typeface="Arial" panose="020B0604020202020204" pitchFamily="34" charset="0"/>
              </a:endParaRPr>
            </a:p>
          </p:txBody>
        </p:sp>
      </p:grpSp>
      <p:sp>
        <p:nvSpPr>
          <p:cNvPr id="154" name="TextBox 153">
            <a:extLst>
              <a:ext uri="{FF2B5EF4-FFF2-40B4-BE49-F238E27FC236}">
                <a16:creationId xmlns:a16="http://schemas.microsoft.com/office/drawing/2014/main" id="{B9B472E8-2C56-4C44-8246-1EF2DEF721DF}"/>
              </a:ext>
            </a:extLst>
          </p:cNvPr>
          <p:cNvSpPr txBox="1"/>
          <p:nvPr/>
        </p:nvSpPr>
        <p:spPr>
          <a:xfrm>
            <a:off x="3406754" y="2213104"/>
            <a:ext cx="4823292"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TF activity prediction: </a:t>
            </a:r>
            <a:r>
              <a:rPr lang="en-US" dirty="0">
                <a:latin typeface="Arial" panose="020B0604020202020204" pitchFamily="34" charset="0"/>
                <a:cs typeface="Arial" panose="020B0604020202020204" pitchFamily="34" charset="0"/>
              </a:rPr>
              <a:t>PageRank score matrix </a:t>
            </a:r>
            <a:endParaRPr lang="en-US" sz="180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AD744217-42C6-9E4E-8AA6-9BE5153A17D0}"/>
              </a:ext>
            </a:extLst>
          </p:cNvPr>
          <p:cNvSpPr/>
          <p:nvPr/>
        </p:nvSpPr>
        <p:spPr>
          <a:xfrm>
            <a:off x="5980928" y="4763713"/>
            <a:ext cx="751051" cy="5222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86F81BBD-6F8F-CC44-A719-E304DCE540A8}"/>
              </a:ext>
            </a:extLst>
          </p:cNvPr>
          <p:cNvSpPr/>
          <p:nvPr/>
        </p:nvSpPr>
        <p:spPr>
          <a:xfrm>
            <a:off x="7481344" y="6153404"/>
            <a:ext cx="605547" cy="2611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7" name="Rounded Rectangle 206">
            <a:extLst>
              <a:ext uri="{FF2B5EF4-FFF2-40B4-BE49-F238E27FC236}">
                <a16:creationId xmlns:a16="http://schemas.microsoft.com/office/drawing/2014/main" id="{2403D0D0-1325-5A61-9A2B-37555FFADD69}"/>
              </a:ext>
            </a:extLst>
          </p:cNvPr>
          <p:cNvSpPr/>
          <p:nvPr/>
        </p:nvSpPr>
        <p:spPr>
          <a:xfrm>
            <a:off x="3268371" y="2055488"/>
            <a:ext cx="8743840" cy="4700886"/>
          </a:xfrm>
          <a:prstGeom prst="roundRect">
            <a:avLst>
              <a:gd name="adj" fmla="val 6748"/>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urn Arrow 10">
            <a:extLst>
              <a:ext uri="{FF2B5EF4-FFF2-40B4-BE49-F238E27FC236}">
                <a16:creationId xmlns:a16="http://schemas.microsoft.com/office/drawing/2014/main" id="{4E697D6F-7CEF-132B-22C3-FF116D06E5C8}"/>
              </a:ext>
            </a:extLst>
          </p:cNvPr>
          <p:cNvSpPr/>
          <p:nvPr/>
        </p:nvSpPr>
        <p:spPr>
          <a:xfrm>
            <a:off x="2093928" y="1629912"/>
            <a:ext cx="1799763" cy="427242"/>
          </a:xfrm>
          <a:prstGeom prst="uturnArrow">
            <a:avLst>
              <a:gd name="adj1" fmla="val 25000"/>
              <a:gd name="adj2" fmla="val 25000"/>
              <a:gd name="adj3" fmla="val 25000"/>
              <a:gd name="adj4" fmla="val 51996"/>
              <a:gd name="adj5" fmla="val 10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9" name="Straight Connector 208">
            <a:extLst>
              <a:ext uri="{FF2B5EF4-FFF2-40B4-BE49-F238E27FC236}">
                <a16:creationId xmlns:a16="http://schemas.microsoft.com/office/drawing/2014/main" id="{2F7A57A5-5A09-0FA2-210D-DA7E52BD1627}"/>
              </a:ext>
            </a:extLst>
          </p:cNvPr>
          <p:cNvCxnSpPr>
            <a:cxnSpLocks/>
          </p:cNvCxnSpPr>
          <p:nvPr/>
        </p:nvCxnSpPr>
        <p:spPr>
          <a:xfrm>
            <a:off x="8230046" y="2055488"/>
            <a:ext cx="0" cy="4700886"/>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24B48A8-0D06-382F-0B8E-0EC3C3340E9B}"/>
              </a:ext>
            </a:extLst>
          </p:cNvPr>
          <p:cNvGrpSpPr/>
          <p:nvPr/>
        </p:nvGrpSpPr>
        <p:grpSpPr>
          <a:xfrm>
            <a:off x="8302058" y="2611757"/>
            <a:ext cx="3638542" cy="687694"/>
            <a:chOff x="8310394" y="2655736"/>
            <a:chExt cx="3638542" cy="687694"/>
          </a:xfrm>
        </p:grpSpPr>
        <p:cxnSp>
          <p:nvCxnSpPr>
            <p:cNvPr id="212" name="Straight Arrow Connector 211">
              <a:extLst>
                <a:ext uri="{FF2B5EF4-FFF2-40B4-BE49-F238E27FC236}">
                  <a16:creationId xmlns:a16="http://schemas.microsoft.com/office/drawing/2014/main" id="{DE7CAFBE-BD3C-D923-BACC-3D7FD96DE29B}"/>
                </a:ext>
              </a:extLst>
            </p:cNvPr>
            <p:cNvCxnSpPr>
              <a:cxnSpLocks/>
            </p:cNvCxnSpPr>
            <p:nvPr/>
          </p:nvCxnSpPr>
          <p:spPr>
            <a:xfrm flipV="1">
              <a:off x="8796617" y="3006311"/>
              <a:ext cx="2623434" cy="664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BA4E0A5C-4EBD-C9FA-DD30-D571C9DB1EED}"/>
                </a:ext>
              </a:extLst>
            </p:cNvPr>
            <p:cNvGrpSpPr/>
            <p:nvPr/>
          </p:nvGrpSpPr>
          <p:grpSpPr>
            <a:xfrm>
              <a:off x="9055004" y="2655736"/>
              <a:ext cx="2170404" cy="687694"/>
              <a:chOff x="1644061" y="2211656"/>
              <a:chExt cx="1629141" cy="352470"/>
            </a:xfrm>
          </p:grpSpPr>
          <p:sp>
            <p:nvSpPr>
              <p:cNvPr id="215" name="Rectangle 214">
                <a:extLst>
                  <a:ext uri="{FF2B5EF4-FFF2-40B4-BE49-F238E27FC236}">
                    <a16:creationId xmlns:a16="http://schemas.microsoft.com/office/drawing/2014/main" id="{30E5E306-A2F9-C8C2-9E9F-568210673025}"/>
                  </a:ext>
                </a:extLst>
              </p:cNvPr>
              <p:cNvSpPr/>
              <p:nvPr/>
            </p:nvSpPr>
            <p:spPr>
              <a:xfrm>
                <a:off x="1677690" y="2211656"/>
                <a:ext cx="1595512" cy="352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TextBox 215">
                <a:extLst>
                  <a:ext uri="{FF2B5EF4-FFF2-40B4-BE49-F238E27FC236}">
                    <a16:creationId xmlns:a16="http://schemas.microsoft.com/office/drawing/2014/main" id="{04693452-7231-7C02-AA17-AADF7C3086E8}"/>
                  </a:ext>
                </a:extLst>
              </p:cNvPr>
              <p:cNvSpPr txBox="1"/>
              <p:nvPr/>
            </p:nvSpPr>
            <p:spPr>
              <a:xfrm>
                <a:off x="1644061" y="2235507"/>
                <a:ext cx="1629141" cy="268171"/>
              </a:xfrm>
              <a:prstGeom prst="rect">
                <a:avLst/>
              </a:prstGeom>
              <a:noFill/>
            </p:spPr>
            <p:txBody>
              <a:bodyPr wrap="square" rtlCol="0">
                <a:spAutoFit/>
              </a:bodyPr>
              <a:lstStyle/>
              <a:p>
                <a:r>
                  <a:rPr lang="en-US" sz="1400" i="1" dirty="0"/>
                  <a:t>Prdm1, Bhlhe40, Nfil3, Egr1</a:t>
                </a:r>
              </a:p>
              <a:p>
                <a:r>
                  <a:rPr lang="en-US" sz="1400" i="1" dirty="0"/>
                  <a:t>Zscan20, Jdp2, </a:t>
                </a:r>
                <a:r>
                  <a:rPr lang="en-US" sz="1400" i="1" dirty="0" err="1"/>
                  <a:t>Eomes</a:t>
                </a:r>
                <a:r>
                  <a:rPr lang="en-US" sz="1400" i="1" dirty="0"/>
                  <a:t>, </a:t>
                </a:r>
                <a:r>
                  <a:rPr lang="en-US" sz="1400" i="1" dirty="0" err="1"/>
                  <a:t>Batf</a:t>
                </a:r>
                <a:endParaRPr lang="en-US" sz="1400" i="1" dirty="0"/>
              </a:p>
            </p:txBody>
          </p:sp>
        </p:grpSp>
        <p:grpSp>
          <p:nvGrpSpPr>
            <p:cNvPr id="217" name="Group 216">
              <a:extLst>
                <a:ext uri="{FF2B5EF4-FFF2-40B4-BE49-F238E27FC236}">
                  <a16:creationId xmlns:a16="http://schemas.microsoft.com/office/drawing/2014/main" id="{6905FF00-6522-9762-92A1-81DED165C37D}"/>
                </a:ext>
              </a:extLst>
            </p:cNvPr>
            <p:cNvGrpSpPr/>
            <p:nvPr/>
          </p:nvGrpSpPr>
          <p:grpSpPr>
            <a:xfrm>
              <a:off x="8310394" y="2802978"/>
              <a:ext cx="695880" cy="401313"/>
              <a:chOff x="1576546" y="5464986"/>
              <a:chExt cx="1635290" cy="1073377"/>
            </a:xfrm>
          </p:grpSpPr>
          <p:grpSp>
            <p:nvGrpSpPr>
              <p:cNvPr id="218" name="Group 217">
                <a:extLst>
                  <a:ext uri="{FF2B5EF4-FFF2-40B4-BE49-F238E27FC236}">
                    <a16:creationId xmlns:a16="http://schemas.microsoft.com/office/drawing/2014/main" id="{E6641AC0-FE7E-BDAE-D2A5-93A87FDF8905}"/>
                  </a:ext>
                </a:extLst>
              </p:cNvPr>
              <p:cNvGrpSpPr/>
              <p:nvPr/>
            </p:nvGrpSpPr>
            <p:grpSpPr>
              <a:xfrm>
                <a:off x="1789870" y="5464986"/>
                <a:ext cx="1050889" cy="1073377"/>
                <a:chOff x="3150514" y="5818012"/>
                <a:chExt cx="956742" cy="981642"/>
              </a:xfrm>
            </p:grpSpPr>
            <p:sp>
              <p:nvSpPr>
                <p:cNvPr id="220" name="Oval 219">
                  <a:extLst>
                    <a:ext uri="{FF2B5EF4-FFF2-40B4-BE49-F238E27FC236}">
                      <a16:creationId xmlns:a16="http://schemas.microsoft.com/office/drawing/2014/main" id="{07D107A2-7945-840C-CA8D-9A8FD9C51E67}"/>
                    </a:ext>
                  </a:extLst>
                </p:cNvPr>
                <p:cNvSpPr/>
                <p:nvPr/>
              </p:nvSpPr>
              <p:spPr>
                <a:xfrm rot="10800000">
                  <a:off x="3150514" y="5818012"/>
                  <a:ext cx="956742" cy="981642"/>
                </a:xfrm>
                <a:prstGeom prst="ellipse">
                  <a:avLst/>
                </a:prstGeom>
                <a:gradFill flip="none" rotWithShape="1">
                  <a:gsLst>
                    <a:gs pos="23000">
                      <a:schemeClr val="accent6">
                        <a:lumMod val="5000"/>
                        <a:lumOff val="95000"/>
                      </a:schemeClr>
                    </a:gs>
                    <a:gs pos="80000">
                      <a:schemeClr val="accent6">
                        <a:lumMod val="75000"/>
                      </a:schemeClr>
                    </a:gs>
                    <a:gs pos="91000">
                      <a:schemeClr val="accent6">
                        <a:lumMod val="60000"/>
                        <a:lumOff val="40000"/>
                      </a:schemeClr>
                    </a:gs>
                    <a:gs pos="100000">
                      <a:schemeClr val="accent6">
                        <a:lumMod val="60000"/>
                        <a:lumOff val="40000"/>
                      </a:scheme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221" name="Oval 220">
                  <a:extLst>
                    <a:ext uri="{FF2B5EF4-FFF2-40B4-BE49-F238E27FC236}">
                      <a16:creationId xmlns:a16="http://schemas.microsoft.com/office/drawing/2014/main" id="{1F156A96-E03C-E7EF-6E36-87F9E684A8D5}"/>
                    </a:ext>
                  </a:extLst>
                </p:cNvPr>
                <p:cNvSpPr>
                  <a:spLocks noChangeAspect="1"/>
                </p:cNvSpPr>
                <p:nvPr/>
              </p:nvSpPr>
              <p:spPr>
                <a:xfrm>
                  <a:off x="3363131" y="6137204"/>
                  <a:ext cx="594360" cy="594360"/>
                </a:xfrm>
                <a:prstGeom prst="ellipse">
                  <a:avLst/>
                </a:prstGeom>
                <a:solidFill>
                  <a:schemeClr val="accent6">
                    <a:lumMod val="75000"/>
                    <a:alpha val="40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219" name="TextBox 218">
                <a:extLst>
                  <a:ext uri="{FF2B5EF4-FFF2-40B4-BE49-F238E27FC236}">
                    <a16:creationId xmlns:a16="http://schemas.microsoft.com/office/drawing/2014/main" id="{DC6D8DDA-9B79-F5FC-6EE3-3A88CA386E28}"/>
                  </a:ext>
                </a:extLst>
              </p:cNvPr>
              <p:cNvSpPr txBox="1"/>
              <p:nvPr/>
            </p:nvSpPr>
            <p:spPr>
              <a:xfrm>
                <a:off x="1576546" y="5702758"/>
                <a:ext cx="1635290" cy="823200"/>
              </a:xfrm>
              <a:prstGeom prst="rect">
                <a:avLst/>
              </a:prstGeom>
              <a:noFill/>
            </p:spPr>
            <p:txBody>
              <a:bodyPr wrap="square" rtlCol="0">
                <a:spAutoFit/>
              </a:bodyPr>
              <a:lstStyle/>
              <a:p>
                <a:r>
                  <a:rPr lang="en-US" sz="1400" b="1" i="1" kern="700" spc="-100" dirty="0" err="1">
                    <a:latin typeface="Arial" panose="020B0604020202020204" pitchFamily="34" charset="0"/>
                    <a:cs typeface="Arial" panose="020B0604020202020204" pitchFamily="34" charset="0"/>
                  </a:rPr>
                  <a:t>Tex</a:t>
                </a:r>
                <a:r>
                  <a:rPr lang="en-US" sz="1400" b="1" i="1" kern="700" spc="-100" baseline="-25000" dirty="0" err="1">
                    <a:latin typeface="Arial" panose="020B0604020202020204" pitchFamily="34" charset="0"/>
                    <a:cs typeface="Arial" panose="020B0604020202020204" pitchFamily="34" charset="0"/>
                  </a:rPr>
                  <a:t>Term</a:t>
                </a:r>
                <a:endParaRPr lang="en-US" sz="1400" b="1" i="1" kern="700" spc="-100" baseline="-25000" dirty="0">
                  <a:latin typeface="Arial" panose="020B0604020202020204" pitchFamily="34" charset="0"/>
                  <a:cs typeface="Arial" panose="020B0604020202020204" pitchFamily="34" charset="0"/>
                </a:endParaRPr>
              </a:p>
            </p:txBody>
          </p:sp>
        </p:grpSp>
        <p:grpSp>
          <p:nvGrpSpPr>
            <p:cNvPr id="222" name="Group 221">
              <a:extLst>
                <a:ext uri="{FF2B5EF4-FFF2-40B4-BE49-F238E27FC236}">
                  <a16:creationId xmlns:a16="http://schemas.microsoft.com/office/drawing/2014/main" id="{9A45AF08-1300-14B5-893D-7E5F781C4ED7}"/>
                </a:ext>
              </a:extLst>
            </p:cNvPr>
            <p:cNvGrpSpPr/>
            <p:nvPr/>
          </p:nvGrpSpPr>
          <p:grpSpPr>
            <a:xfrm>
              <a:off x="11390231" y="2816723"/>
              <a:ext cx="558705" cy="373821"/>
              <a:chOff x="8570836" y="5180523"/>
              <a:chExt cx="1195313" cy="914401"/>
            </a:xfrm>
          </p:grpSpPr>
          <p:grpSp>
            <p:nvGrpSpPr>
              <p:cNvPr id="223" name="Group 222">
                <a:extLst>
                  <a:ext uri="{FF2B5EF4-FFF2-40B4-BE49-F238E27FC236}">
                    <a16:creationId xmlns:a16="http://schemas.microsoft.com/office/drawing/2014/main" id="{B578D66B-AEC0-BA5A-DED2-D1796D77CE42}"/>
                  </a:ext>
                </a:extLst>
              </p:cNvPr>
              <p:cNvGrpSpPr/>
              <p:nvPr/>
            </p:nvGrpSpPr>
            <p:grpSpPr>
              <a:xfrm>
                <a:off x="8698621" y="5180523"/>
                <a:ext cx="914400" cy="914401"/>
                <a:chOff x="6329659" y="4935606"/>
                <a:chExt cx="914400" cy="914400"/>
              </a:xfrm>
            </p:grpSpPr>
            <p:sp>
              <p:nvSpPr>
                <p:cNvPr id="225" name="Oval 224">
                  <a:extLst>
                    <a:ext uri="{FF2B5EF4-FFF2-40B4-BE49-F238E27FC236}">
                      <a16:creationId xmlns:a16="http://schemas.microsoft.com/office/drawing/2014/main" id="{3E3B9149-85CC-7CD2-0AC7-566BBB946E89}"/>
                    </a:ext>
                  </a:extLst>
                </p:cNvPr>
                <p:cNvSpPr/>
                <p:nvPr/>
              </p:nvSpPr>
              <p:spPr>
                <a:xfrm rot="10343967">
                  <a:off x="6329659" y="4935606"/>
                  <a:ext cx="914400" cy="914400"/>
                </a:xfrm>
                <a:prstGeom prst="ellipse">
                  <a:avLst/>
                </a:prstGeom>
                <a:gradFill flip="none" rotWithShape="1">
                  <a:gsLst>
                    <a:gs pos="88000">
                      <a:srgbClr val="009051"/>
                    </a:gs>
                    <a:gs pos="8000">
                      <a:srgbClr val="00CB74">
                        <a:lumMod val="26000"/>
                        <a:lumOff val="74000"/>
                      </a:srgbClr>
                    </a:gs>
                  </a:gsLst>
                  <a:path path="circle">
                    <a:fillToRect l="50000" t="50000" r="50000" b="50000"/>
                  </a:path>
                  <a:tileRect/>
                </a:gra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sp>
              <p:nvSpPr>
                <p:cNvPr id="226" name="Oval 225">
                  <a:extLst>
                    <a:ext uri="{FF2B5EF4-FFF2-40B4-BE49-F238E27FC236}">
                      <a16:creationId xmlns:a16="http://schemas.microsoft.com/office/drawing/2014/main" id="{651D7775-E5DD-7B48-CC37-C19CF87116DA}"/>
                    </a:ext>
                  </a:extLst>
                </p:cNvPr>
                <p:cNvSpPr>
                  <a:spLocks noChangeAspect="1"/>
                </p:cNvSpPr>
                <p:nvPr/>
              </p:nvSpPr>
              <p:spPr>
                <a:xfrm>
                  <a:off x="6472395" y="5189058"/>
                  <a:ext cx="594360" cy="594360"/>
                </a:xfrm>
                <a:prstGeom prst="ellipse">
                  <a:avLst/>
                </a:prstGeom>
                <a:solidFill>
                  <a:srgbClr val="009051"/>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i="1" dirty="0">
                    <a:solidFill>
                      <a:srgbClr val="06709D"/>
                    </a:solidFill>
                    <a:latin typeface="Arial" panose="020B0604020202020204" pitchFamily="34" charset="0"/>
                    <a:cs typeface="Arial" panose="020B0604020202020204" pitchFamily="34" charset="0"/>
                  </a:endParaRPr>
                </a:p>
              </p:txBody>
            </p:sp>
          </p:grpSp>
          <p:sp>
            <p:nvSpPr>
              <p:cNvPr id="224" name="TextBox 223">
                <a:extLst>
                  <a:ext uri="{FF2B5EF4-FFF2-40B4-BE49-F238E27FC236}">
                    <a16:creationId xmlns:a16="http://schemas.microsoft.com/office/drawing/2014/main" id="{B07A1DA3-9C2F-3738-6F92-EA4ABFB0ED99}"/>
                  </a:ext>
                </a:extLst>
              </p:cNvPr>
              <p:cNvSpPr txBox="1"/>
              <p:nvPr/>
            </p:nvSpPr>
            <p:spPr>
              <a:xfrm>
                <a:off x="8570834" y="5324495"/>
                <a:ext cx="1195313" cy="639553"/>
              </a:xfrm>
              <a:prstGeom prst="rect">
                <a:avLst/>
              </a:prstGeom>
              <a:noFill/>
            </p:spPr>
            <p:txBody>
              <a:bodyPr wrap="square" rtlCol="0">
                <a:spAutoFit/>
              </a:bodyPr>
              <a:lstStyle/>
              <a:p>
                <a:pPr algn="ctr"/>
                <a:r>
                  <a:rPr lang="en-US" sz="1400" b="1" i="1" dirty="0">
                    <a:solidFill>
                      <a:schemeClr val="bg1"/>
                    </a:solidFill>
                    <a:latin typeface="Arial" panose="020B0604020202020204" pitchFamily="34" charset="0"/>
                    <a:cs typeface="Arial" panose="020B0604020202020204" pitchFamily="34" charset="0"/>
                  </a:rPr>
                  <a:t>T</a:t>
                </a:r>
                <a:r>
                  <a:rPr lang="en-US" sz="1400" b="1" i="1" baseline="-25000" dirty="0">
                    <a:solidFill>
                      <a:schemeClr val="bg1"/>
                    </a:solidFill>
                    <a:latin typeface="Arial" panose="020B0604020202020204" pitchFamily="34" charset="0"/>
                    <a:cs typeface="Arial" panose="020B0604020202020204" pitchFamily="34" charset="0"/>
                  </a:rPr>
                  <a:t>RM</a:t>
                </a:r>
              </a:p>
            </p:txBody>
          </p:sp>
        </p:grpSp>
      </p:grpSp>
      <p:sp>
        <p:nvSpPr>
          <p:cNvPr id="227" name="TextBox 226">
            <a:extLst>
              <a:ext uri="{FF2B5EF4-FFF2-40B4-BE49-F238E27FC236}">
                <a16:creationId xmlns:a16="http://schemas.microsoft.com/office/drawing/2014/main" id="{F72D66CB-3B3C-BE16-8DF9-DFCD8884558A}"/>
              </a:ext>
            </a:extLst>
          </p:cNvPr>
          <p:cNvSpPr txBox="1"/>
          <p:nvPr/>
        </p:nvSpPr>
        <p:spPr>
          <a:xfrm>
            <a:off x="8448503" y="2213104"/>
            <a:ext cx="3315556"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Rejuvenate exhausted T cells</a:t>
            </a:r>
          </a:p>
        </p:txBody>
      </p:sp>
      <p:grpSp>
        <p:nvGrpSpPr>
          <p:cNvPr id="18" name="Group 17">
            <a:extLst>
              <a:ext uri="{FF2B5EF4-FFF2-40B4-BE49-F238E27FC236}">
                <a16:creationId xmlns:a16="http://schemas.microsoft.com/office/drawing/2014/main" id="{223A20CE-E312-DC55-F01B-0034E11689EB}"/>
              </a:ext>
            </a:extLst>
          </p:cNvPr>
          <p:cNvGrpSpPr/>
          <p:nvPr/>
        </p:nvGrpSpPr>
        <p:grpSpPr>
          <a:xfrm>
            <a:off x="4099866" y="155097"/>
            <a:ext cx="4986401" cy="1723828"/>
            <a:chOff x="4502053" y="81951"/>
            <a:chExt cx="4986401" cy="1723828"/>
          </a:xfrm>
        </p:grpSpPr>
        <p:pic>
          <p:nvPicPr>
            <p:cNvPr id="228" name="Picture 227" descr="Chart, radar chart&#10;&#10;Description automatically generated">
              <a:extLst>
                <a:ext uri="{FF2B5EF4-FFF2-40B4-BE49-F238E27FC236}">
                  <a16:creationId xmlns:a16="http://schemas.microsoft.com/office/drawing/2014/main" id="{4AD302E1-4ACF-42A6-5A4C-2A6131B1A77F}"/>
                </a:ext>
              </a:extLst>
            </p:cNvPr>
            <p:cNvPicPr>
              <a:picLocks noChangeAspect="1"/>
            </p:cNvPicPr>
            <p:nvPr/>
          </p:nvPicPr>
          <p:blipFill rotWithShape="1">
            <a:blip r:embed="rId5">
              <a:extLst>
                <a:ext uri="{28A0092B-C50C-407E-A947-70E740481C1C}">
                  <a14:useLocalDpi xmlns:a14="http://schemas.microsoft.com/office/drawing/2010/main" val="0"/>
                </a:ext>
              </a:extLst>
            </a:blip>
            <a:srcRect l="19251" t="14382" r="8614" b="21573"/>
            <a:stretch/>
          </p:blipFill>
          <p:spPr>
            <a:xfrm>
              <a:off x="8095475" y="413614"/>
              <a:ext cx="1379526" cy="1224813"/>
            </a:xfrm>
            <a:prstGeom prst="rect">
              <a:avLst/>
            </a:prstGeom>
          </p:spPr>
        </p:pic>
        <p:pic>
          <p:nvPicPr>
            <p:cNvPr id="229" name="Picture 2" descr="Reprogramming and Transdifferentiation Infographic">
              <a:extLst>
                <a:ext uri="{FF2B5EF4-FFF2-40B4-BE49-F238E27FC236}">
                  <a16:creationId xmlns:a16="http://schemas.microsoft.com/office/drawing/2014/main" id="{8DAD6B53-E534-CEA2-2EE3-D8F3E98074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000" t="26621" b="44711"/>
            <a:stretch/>
          </p:blipFill>
          <p:spPr bwMode="auto">
            <a:xfrm>
              <a:off x="4514843" y="451022"/>
              <a:ext cx="3715203" cy="1109473"/>
            </a:xfrm>
            <a:prstGeom prst="rect">
              <a:avLst/>
            </a:prstGeom>
            <a:noFill/>
            <a:extLst>
              <a:ext uri="{909E8E84-426E-40DD-AFC4-6F175D3DCCD1}">
                <a14:hiddenFill xmlns:a14="http://schemas.microsoft.com/office/drawing/2010/main">
                  <a:solidFill>
                    <a:srgbClr val="FFFFFF"/>
                  </a:solidFill>
                </a14:hiddenFill>
              </a:ext>
            </a:extLst>
          </p:spPr>
        </p:pic>
        <p:sp>
          <p:nvSpPr>
            <p:cNvPr id="230" name="TextBox 229">
              <a:extLst>
                <a:ext uri="{FF2B5EF4-FFF2-40B4-BE49-F238E27FC236}">
                  <a16:creationId xmlns:a16="http://schemas.microsoft.com/office/drawing/2014/main" id="{CFBFDF12-D9A6-EC98-1C86-DD70511F367A}"/>
                </a:ext>
              </a:extLst>
            </p:cNvPr>
            <p:cNvSpPr txBox="1"/>
            <p:nvPr/>
          </p:nvSpPr>
          <p:spPr>
            <a:xfrm>
              <a:off x="4658436" y="93518"/>
              <a:ext cx="4823292"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Validate with known reprogramming recipes </a:t>
              </a:r>
            </a:p>
          </p:txBody>
        </p:sp>
        <p:sp>
          <p:nvSpPr>
            <p:cNvPr id="231" name="Rounded Rectangle 230">
              <a:extLst>
                <a:ext uri="{FF2B5EF4-FFF2-40B4-BE49-F238E27FC236}">
                  <a16:creationId xmlns:a16="http://schemas.microsoft.com/office/drawing/2014/main" id="{24267A0D-A533-C905-B48B-27EF7404CB50}"/>
                </a:ext>
              </a:extLst>
            </p:cNvPr>
            <p:cNvSpPr/>
            <p:nvPr/>
          </p:nvSpPr>
          <p:spPr>
            <a:xfrm>
              <a:off x="4502053" y="81951"/>
              <a:ext cx="4986401" cy="1723828"/>
            </a:xfrm>
            <a:prstGeom prst="roundRect">
              <a:avLst>
                <a:gd name="adj" fmla="val 6748"/>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4" name="Straight Arrow Connector 233">
            <a:extLst>
              <a:ext uri="{FF2B5EF4-FFF2-40B4-BE49-F238E27FC236}">
                <a16:creationId xmlns:a16="http://schemas.microsoft.com/office/drawing/2014/main" id="{6633953F-9470-3968-1E62-4131DFFFACA7}"/>
              </a:ext>
            </a:extLst>
          </p:cNvPr>
          <p:cNvCxnSpPr>
            <a:cxnSpLocks/>
          </p:cNvCxnSpPr>
          <p:nvPr/>
        </p:nvCxnSpPr>
        <p:spPr>
          <a:xfrm flipH="1">
            <a:off x="3638545" y="830718"/>
            <a:ext cx="358234" cy="166153"/>
          </a:xfrm>
          <a:prstGeom prst="straightConnector1">
            <a:avLst/>
          </a:prstGeom>
          <a:ln w="6032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250" name="TextBox 249">
            <a:extLst>
              <a:ext uri="{FF2B5EF4-FFF2-40B4-BE49-F238E27FC236}">
                <a16:creationId xmlns:a16="http://schemas.microsoft.com/office/drawing/2014/main" id="{3CCA23CD-1D4B-3127-5F00-5BC418430EF4}"/>
              </a:ext>
            </a:extLst>
          </p:cNvPr>
          <p:cNvSpPr txBox="1"/>
          <p:nvPr/>
        </p:nvSpPr>
        <p:spPr>
          <a:xfrm>
            <a:off x="8442220" y="3401222"/>
            <a:ext cx="3315556" cy="369332"/>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rPr>
              <a:t>In vivo validation of prediction</a:t>
            </a:r>
          </a:p>
        </p:txBody>
      </p:sp>
      <p:pic>
        <p:nvPicPr>
          <p:cNvPr id="251" name="Picture 250">
            <a:extLst>
              <a:ext uri="{FF2B5EF4-FFF2-40B4-BE49-F238E27FC236}">
                <a16:creationId xmlns:a16="http://schemas.microsoft.com/office/drawing/2014/main" id="{F733F231-A0EC-18AC-C25D-0A814CD85472}"/>
              </a:ext>
            </a:extLst>
          </p:cNvPr>
          <p:cNvPicPr>
            <a:picLocks noChangeAspect="1"/>
          </p:cNvPicPr>
          <p:nvPr/>
        </p:nvPicPr>
        <p:blipFill rotWithShape="1">
          <a:blip r:embed="rId7"/>
          <a:srcRect r="33984"/>
          <a:stretch/>
        </p:blipFill>
        <p:spPr>
          <a:xfrm>
            <a:off x="10186414" y="4978015"/>
            <a:ext cx="1479665" cy="1737360"/>
          </a:xfrm>
          <a:prstGeom prst="rect">
            <a:avLst/>
          </a:prstGeom>
        </p:spPr>
      </p:pic>
      <p:pic>
        <p:nvPicPr>
          <p:cNvPr id="253" name="Picture 252">
            <a:extLst>
              <a:ext uri="{FF2B5EF4-FFF2-40B4-BE49-F238E27FC236}">
                <a16:creationId xmlns:a16="http://schemas.microsoft.com/office/drawing/2014/main" id="{7CA21076-C4BC-F15B-CE9E-CC31345A70CF}"/>
              </a:ext>
            </a:extLst>
          </p:cNvPr>
          <p:cNvPicPr>
            <a:picLocks noChangeAspect="1"/>
          </p:cNvPicPr>
          <p:nvPr/>
        </p:nvPicPr>
        <p:blipFill>
          <a:blip r:embed="rId8"/>
          <a:stretch>
            <a:fillRect/>
          </a:stretch>
        </p:blipFill>
        <p:spPr>
          <a:xfrm>
            <a:off x="8561868" y="5016052"/>
            <a:ext cx="1571333" cy="1737360"/>
          </a:xfrm>
          <a:prstGeom prst="rect">
            <a:avLst/>
          </a:prstGeom>
        </p:spPr>
      </p:pic>
      <p:pic>
        <p:nvPicPr>
          <p:cNvPr id="254" name="Picture 253">
            <a:extLst>
              <a:ext uri="{FF2B5EF4-FFF2-40B4-BE49-F238E27FC236}">
                <a16:creationId xmlns:a16="http://schemas.microsoft.com/office/drawing/2014/main" id="{BC5531E5-04D9-6D27-4B86-8BFE24539C80}"/>
              </a:ext>
            </a:extLst>
          </p:cNvPr>
          <p:cNvPicPr>
            <a:picLocks noChangeAspect="1"/>
          </p:cNvPicPr>
          <p:nvPr/>
        </p:nvPicPr>
        <p:blipFill rotWithShape="1">
          <a:blip r:embed="rId9"/>
          <a:srcRect t="15165" r="16410"/>
          <a:stretch/>
        </p:blipFill>
        <p:spPr>
          <a:xfrm>
            <a:off x="8491816" y="3708021"/>
            <a:ext cx="2272316" cy="1412320"/>
          </a:xfrm>
          <a:prstGeom prst="rect">
            <a:avLst/>
          </a:prstGeom>
        </p:spPr>
      </p:pic>
      <p:sp>
        <p:nvSpPr>
          <p:cNvPr id="255" name="TextBox 254">
            <a:extLst>
              <a:ext uri="{FF2B5EF4-FFF2-40B4-BE49-F238E27FC236}">
                <a16:creationId xmlns:a16="http://schemas.microsoft.com/office/drawing/2014/main" id="{FE14C155-CE3F-2F30-89FF-DD468B525BC7}"/>
              </a:ext>
            </a:extLst>
          </p:cNvPr>
          <p:cNvSpPr txBox="1"/>
          <p:nvPr/>
        </p:nvSpPr>
        <p:spPr>
          <a:xfrm>
            <a:off x="10524804" y="3845896"/>
            <a:ext cx="937858" cy="246221"/>
          </a:xfrm>
          <a:prstGeom prst="rect">
            <a:avLst/>
          </a:prstGeom>
          <a:noFill/>
        </p:spPr>
        <p:txBody>
          <a:bodyPr wrap="square" rtlCol="0">
            <a:spAutoFit/>
          </a:bodyPr>
          <a:lstStyle/>
          <a:p>
            <a:pPr algn="ctr"/>
            <a:r>
              <a:rPr lang="en-US" sz="1000" spc="-50" dirty="0" err="1"/>
              <a:t>T</a:t>
            </a:r>
            <a:r>
              <a:rPr lang="en-US" sz="1000" spc="-50" baseline="-25000" dirty="0" err="1"/>
              <a:t>EX</a:t>
            </a:r>
            <a:r>
              <a:rPr lang="en-US" sz="1000" spc="-50" dirty="0" err="1"/>
              <a:t>Pro</a:t>
            </a:r>
            <a:endParaRPr lang="en-US" sz="1000" spc="-50" dirty="0"/>
          </a:p>
        </p:txBody>
      </p:sp>
      <p:sp>
        <p:nvSpPr>
          <p:cNvPr id="256" name="TextBox 255">
            <a:extLst>
              <a:ext uri="{FF2B5EF4-FFF2-40B4-BE49-F238E27FC236}">
                <a16:creationId xmlns:a16="http://schemas.microsoft.com/office/drawing/2014/main" id="{4D8D12A6-D10C-555B-E711-83E5DA9BD30B}"/>
              </a:ext>
            </a:extLst>
          </p:cNvPr>
          <p:cNvSpPr txBox="1"/>
          <p:nvPr/>
        </p:nvSpPr>
        <p:spPr>
          <a:xfrm>
            <a:off x="10652703" y="3999471"/>
            <a:ext cx="817810" cy="246221"/>
          </a:xfrm>
          <a:prstGeom prst="rect">
            <a:avLst/>
          </a:prstGeom>
          <a:noFill/>
        </p:spPr>
        <p:txBody>
          <a:bodyPr wrap="square" rtlCol="0">
            <a:spAutoFit/>
          </a:bodyPr>
          <a:lstStyle/>
          <a:p>
            <a:pPr algn="ctr"/>
            <a:r>
              <a:rPr lang="en-US" sz="1000" spc="-50" dirty="0" err="1"/>
              <a:t>T</a:t>
            </a:r>
            <a:r>
              <a:rPr lang="en-US" sz="1000" spc="-50" baseline="-25000" dirty="0" err="1"/>
              <a:t>EX</a:t>
            </a:r>
            <a:r>
              <a:rPr lang="en-US" sz="1000" spc="-50" dirty="0" err="1"/>
              <a:t>Eff</a:t>
            </a:r>
            <a:r>
              <a:rPr lang="en-US" sz="1000" spc="-50" dirty="0"/>
              <a:t>-like</a:t>
            </a:r>
            <a:endParaRPr lang="en-US" sz="1000" spc="-100" dirty="0"/>
          </a:p>
        </p:txBody>
      </p:sp>
      <p:sp>
        <p:nvSpPr>
          <p:cNvPr id="257" name="TextBox 256">
            <a:extLst>
              <a:ext uri="{FF2B5EF4-FFF2-40B4-BE49-F238E27FC236}">
                <a16:creationId xmlns:a16="http://schemas.microsoft.com/office/drawing/2014/main" id="{E2F6DFFB-30AD-F74D-D324-804366A6801D}"/>
              </a:ext>
            </a:extLst>
          </p:cNvPr>
          <p:cNvSpPr txBox="1"/>
          <p:nvPr/>
        </p:nvSpPr>
        <p:spPr>
          <a:xfrm>
            <a:off x="10634039" y="4159710"/>
            <a:ext cx="828261" cy="246221"/>
          </a:xfrm>
          <a:prstGeom prst="rect">
            <a:avLst/>
          </a:prstGeom>
          <a:noFill/>
        </p:spPr>
        <p:txBody>
          <a:bodyPr wrap="square" rtlCol="0">
            <a:spAutoFit/>
          </a:bodyPr>
          <a:lstStyle/>
          <a:p>
            <a:pPr algn="ctr"/>
            <a:r>
              <a:rPr lang="en-US" sz="1000" spc="-50" dirty="0" err="1"/>
              <a:t>T</a:t>
            </a:r>
            <a:r>
              <a:rPr lang="en-US" sz="1000" spc="-50" baseline="-25000" dirty="0" err="1"/>
              <a:t>EX</a:t>
            </a:r>
            <a:r>
              <a:rPr lang="en-US" sz="1000" spc="-50" dirty="0" err="1"/>
              <a:t>Term</a:t>
            </a:r>
            <a:endParaRPr lang="en-US" sz="1000" spc="-50" dirty="0"/>
          </a:p>
        </p:txBody>
      </p:sp>
      <p:sp>
        <p:nvSpPr>
          <p:cNvPr id="258" name="TextBox 257">
            <a:extLst>
              <a:ext uri="{FF2B5EF4-FFF2-40B4-BE49-F238E27FC236}">
                <a16:creationId xmlns:a16="http://schemas.microsoft.com/office/drawing/2014/main" id="{265BB597-6F90-C48C-E395-954EAA815C78}"/>
              </a:ext>
            </a:extLst>
          </p:cNvPr>
          <p:cNvSpPr txBox="1"/>
          <p:nvPr/>
        </p:nvSpPr>
        <p:spPr>
          <a:xfrm>
            <a:off x="10648336" y="3707740"/>
            <a:ext cx="993653" cy="246221"/>
          </a:xfrm>
          <a:prstGeom prst="rect">
            <a:avLst/>
          </a:prstGeom>
          <a:noFill/>
        </p:spPr>
        <p:txBody>
          <a:bodyPr wrap="square" rtlCol="0">
            <a:spAutoFit/>
          </a:bodyPr>
          <a:lstStyle/>
          <a:p>
            <a:pPr algn="ctr"/>
            <a:r>
              <a:rPr lang="en-US" sz="1000" spc="-50" dirty="0"/>
              <a:t>PD1 negative</a:t>
            </a:r>
          </a:p>
        </p:txBody>
      </p:sp>
      <p:sp>
        <p:nvSpPr>
          <p:cNvPr id="259" name="Rectangle 258">
            <a:extLst>
              <a:ext uri="{FF2B5EF4-FFF2-40B4-BE49-F238E27FC236}">
                <a16:creationId xmlns:a16="http://schemas.microsoft.com/office/drawing/2014/main" id="{8C64CCB1-E15F-8D7C-8149-0AA8B4A14746}"/>
              </a:ext>
            </a:extLst>
          </p:cNvPr>
          <p:cNvSpPr/>
          <p:nvPr/>
        </p:nvSpPr>
        <p:spPr>
          <a:xfrm>
            <a:off x="6896397" y="1636110"/>
            <a:ext cx="2188420" cy="246221"/>
          </a:xfrm>
          <a:prstGeom prst="rect">
            <a:avLst/>
          </a:prstGeom>
        </p:spPr>
        <p:txBody>
          <a:bodyPr wrap="none">
            <a:spAutoFit/>
          </a:bodyPr>
          <a:lstStyle/>
          <a:p>
            <a:r>
              <a:rPr lang="en-US" sz="1000" dirty="0">
                <a:solidFill>
                  <a:schemeClr val="bg1">
                    <a:lumMod val="50000"/>
                  </a:schemeClr>
                </a:solidFill>
                <a:latin typeface="Corbel" panose="020B0503020204020204" pitchFamily="34" charset="0"/>
              </a:rPr>
              <a:t>Wang </a:t>
            </a:r>
            <a:r>
              <a:rPr lang="en-US" sz="1000" i="1" dirty="0">
                <a:solidFill>
                  <a:schemeClr val="bg1">
                    <a:lumMod val="50000"/>
                  </a:schemeClr>
                </a:solidFill>
                <a:latin typeface="Corbel" panose="020B0503020204020204" pitchFamily="34" charset="0"/>
              </a:rPr>
              <a:t>et al.</a:t>
            </a:r>
            <a:r>
              <a:rPr lang="en-US" sz="1000" dirty="0">
                <a:solidFill>
                  <a:schemeClr val="bg1">
                    <a:lumMod val="50000"/>
                  </a:schemeClr>
                </a:solidFill>
                <a:latin typeface="Corbel" panose="020B0503020204020204" pitchFamily="34" charset="0"/>
              </a:rPr>
              <a:t>, </a:t>
            </a:r>
            <a:r>
              <a:rPr lang="en-US" sz="1000" i="1" dirty="0">
                <a:solidFill>
                  <a:schemeClr val="bg1">
                    <a:lumMod val="50000"/>
                  </a:schemeClr>
                </a:solidFill>
                <a:latin typeface="Corbel" panose="020B0503020204020204" pitchFamily="34" charset="0"/>
              </a:rPr>
              <a:t>NAR. Gen. and Bio. </a:t>
            </a:r>
            <a:r>
              <a:rPr lang="en-US" sz="1000" dirty="0">
                <a:solidFill>
                  <a:schemeClr val="bg1">
                    <a:lumMod val="50000"/>
                  </a:schemeClr>
                </a:solidFill>
                <a:latin typeface="Corbel" panose="020B0503020204020204" pitchFamily="34" charset="0"/>
              </a:rPr>
              <a:t>(2021)</a:t>
            </a:r>
          </a:p>
        </p:txBody>
      </p:sp>
    </p:spTree>
    <p:extLst>
      <p:ext uri="{BB962C8B-B14F-4D97-AF65-F5344CB8AC3E}">
        <p14:creationId xmlns:p14="http://schemas.microsoft.com/office/powerpoint/2010/main" val="407158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p:bldP spid="257" grpId="0"/>
      <p:bldP spid="2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3EDADC0-0E5A-CF18-D9D0-A07E4CA9FADE}"/>
              </a:ext>
            </a:extLst>
          </p:cNvPr>
          <p:cNvGrpSpPr>
            <a:grpSpLocks noChangeAspect="1"/>
          </p:cNvGrpSpPr>
          <p:nvPr/>
        </p:nvGrpSpPr>
        <p:grpSpPr>
          <a:xfrm>
            <a:off x="67027" y="99740"/>
            <a:ext cx="11511080" cy="6631295"/>
            <a:chOff x="67027" y="99740"/>
            <a:chExt cx="11511080" cy="6631295"/>
          </a:xfrm>
        </p:grpSpPr>
        <p:sp>
          <p:nvSpPr>
            <p:cNvPr id="147" name="Rectangle: Rounded Corners 146">
              <a:extLst>
                <a:ext uri="{FF2B5EF4-FFF2-40B4-BE49-F238E27FC236}">
                  <a16:creationId xmlns:a16="http://schemas.microsoft.com/office/drawing/2014/main" id="{B82CF75B-4B7A-44F9-B37B-544090C034DF}"/>
                </a:ext>
              </a:extLst>
            </p:cNvPr>
            <p:cNvSpPr/>
            <p:nvPr/>
          </p:nvSpPr>
          <p:spPr>
            <a:xfrm>
              <a:off x="5486954" y="482952"/>
              <a:ext cx="6091153" cy="6248083"/>
            </a:xfrm>
            <a:prstGeom prst="roundRect">
              <a:avLst>
                <a:gd name="adj" fmla="val 840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8" name="TextBox 147">
              <a:extLst>
                <a:ext uri="{FF2B5EF4-FFF2-40B4-BE49-F238E27FC236}">
                  <a16:creationId xmlns:a16="http://schemas.microsoft.com/office/drawing/2014/main" id="{B80FFB57-A69B-4D85-A6D0-6A3F8AF9B7D2}"/>
                </a:ext>
              </a:extLst>
            </p:cNvPr>
            <p:cNvSpPr txBox="1"/>
            <p:nvPr/>
          </p:nvSpPr>
          <p:spPr>
            <a:xfrm>
              <a:off x="7492017" y="99740"/>
              <a:ext cx="1704844"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Output</a:t>
              </a:r>
            </a:p>
          </p:txBody>
        </p:sp>
        <p:sp>
          <p:nvSpPr>
            <p:cNvPr id="322" name="TextBox 321">
              <a:extLst>
                <a:ext uri="{FF2B5EF4-FFF2-40B4-BE49-F238E27FC236}">
                  <a16:creationId xmlns:a16="http://schemas.microsoft.com/office/drawing/2014/main" id="{0B0AFA0E-2EDC-480C-9EAB-741CBBB58D1E}"/>
                </a:ext>
              </a:extLst>
            </p:cNvPr>
            <p:cNvSpPr txBox="1"/>
            <p:nvPr/>
          </p:nvSpPr>
          <p:spPr>
            <a:xfrm>
              <a:off x="5610838" y="637690"/>
              <a:ext cx="5873591"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1. Unsupervised clustering shows At-Risk/ERA signature</a:t>
              </a:r>
            </a:p>
          </p:txBody>
        </p:sp>
        <p:sp>
          <p:nvSpPr>
            <p:cNvPr id="237" name="TextBox 236">
              <a:extLst>
                <a:ext uri="{FF2B5EF4-FFF2-40B4-BE49-F238E27FC236}">
                  <a16:creationId xmlns:a16="http://schemas.microsoft.com/office/drawing/2014/main" id="{EDEBE997-2248-43ED-883A-6AA1C1B5290C}"/>
                </a:ext>
              </a:extLst>
            </p:cNvPr>
            <p:cNvSpPr txBox="1"/>
            <p:nvPr/>
          </p:nvSpPr>
          <p:spPr>
            <a:xfrm>
              <a:off x="2527716" y="637691"/>
              <a:ext cx="1972664"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1. Co-embedding</a:t>
              </a:r>
            </a:p>
          </p:txBody>
        </p:sp>
        <p:sp>
          <p:nvSpPr>
            <p:cNvPr id="370" name="TextBox 369">
              <a:extLst>
                <a:ext uri="{FF2B5EF4-FFF2-40B4-BE49-F238E27FC236}">
                  <a16:creationId xmlns:a16="http://schemas.microsoft.com/office/drawing/2014/main" id="{2EA49FE8-8175-4CB2-BCD3-4D5C9CFA7633}"/>
                </a:ext>
              </a:extLst>
            </p:cNvPr>
            <p:cNvSpPr txBox="1"/>
            <p:nvPr/>
          </p:nvSpPr>
          <p:spPr>
            <a:xfrm>
              <a:off x="2508260" y="2653437"/>
              <a:ext cx="222407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2. Aggregate cells</a:t>
              </a:r>
            </a:p>
          </p:txBody>
        </p:sp>
        <p:cxnSp>
          <p:nvCxnSpPr>
            <p:cNvPr id="410" name="Straight Arrow Connector 409">
              <a:extLst>
                <a:ext uri="{FF2B5EF4-FFF2-40B4-BE49-F238E27FC236}">
                  <a16:creationId xmlns:a16="http://schemas.microsoft.com/office/drawing/2014/main" id="{F674DB2B-3A44-41CE-B9AB-CEA20A6D828E}"/>
                </a:ext>
              </a:extLst>
            </p:cNvPr>
            <p:cNvCxnSpPr>
              <a:cxnSpLocks/>
            </p:cNvCxnSpPr>
            <p:nvPr/>
          </p:nvCxnSpPr>
          <p:spPr>
            <a:xfrm flipV="1">
              <a:off x="2143496" y="3755093"/>
              <a:ext cx="252716" cy="1412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0DBEECA2-43FD-438A-843A-A645F83FDD23}"/>
                </a:ext>
              </a:extLst>
            </p:cNvPr>
            <p:cNvSpPr/>
            <p:nvPr/>
          </p:nvSpPr>
          <p:spPr>
            <a:xfrm>
              <a:off x="2396212" y="505010"/>
              <a:ext cx="2829223" cy="6151822"/>
            </a:xfrm>
            <a:prstGeom prst="roundRect">
              <a:avLst>
                <a:gd name="adj" fmla="val 10984"/>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157" name="Group 156">
              <a:extLst>
                <a:ext uri="{FF2B5EF4-FFF2-40B4-BE49-F238E27FC236}">
                  <a16:creationId xmlns:a16="http://schemas.microsoft.com/office/drawing/2014/main" id="{9B616C0E-86CD-4764-BE09-4132BF8D0D95}"/>
                </a:ext>
              </a:extLst>
            </p:cNvPr>
            <p:cNvGrpSpPr>
              <a:grpSpLocks noChangeAspect="1"/>
            </p:cNvGrpSpPr>
            <p:nvPr/>
          </p:nvGrpSpPr>
          <p:grpSpPr>
            <a:xfrm>
              <a:off x="2588966" y="4758271"/>
              <a:ext cx="2395478" cy="1759256"/>
              <a:chOff x="5609020" y="3828545"/>
              <a:chExt cx="1859832" cy="1365874"/>
            </a:xfrm>
          </p:grpSpPr>
          <p:sp>
            <p:nvSpPr>
              <p:cNvPr id="191" name="Oval 190">
                <a:extLst>
                  <a:ext uri="{FF2B5EF4-FFF2-40B4-BE49-F238E27FC236}">
                    <a16:creationId xmlns:a16="http://schemas.microsoft.com/office/drawing/2014/main" id="{8B75F3B9-5926-477E-B90E-952A8F991E78}"/>
                  </a:ext>
                </a:extLst>
              </p:cNvPr>
              <p:cNvSpPr>
                <a:spLocks/>
              </p:cNvSpPr>
              <p:nvPr/>
            </p:nvSpPr>
            <p:spPr>
              <a:xfrm>
                <a:off x="6272064" y="3828545"/>
                <a:ext cx="365760" cy="3657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2" name="Oval 191">
                <a:extLst>
                  <a:ext uri="{FF2B5EF4-FFF2-40B4-BE49-F238E27FC236}">
                    <a16:creationId xmlns:a16="http://schemas.microsoft.com/office/drawing/2014/main" id="{39591D54-7929-474A-B35B-23595FEA1B40}"/>
                  </a:ext>
                </a:extLst>
              </p:cNvPr>
              <p:cNvSpPr>
                <a:spLocks noChangeAspect="1"/>
              </p:cNvSpPr>
              <p:nvPr/>
            </p:nvSpPr>
            <p:spPr>
              <a:xfrm>
                <a:off x="7028994" y="4005223"/>
                <a:ext cx="180114" cy="192862"/>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3" name="Oval 192">
                <a:extLst>
                  <a:ext uri="{FF2B5EF4-FFF2-40B4-BE49-F238E27FC236}">
                    <a16:creationId xmlns:a16="http://schemas.microsoft.com/office/drawing/2014/main" id="{A1ACDB48-5A5E-42BC-9855-4691A6ECFBA1}"/>
                  </a:ext>
                </a:extLst>
              </p:cNvPr>
              <p:cNvSpPr>
                <a:spLocks/>
              </p:cNvSpPr>
              <p:nvPr/>
            </p:nvSpPr>
            <p:spPr>
              <a:xfrm>
                <a:off x="5871241" y="4313186"/>
                <a:ext cx="274320" cy="275635"/>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4" name="Oval 193">
                <a:extLst>
                  <a:ext uri="{FF2B5EF4-FFF2-40B4-BE49-F238E27FC236}">
                    <a16:creationId xmlns:a16="http://schemas.microsoft.com/office/drawing/2014/main" id="{0D43C7DA-696E-4EB5-A6EA-A1BB2FA3A452}"/>
                  </a:ext>
                </a:extLst>
              </p:cNvPr>
              <p:cNvSpPr>
                <a:spLocks/>
              </p:cNvSpPr>
              <p:nvPr/>
            </p:nvSpPr>
            <p:spPr>
              <a:xfrm>
                <a:off x="6448535" y="4514506"/>
                <a:ext cx="182880" cy="18288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5" name="Oval 194">
                <a:extLst>
                  <a:ext uri="{FF2B5EF4-FFF2-40B4-BE49-F238E27FC236}">
                    <a16:creationId xmlns:a16="http://schemas.microsoft.com/office/drawing/2014/main" id="{9BEAE931-1C44-4425-A2DC-724A3D018E30}"/>
                  </a:ext>
                </a:extLst>
              </p:cNvPr>
              <p:cNvSpPr>
                <a:spLocks noChangeAspect="1"/>
              </p:cNvSpPr>
              <p:nvPr/>
            </p:nvSpPr>
            <p:spPr>
              <a:xfrm>
                <a:off x="5609020" y="4493958"/>
                <a:ext cx="139068" cy="14891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6" name="Oval 195">
                <a:extLst>
                  <a:ext uri="{FF2B5EF4-FFF2-40B4-BE49-F238E27FC236}">
                    <a16:creationId xmlns:a16="http://schemas.microsoft.com/office/drawing/2014/main" id="{788F998D-BF12-4CD6-9202-1492710D6D77}"/>
                  </a:ext>
                </a:extLst>
              </p:cNvPr>
              <p:cNvSpPr>
                <a:spLocks noChangeAspect="1"/>
              </p:cNvSpPr>
              <p:nvPr/>
            </p:nvSpPr>
            <p:spPr>
              <a:xfrm>
                <a:off x="5704980" y="4745463"/>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7" name="Oval 196">
                <a:extLst>
                  <a:ext uri="{FF2B5EF4-FFF2-40B4-BE49-F238E27FC236}">
                    <a16:creationId xmlns:a16="http://schemas.microsoft.com/office/drawing/2014/main" id="{D1CDC68A-A49E-4104-9176-1A604077B9BF}"/>
                  </a:ext>
                </a:extLst>
              </p:cNvPr>
              <p:cNvSpPr>
                <a:spLocks noChangeAspect="1"/>
              </p:cNvSpPr>
              <p:nvPr/>
            </p:nvSpPr>
            <p:spPr>
              <a:xfrm>
                <a:off x="5949553" y="4703816"/>
                <a:ext cx="162322" cy="17381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8" name="Oval 197">
                <a:extLst>
                  <a:ext uri="{FF2B5EF4-FFF2-40B4-BE49-F238E27FC236}">
                    <a16:creationId xmlns:a16="http://schemas.microsoft.com/office/drawing/2014/main" id="{F7FA949E-E166-43F5-A0A6-97A807165425}"/>
                  </a:ext>
                </a:extLst>
              </p:cNvPr>
              <p:cNvSpPr>
                <a:spLocks noChangeAspect="1"/>
              </p:cNvSpPr>
              <p:nvPr/>
            </p:nvSpPr>
            <p:spPr>
              <a:xfrm>
                <a:off x="6431207" y="4892101"/>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9" name="Oval 198">
                <a:extLst>
                  <a:ext uri="{FF2B5EF4-FFF2-40B4-BE49-F238E27FC236}">
                    <a16:creationId xmlns:a16="http://schemas.microsoft.com/office/drawing/2014/main" id="{6C5306F1-973D-4507-9550-BBDECDA35B54}"/>
                  </a:ext>
                </a:extLst>
              </p:cNvPr>
              <p:cNvSpPr>
                <a:spLocks noChangeAspect="1"/>
              </p:cNvSpPr>
              <p:nvPr/>
            </p:nvSpPr>
            <p:spPr>
              <a:xfrm>
                <a:off x="6986383" y="4444265"/>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0" name="Oval 199">
                <a:extLst>
                  <a:ext uri="{FF2B5EF4-FFF2-40B4-BE49-F238E27FC236}">
                    <a16:creationId xmlns:a16="http://schemas.microsoft.com/office/drawing/2014/main" id="{A43A6E83-4FE4-4425-9711-498EF32E30AC}"/>
                  </a:ext>
                </a:extLst>
              </p:cNvPr>
              <p:cNvSpPr>
                <a:spLocks noChangeAspect="1"/>
              </p:cNvSpPr>
              <p:nvPr/>
            </p:nvSpPr>
            <p:spPr>
              <a:xfrm>
                <a:off x="6662846" y="5016249"/>
                <a:ext cx="166394" cy="178170"/>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1" name="Oval 200">
                <a:extLst>
                  <a:ext uri="{FF2B5EF4-FFF2-40B4-BE49-F238E27FC236}">
                    <a16:creationId xmlns:a16="http://schemas.microsoft.com/office/drawing/2014/main" id="{2BC29A45-D145-4FBF-B828-57B49725FC1E}"/>
                  </a:ext>
                </a:extLst>
              </p:cNvPr>
              <p:cNvSpPr>
                <a:spLocks noChangeAspect="1"/>
              </p:cNvSpPr>
              <p:nvPr/>
            </p:nvSpPr>
            <p:spPr>
              <a:xfrm>
                <a:off x="6162851" y="5066312"/>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2" name="Oval 201">
                <a:extLst>
                  <a:ext uri="{FF2B5EF4-FFF2-40B4-BE49-F238E27FC236}">
                    <a16:creationId xmlns:a16="http://schemas.microsoft.com/office/drawing/2014/main" id="{66D4920A-21AB-4CF4-BDB8-DB8398D6BEED}"/>
                  </a:ext>
                </a:extLst>
              </p:cNvPr>
              <p:cNvSpPr>
                <a:spLocks noChangeAspect="1"/>
              </p:cNvSpPr>
              <p:nvPr/>
            </p:nvSpPr>
            <p:spPr>
              <a:xfrm>
                <a:off x="6840634" y="4823544"/>
                <a:ext cx="115942" cy="124148"/>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3" name="Oval 202">
                <a:extLst>
                  <a:ext uri="{FF2B5EF4-FFF2-40B4-BE49-F238E27FC236}">
                    <a16:creationId xmlns:a16="http://schemas.microsoft.com/office/drawing/2014/main" id="{E904FB5D-6DDD-4CF9-BC7A-B8E957AACE62}"/>
                  </a:ext>
                </a:extLst>
              </p:cNvPr>
              <p:cNvSpPr>
                <a:spLocks noChangeAspect="1"/>
              </p:cNvSpPr>
              <p:nvPr/>
            </p:nvSpPr>
            <p:spPr>
              <a:xfrm>
                <a:off x="7136717" y="4699397"/>
                <a:ext cx="115942" cy="124148"/>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04" name="Straight Arrow Connector 203">
                <a:extLst>
                  <a:ext uri="{FF2B5EF4-FFF2-40B4-BE49-F238E27FC236}">
                    <a16:creationId xmlns:a16="http://schemas.microsoft.com/office/drawing/2014/main" id="{607A425B-9669-4CEE-BE55-7F880B7A8BA6}"/>
                  </a:ext>
                </a:extLst>
              </p:cNvPr>
              <p:cNvCxnSpPr>
                <a:cxnSpLocks/>
                <a:stCxn id="191" idx="3"/>
                <a:endCxn id="193" idx="7"/>
              </p:cNvCxnSpPr>
              <p:nvPr/>
            </p:nvCxnSpPr>
            <p:spPr>
              <a:xfrm flipH="1">
                <a:off x="6105388" y="4140741"/>
                <a:ext cx="220240" cy="212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D496C789-361B-4090-A5C4-D4245EC4D7F7}"/>
                  </a:ext>
                </a:extLst>
              </p:cNvPr>
              <p:cNvCxnSpPr>
                <a:cxnSpLocks/>
                <a:endCxn id="201" idx="0"/>
              </p:cNvCxnSpPr>
              <p:nvPr/>
            </p:nvCxnSpPr>
            <p:spPr>
              <a:xfrm flipH="1">
                <a:off x="6220823" y="4206320"/>
                <a:ext cx="167984" cy="8599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6" name="Straight Arrow Connector 205">
                <a:extLst>
                  <a:ext uri="{FF2B5EF4-FFF2-40B4-BE49-F238E27FC236}">
                    <a16:creationId xmlns:a16="http://schemas.microsoft.com/office/drawing/2014/main" id="{263F03A0-1433-4BB0-AF67-EA955B5602AD}"/>
                  </a:ext>
                </a:extLst>
              </p:cNvPr>
              <p:cNvCxnSpPr>
                <a:cxnSpLocks/>
              </p:cNvCxnSpPr>
              <p:nvPr/>
            </p:nvCxnSpPr>
            <p:spPr>
              <a:xfrm flipH="1">
                <a:off x="5734954" y="4482937"/>
                <a:ext cx="143519" cy="647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78AEED0E-8533-4CD3-BE76-912B6A27EDC4}"/>
                  </a:ext>
                </a:extLst>
              </p:cNvPr>
              <p:cNvCxnSpPr>
                <a:cxnSpLocks/>
                <a:endCxn id="196" idx="7"/>
              </p:cNvCxnSpPr>
              <p:nvPr/>
            </p:nvCxnSpPr>
            <p:spPr>
              <a:xfrm flipH="1">
                <a:off x="5803943" y="4588821"/>
                <a:ext cx="132501" cy="174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097D2A59-7C8C-4A8A-AE44-BB1825B7784A}"/>
                  </a:ext>
                </a:extLst>
              </p:cNvPr>
              <p:cNvCxnSpPr>
                <a:cxnSpLocks/>
              </p:cNvCxnSpPr>
              <p:nvPr/>
            </p:nvCxnSpPr>
            <p:spPr>
              <a:xfrm>
                <a:off x="6006446" y="4602040"/>
                <a:ext cx="18021" cy="9735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CA7F381C-BB97-4C89-8744-2880E0A372FF}"/>
                  </a:ext>
                </a:extLst>
              </p:cNvPr>
              <p:cNvCxnSpPr>
                <a:cxnSpLocks/>
                <a:endCxn id="194" idx="0"/>
              </p:cNvCxnSpPr>
              <p:nvPr/>
            </p:nvCxnSpPr>
            <p:spPr>
              <a:xfrm>
                <a:off x="6508395" y="4222195"/>
                <a:ext cx="31580" cy="292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902847A8-AB55-4D28-90D6-22F5E22A0293}"/>
                  </a:ext>
                </a:extLst>
              </p:cNvPr>
              <p:cNvCxnSpPr>
                <a:cxnSpLocks/>
                <a:stCxn id="191" idx="5"/>
                <a:endCxn id="199" idx="1"/>
              </p:cNvCxnSpPr>
              <p:nvPr/>
            </p:nvCxnSpPr>
            <p:spPr>
              <a:xfrm>
                <a:off x="6584260" y="4140741"/>
                <a:ext cx="419102" cy="3217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1400E6E8-291A-4F06-BF14-38F6E41AA0D4}"/>
                  </a:ext>
                </a:extLst>
              </p:cNvPr>
              <p:cNvCxnSpPr>
                <a:cxnSpLocks/>
                <a:stCxn id="194" idx="6"/>
                <a:endCxn id="199" idx="2"/>
              </p:cNvCxnSpPr>
              <p:nvPr/>
            </p:nvCxnSpPr>
            <p:spPr>
              <a:xfrm flipV="1">
                <a:off x="6631415" y="4506339"/>
                <a:ext cx="354968" cy="99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0F13B1CC-05AE-46BC-BC08-335B7ED2C896}"/>
                  </a:ext>
                </a:extLst>
              </p:cNvPr>
              <p:cNvCxnSpPr>
                <a:cxnSpLocks/>
              </p:cNvCxnSpPr>
              <p:nvPr/>
            </p:nvCxnSpPr>
            <p:spPr>
              <a:xfrm>
                <a:off x="6593795" y="4716198"/>
                <a:ext cx="122412" cy="281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24911A8F-2650-43F0-9B20-BF0FD694889E}"/>
                  </a:ext>
                </a:extLst>
              </p:cNvPr>
              <p:cNvCxnSpPr>
                <a:cxnSpLocks/>
              </p:cNvCxnSpPr>
              <p:nvPr/>
            </p:nvCxnSpPr>
            <p:spPr>
              <a:xfrm flipH="1">
                <a:off x="6489178" y="4704319"/>
                <a:ext cx="23745" cy="17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F993C601-85B1-486C-AFC7-CCB51AB3238F}"/>
                  </a:ext>
                </a:extLst>
              </p:cNvPr>
              <p:cNvCxnSpPr>
                <a:cxnSpLocks/>
                <a:stCxn id="194" idx="5"/>
                <a:endCxn id="202" idx="1"/>
              </p:cNvCxnSpPr>
              <p:nvPr/>
            </p:nvCxnSpPr>
            <p:spPr>
              <a:xfrm>
                <a:off x="6604633" y="4670604"/>
                <a:ext cx="252980" cy="171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26DD8829-E7A9-45AA-907C-6CCCC4494FEE}"/>
                  </a:ext>
                </a:extLst>
              </p:cNvPr>
              <p:cNvCxnSpPr>
                <a:cxnSpLocks/>
              </p:cNvCxnSpPr>
              <p:nvPr/>
            </p:nvCxnSpPr>
            <p:spPr>
              <a:xfrm flipH="1" flipV="1">
                <a:off x="7080895" y="4558657"/>
                <a:ext cx="80028" cy="145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BC3A3A5E-B42E-4F74-B647-77F6D86F09DC}"/>
                  </a:ext>
                </a:extLst>
              </p:cNvPr>
              <p:cNvCxnSpPr>
                <a:cxnSpLocks/>
              </p:cNvCxnSpPr>
              <p:nvPr/>
            </p:nvCxnSpPr>
            <p:spPr>
              <a:xfrm flipH="1">
                <a:off x="6958599" y="4788528"/>
                <a:ext cx="176393" cy="682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17" name="Oval 216">
                <a:extLst>
                  <a:ext uri="{FF2B5EF4-FFF2-40B4-BE49-F238E27FC236}">
                    <a16:creationId xmlns:a16="http://schemas.microsoft.com/office/drawing/2014/main" id="{7F716BA1-3235-4DBB-B0D2-B472E0E56882}"/>
                  </a:ext>
                </a:extLst>
              </p:cNvPr>
              <p:cNvSpPr>
                <a:spLocks noChangeAspect="1"/>
              </p:cNvSpPr>
              <p:nvPr/>
            </p:nvSpPr>
            <p:spPr>
              <a:xfrm>
                <a:off x="7390450" y="4474706"/>
                <a:ext cx="78402" cy="83951"/>
              </a:xfrm>
              <a:prstGeom prst="ellipse">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18" name="Straight Arrow Connector 217">
                <a:extLst>
                  <a:ext uri="{FF2B5EF4-FFF2-40B4-BE49-F238E27FC236}">
                    <a16:creationId xmlns:a16="http://schemas.microsoft.com/office/drawing/2014/main" id="{4DE6C34B-F313-4956-9084-56D3F5D2DE3A}"/>
                  </a:ext>
                </a:extLst>
              </p:cNvPr>
              <p:cNvCxnSpPr>
                <a:cxnSpLocks/>
              </p:cNvCxnSpPr>
              <p:nvPr/>
            </p:nvCxnSpPr>
            <p:spPr>
              <a:xfrm>
                <a:off x="6618944" y="4082499"/>
                <a:ext cx="765225" cy="39888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EBD28F9D-3ACD-4FB2-A97C-34826F7D1FD7}"/>
                  </a:ext>
                </a:extLst>
              </p:cNvPr>
              <p:cNvCxnSpPr>
                <a:cxnSpLocks/>
                <a:endCxn id="192" idx="2"/>
              </p:cNvCxnSpPr>
              <p:nvPr/>
            </p:nvCxnSpPr>
            <p:spPr>
              <a:xfrm>
                <a:off x="6626095" y="3986009"/>
                <a:ext cx="402899" cy="1156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0" name="Oval 219">
                <a:extLst>
                  <a:ext uri="{FF2B5EF4-FFF2-40B4-BE49-F238E27FC236}">
                    <a16:creationId xmlns:a16="http://schemas.microsoft.com/office/drawing/2014/main" id="{911B8AC3-1AA1-4769-BD8B-903C722FC4AE}"/>
                  </a:ext>
                </a:extLst>
              </p:cNvPr>
              <p:cNvSpPr>
                <a:spLocks noChangeAspect="1"/>
              </p:cNvSpPr>
              <p:nvPr/>
            </p:nvSpPr>
            <p:spPr>
              <a:xfrm>
                <a:off x="5788114" y="4091440"/>
                <a:ext cx="137160" cy="137160"/>
              </a:xfrm>
              <a:prstGeom prst="ellipse">
                <a:avLst/>
              </a:prstGeom>
              <a:solidFill>
                <a:srgbClr val="70AD4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21" name="Straight Arrow Connector 220">
                <a:extLst>
                  <a:ext uri="{FF2B5EF4-FFF2-40B4-BE49-F238E27FC236}">
                    <a16:creationId xmlns:a16="http://schemas.microsoft.com/office/drawing/2014/main" id="{7B1F2574-82FB-423B-9061-55C030BBF7C9}"/>
                  </a:ext>
                </a:extLst>
              </p:cNvPr>
              <p:cNvCxnSpPr>
                <a:cxnSpLocks/>
              </p:cNvCxnSpPr>
              <p:nvPr/>
            </p:nvCxnSpPr>
            <p:spPr>
              <a:xfrm flipV="1">
                <a:off x="5932425" y="4027807"/>
                <a:ext cx="322511" cy="1014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sp>
          <p:nvSpPr>
            <p:cNvPr id="413" name="TextBox 412">
              <a:extLst>
                <a:ext uri="{FF2B5EF4-FFF2-40B4-BE49-F238E27FC236}">
                  <a16:creationId xmlns:a16="http://schemas.microsoft.com/office/drawing/2014/main" id="{3646CD28-0600-4B5B-8846-7B4B4259E3BE}"/>
                </a:ext>
              </a:extLst>
            </p:cNvPr>
            <p:cNvSpPr txBox="1"/>
            <p:nvPr/>
          </p:nvSpPr>
          <p:spPr>
            <a:xfrm>
              <a:off x="3136376" y="104900"/>
              <a:ext cx="1085275" cy="400110"/>
            </a:xfrm>
            <a:prstGeom prst="rect">
              <a:avLst/>
            </a:prstGeom>
            <a:noFill/>
          </p:spPr>
          <p:txBody>
            <a:bodyPr wrap="square">
              <a:spAutoFit/>
            </a:bodyPr>
            <a:lstStyle/>
            <a:p>
              <a:pPr algn="ctr"/>
              <a:r>
                <a:rPr lang="en-US" sz="2000" b="1" dirty="0" err="1">
                  <a:latin typeface="Arial" panose="020B0604020202020204" pitchFamily="34" charset="0"/>
                  <a:cs typeface="Arial" panose="020B0604020202020204" pitchFamily="34" charset="0"/>
                </a:rPr>
                <a:t>scTaiji</a:t>
              </a:r>
              <a:endParaRPr lang="en-US" sz="2000" dirty="0">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FC507E5F-6AE9-2250-8BFB-37FD405B29E2}"/>
                </a:ext>
              </a:extLst>
            </p:cNvPr>
            <p:cNvSpPr/>
            <p:nvPr/>
          </p:nvSpPr>
          <p:spPr>
            <a:xfrm>
              <a:off x="2795566" y="2397178"/>
              <a:ext cx="1838965" cy="246221"/>
            </a:xfrm>
            <a:prstGeom prst="rect">
              <a:avLst/>
            </a:prstGeom>
          </p:spPr>
          <p:txBody>
            <a:bodyPr wrap="none">
              <a:spAutoFit/>
            </a:bodyPr>
            <a:lstStyle/>
            <a:p>
              <a:r>
                <a:rPr lang="en-US" sz="1000" dirty="0">
                  <a:solidFill>
                    <a:schemeClr val="bg1">
                      <a:lumMod val="50000"/>
                    </a:schemeClr>
                  </a:solidFill>
                  <a:latin typeface="Corbel" panose="020B0503020204020204" pitchFamily="34" charset="0"/>
                </a:rPr>
                <a:t>Granja </a:t>
              </a:r>
              <a:r>
                <a:rPr lang="en-US" sz="1000" i="1" dirty="0">
                  <a:solidFill>
                    <a:schemeClr val="bg1">
                      <a:lumMod val="50000"/>
                    </a:schemeClr>
                  </a:solidFill>
                  <a:latin typeface="Corbel" panose="020B0503020204020204" pitchFamily="34" charset="0"/>
                </a:rPr>
                <a:t>et al., Nat. Genet. </a:t>
              </a:r>
              <a:r>
                <a:rPr lang="en-US" sz="1000" dirty="0">
                  <a:solidFill>
                    <a:schemeClr val="bg1">
                      <a:lumMod val="50000"/>
                    </a:schemeClr>
                  </a:solidFill>
                  <a:latin typeface="Corbel" panose="020B0503020204020204" pitchFamily="34" charset="0"/>
                </a:rPr>
                <a:t>(2021)</a:t>
              </a:r>
            </a:p>
          </p:txBody>
        </p:sp>
        <p:grpSp>
          <p:nvGrpSpPr>
            <p:cNvPr id="3" name="Group 2">
              <a:extLst>
                <a:ext uri="{FF2B5EF4-FFF2-40B4-BE49-F238E27FC236}">
                  <a16:creationId xmlns:a16="http://schemas.microsoft.com/office/drawing/2014/main" id="{8EE160B4-74B2-2719-CD75-70EBF7E09FD4}"/>
                </a:ext>
              </a:extLst>
            </p:cNvPr>
            <p:cNvGrpSpPr/>
            <p:nvPr/>
          </p:nvGrpSpPr>
          <p:grpSpPr>
            <a:xfrm>
              <a:off x="2723109" y="917355"/>
              <a:ext cx="2127192" cy="1539958"/>
              <a:chOff x="2626237" y="1857615"/>
              <a:chExt cx="2127192" cy="1539958"/>
            </a:xfrm>
          </p:grpSpPr>
          <p:pic>
            <p:nvPicPr>
              <p:cNvPr id="108" name="Picture 107" descr="A picture containing calendar&#10;&#10;Description automatically generated">
                <a:extLst>
                  <a:ext uri="{FF2B5EF4-FFF2-40B4-BE49-F238E27FC236}">
                    <a16:creationId xmlns:a16="http://schemas.microsoft.com/office/drawing/2014/main" id="{C5568C24-B051-C770-D64D-899676DE8269}"/>
                  </a:ext>
                </a:extLst>
              </p:cNvPr>
              <p:cNvPicPr>
                <a:picLocks noChangeAspect="1"/>
              </p:cNvPicPr>
              <p:nvPr/>
            </p:nvPicPr>
            <p:blipFill rotWithShape="1">
              <a:blip r:embed="rId2"/>
              <a:srcRect t="41429" b="1"/>
              <a:stretch/>
            </p:blipFill>
            <p:spPr>
              <a:xfrm>
                <a:off x="2626237" y="2038223"/>
                <a:ext cx="2127192" cy="1359350"/>
              </a:xfrm>
              <a:prstGeom prst="rect">
                <a:avLst/>
              </a:prstGeom>
            </p:spPr>
          </p:pic>
          <p:sp>
            <p:nvSpPr>
              <p:cNvPr id="110" name="TextBox 109">
                <a:extLst>
                  <a:ext uri="{FF2B5EF4-FFF2-40B4-BE49-F238E27FC236}">
                    <a16:creationId xmlns:a16="http://schemas.microsoft.com/office/drawing/2014/main" id="{C32A5FD1-333B-B941-F981-5CF7069196D9}"/>
                  </a:ext>
                </a:extLst>
              </p:cNvPr>
              <p:cNvSpPr txBox="1"/>
              <p:nvPr/>
            </p:nvSpPr>
            <p:spPr>
              <a:xfrm>
                <a:off x="3226738" y="1857615"/>
                <a:ext cx="926190" cy="215444"/>
              </a:xfrm>
              <a:prstGeom prst="rect">
                <a:avLst/>
              </a:prstGeom>
              <a:noFill/>
            </p:spPr>
            <p:txBody>
              <a:bodyPr wrap="square" rtlCol="0">
                <a:spAutoFit/>
              </a:bodyPr>
              <a:lstStyle/>
              <a:p>
                <a:r>
                  <a:rPr lang="en-US" sz="800" dirty="0" err="1">
                    <a:latin typeface="Arial" panose="020B0604020202020204" pitchFamily="34" charset="0"/>
                    <a:cs typeface="Arial" panose="020B0604020202020204" pitchFamily="34" charset="0"/>
                  </a:rPr>
                  <a:t>scATAC</a:t>
                </a:r>
                <a:r>
                  <a:rPr lang="en-US" sz="800" dirty="0">
                    <a:latin typeface="Arial" panose="020B0604020202020204" pitchFamily="34" charset="0"/>
                    <a:cs typeface="Arial" panose="020B0604020202020204" pitchFamily="34" charset="0"/>
                  </a:rPr>
                  <a:t>-seq</a:t>
                </a:r>
              </a:p>
            </p:txBody>
          </p:sp>
        </p:grpSp>
        <p:grpSp>
          <p:nvGrpSpPr>
            <p:cNvPr id="44" name="Group 43">
              <a:extLst>
                <a:ext uri="{FF2B5EF4-FFF2-40B4-BE49-F238E27FC236}">
                  <a16:creationId xmlns:a16="http://schemas.microsoft.com/office/drawing/2014/main" id="{4E03C64C-3EB5-185D-5363-A396BF02DA92}"/>
                </a:ext>
              </a:extLst>
            </p:cNvPr>
            <p:cNvGrpSpPr>
              <a:grpSpLocks noChangeAspect="1"/>
            </p:cNvGrpSpPr>
            <p:nvPr/>
          </p:nvGrpSpPr>
          <p:grpSpPr>
            <a:xfrm>
              <a:off x="2461960" y="2892361"/>
              <a:ext cx="2636798" cy="1319741"/>
              <a:chOff x="2894351" y="4083799"/>
              <a:chExt cx="1795001" cy="898413"/>
            </a:xfrm>
          </p:grpSpPr>
          <p:grpSp>
            <p:nvGrpSpPr>
              <p:cNvPr id="22" name="Group 21">
                <a:extLst>
                  <a:ext uri="{FF2B5EF4-FFF2-40B4-BE49-F238E27FC236}">
                    <a16:creationId xmlns:a16="http://schemas.microsoft.com/office/drawing/2014/main" id="{C91A16E6-3F4B-DAD5-23BC-A5E562BF6BC9}"/>
                  </a:ext>
                </a:extLst>
              </p:cNvPr>
              <p:cNvGrpSpPr/>
              <p:nvPr/>
            </p:nvGrpSpPr>
            <p:grpSpPr>
              <a:xfrm>
                <a:off x="3110099" y="4188655"/>
                <a:ext cx="756415" cy="294834"/>
                <a:chOff x="4552850" y="4044714"/>
                <a:chExt cx="756415" cy="294834"/>
              </a:xfrm>
            </p:grpSpPr>
            <p:cxnSp>
              <p:nvCxnSpPr>
                <p:cNvPr id="133" name="Straight Connector 132">
                  <a:extLst>
                    <a:ext uri="{FF2B5EF4-FFF2-40B4-BE49-F238E27FC236}">
                      <a16:creationId xmlns:a16="http://schemas.microsoft.com/office/drawing/2014/main" id="{45359B2A-296E-2C19-061B-8FC4FD1680BF}"/>
                    </a:ext>
                  </a:extLst>
                </p:cNvPr>
                <p:cNvCxnSpPr>
                  <a:cxnSpLocks/>
                </p:cNvCxnSpPr>
                <p:nvPr/>
              </p:nvCxnSpPr>
              <p:spPr>
                <a:xfrm flipV="1">
                  <a:off x="4552850" y="4336812"/>
                  <a:ext cx="756415" cy="273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4" name="Freeform 133">
                  <a:extLst>
                    <a:ext uri="{FF2B5EF4-FFF2-40B4-BE49-F238E27FC236}">
                      <a16:creationId xmlns:a16="http://schemas.microsoft.com/office/drawing/2014/main" id="{5E715533-C2BA-5B43-E880-9CFE5AD5ED8A}"/>
                    </a:ext>
                  </a:extLst>
                </p:cNvPr>
                <p:cNvSpPr/>
                <p:nvPr/>
              </p:nvSpPr>
              <p:spPr>
                <a:xfrm>
                  <a:off x="4657935" y="4044714"/>
                  <a:ext cx="149190" cy="294834"/>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1" name="Group 160">
                <a:extLst>
                  <a:ext uri="{FF2B5EF4-FFF2-40B4-BE49-F238E27FC236}">
                    <a16:creationId xmlns:a16="http://schemas.microsoft.com/office/drawing/2014/main" id="{926C2276-1B2D-6AF2-533B-3202EDF8BFE7}"/>
                  </a:ext>
                </a:extLst>
              </p:cNvPr>
              <p:cNvGrpSpPr/>
              <p:nvPr/>
            </p:nvGrpSpPr>
            <p:grpSpPr>
              <a:xfrm>
                <a:off x="3110099" y="4268459"/>
                <a:ext cx="756415" cy="304153"/>
                <a:chOff x="4552850" y="4044714"/>
                <a:chExt cx="756415" cy="304153"/>
              </a:xfrm>
            </p:grpSpPr>
            <p:cxnSp>
              <p:nvCxnSpPr>
                <p:cNvPr id="162" name="Straight Connector 161">
                  <a:extLst>
                    <a:ext uri="{FF2B5EF4-FFF2-40B4-BE49-F238E27FC236}">
                      <a16:creationId xmlns:a16="http://schemas.microsoft.com/office/drawing/2014/main" id="{DFBC6A8B-1C85-F997-ACE5-C1B74C202CF8}"/>
                    </a:ext>
                  </a:extLst>
                </p:cNvPr>
                <p:cNvCxnSpPr>
                  <a:cxnSpLocks/>
                </p:cNvCxnSpPr>
                <p:nvPr/>
              </p:nvCxnSpPr>
              <p:spPr>
                <a:xfrm flipV="1">
                  <a:off x="4552850" y="4336812"/>
                  <a:ext cx="756415" cy="27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3" name="Freeform 162">
                  <a:extLst>
                    <a:ext uri="{FF2B5EF4-FFF2-40B4-BE49-F238E27FC236}">
                      <a16:creationId xmlns:a16="http://schemas.microsoft.com/office/drawing/2014/main" id="{75F209D9-E00A-6960-2EB7-8B21434E203B}"/>
                    </a:ext>
                  </a:extLst>
                </p:cNvPr>
                <p:cNvSpPr/>
                <p:nvPr/>
              </p:nvSpPr>
              <p:spPr>
                <a:xfrm>
                  <a:off x="4657935" y="4044714"/>
                  <a:ext cx="149190" cy="294834"/>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64" name="Freeform 163">
                  <a:extLst>
                    <a:ext uri="{FF2B5EF4-FFF2-40B4-BE49-F238E27FC236}">
                      <a16:creationId xmlns:a16="http://schemas.microsoft.com/office/drawing/2014/main" id="{4AF9E8D7-933D-9C29-78DC-1019382DA6DC}"/>
                    </a:ext>
                  </a:extLst>
                </p:cNvPr>
                <p:cNvSpPr/>
                <p:nvPr/>
              </p:nvSpPr>
              <p:spPr>
                <a:xfrm>
                  <a:off x="4971363" y="4130192"/>
                  <a:ext cx="149190" cy="218675"/>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3" name="Group 22">
                <a:extLst>
                  <a:ext uri="{FF2B5EF4-FFF2-40B4-BE49-F238E27FC236}">
                    <a16:creationId xmlns:a16="http://schemas.microsoft.com/office/drawing/2014/main" id="{13B26145-75EB-2C89-6186-DD93E66BF048}"/>
                  </a:ext>
                </a:extLst>
              </p:cNvPr>
              <p:cNvGrpSpPr/>
              <p:nvPr/>
            </p:nvGrpSpPr>
            <p:grpSpPr>
              <a:xfrm>
                <a:off x="3110098" y="4471179"/>
                <a:ext cx="756415" cy="179096"/>
                <a:chOff x="4552849" y="4336812"/>
                <a:chExt cx="756415" cy="179096"/>
              </a:xfrm>
            </p:grpSpPr>
            <p:cxnSp>
              <p:nvCxnSpPr>
                <p:cNvPr id="166" name="Straight Connector 165">
                  <a:extLst>
                    <a:ext uri="{FF2B5EF4-FFF2-40B4-BE49-F238E27FC236}">
                      <a16:creationId xmlns:a16="http://schemas.microsoft.com/office/drawing/2014/main" id="{A5A6F262-BBCA-60A1-3871-3D5BFE79EA15}"/>
                    </a:ext>
                  </a:extLst>
                </p:cNvPr>
                <p:cNvCxnSpPr>
                  <a:cxnSpLocks/>
                </p:cNvCxnSpPr>
                <p:nvPr/>
              </p:nvCxnSpPr>
              <p:spPr>
                <a:xfrm flipV="1">
                  <a:off x="4552849" y="4513172"/>
                  <a:ext cx="756415" cy="27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68" name="Freeform 167">
                  <a:extLst>
                    <a:ext uri="{FF2B5EF4-FFF2-40B4-BE49-F238E27FC236}">
                      <a16:creationId xmlns:a16="http://schemas.microsoft.com/office/drawing/2014/main" id="{1C584EA1-33B4-C6E2-67E4-E78FD914ED9D}"/>
                    </a:ext>
                  </a:extLst>
                </p:cNvPr>
                <p:cNvSpPr/>
                <p:nvPr/>
              </p:nvSpPr>
              <p:spPr>
                <a:xfrm>
                  <a:off x="5187603" y="4336812"/>
                  <a:ext cx="45719"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69" name="Freeform 168">
                  <a:extLst>
                    <a:ext uri="{FF2B5EF4-FFF2-40B4-BE49-F238E27FC236}">
                      <a16:creationId xmlns:a16="http://schemas.microsoft.com/office/drawing/2014/main" id="{4F219D2A-73CA-2311-C88B-84EE71741D56}"/>
                    </a:ext>
                  </a:extLst>
                </p:cNvPr>
                <p:cNvSpPr/>
                <p:nvPr/>
              </p:nvSpPr>
              <p:spPr>
                <a:xfrm>
                  <a:off x="4657935" y="4336812"/>
                  <a:ext cx="146062"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24" name="TextBox 23">
                <a:extLst>
                  <a:ext uri="{FF2B5EF4-FFF2-40B4-BE49-F238E27FC236}">
                    <a16:creationId xmlns:a16="http://schemas.microsoft.com/office/drawing/2014/main" id="{BCB683D8-E2E9-35AF-2E34-D41C00CA2954}"/>
                  </a:ext>
                </a:extLst>
              </p:cNvPr>
              <p:cNvSpPr txBox="1"/>
              <p:nvPr/>
            </p:nvSpPr>
            <p:spPr>
              <a:xfrm>
                <a:off x="2894351" y="4249173"/>
                <a:ext cx="329197" cy="178091"/>
              </a:xfrm>
              <a:prstGeom prst="rect">
                <a:avLst/>
              </a:prstGeom>
              <a:noFill/>
            </p:spPr>
            <p:txBody>
              <a:bodyPr wrap="square" rtlCol="0">
                <a:spAutoFit/>
              </a:bodyPr>
              <a:lstStyle/>
              <a:p>
                <a:r>
                  <a:rPr lang="en-US" sz="1100" dirty="0"/>
                  <a:t>cell</a:t>
                </a:r>
              </a:p>
            </p:txBody>
          </p:sp>
          <p:sp>
            <p:nvSpPr>
              <p:cNvPr id="170" name="TextBox 169">
                <a:extLst>
                  <a:ext uri="{FF2B5EF4-FFF2-40B4-BE49-F238E27FC236}">
                    <a16:creationId xmlns:a16="http://schemas.microsoft.com/office/drawing/2014/main" id="{776A2373-047C-F0B7-9F32-D32398F59698}"/>
                  </a:ext>
                </a:extLst>
              </p:cNvPr>
              <p:cNvSpPr txBox="1"/>
              <p:nvPr/>
            </p:nvSpPr>
            <p:spPr>
              <a:xfrm>
                <a:off x="2902622" y="4375492"/>
                <a:ext cx="239313" cy="178091"/>
              </a:xfrm>
              <a:prstGeom prst="rect">
                <a:avLst/>
              </a:prstGeom>
              <a:noFill/>
            </p:spPr>
            <p:txBody>
              <a:bodyPr wrap="square" rtlCol="0">
                <a:spAutoFit/>
              </a:bodyPr>
              <a:lstStyle/>
              <a:p>
                <a:r>
                  <a:rPr lang="en-US" sz="1100" dirty="0"/>
                  <a:t>1</a:t>
                </a:r>
              </a:p>
            </p:txBody>
          </p:sp>
          <p:sp>
            <p:nvSpPr>
              <p:cNvPr id="171" name="TextBox 170">
                <a:extLst>
                  <a:ext uri="{FF2B5EF4-FFF2-40B4-BE49-F238E27FC236}">
                    <a16:creationId xmlns:a16="http://schemas.microsoft.com/office/drawing/2014/main" id="{45ACBDD6-EF7D-A5F2-D710-AA4472F714FB}"/>
                  </a:ext>
                </a:extLst>
              </p:cNvPr>
              <p:cNvSpPr txBox="1"/>
              <p:nvPr/>
            </p:nvSpPr>
            <p:spPr>
              <a:xfrm>
                <a:off x="2905421" y="4472927"/>
                <a:ext cx="239313" cy="178091"/>
              </a:xfrm>
              <a:prstGeom prst="rect">
                <a:avLst/>
              </a:prstGeom>
              <a:noFill/>
            </p:spPr>
            <p:txBody>
              <a:bodyPr wrap="square" rtlCol="0">
                <a:spAutoFit/>
              </a:bodyPr>
              <a:lstStyle/>
              <a:p>
                <a:r>
                  <a:rPr lang="en-US" sz="1100" dirty="0"/>
                  <a:t>2</a:t>
                </a:r>
              </a:p>
            </p:txBody>
          </p:sp>
          <p:sp>
            <p:nvSpPr>
              <p:cNvPr id="172" name="TextBox 171">
                <a:extLst>
                  <a:ext uri="{FF2B5EF4-FFF2-40B4-BE49-F238E27FC236}">
                    <a16:creationId xmlns:a16="http://schemas.microsoft.com/office/drawing/2014/main" id="{9B768E46-9AB0-2F81-D08E-4AB00E0E837A}"/>
                  </a:ext>
                </a:extLst>
              </p:cNvPr>
              <p:cNvSpPr txBox="1"/>
              <p:nvPr/>
            </p:nvSpPr>
            <p:spPr>
              <a:xfrm>
                <a:off x="2904015" y="4565260"/>
                <a:ext cx="239313" cy="178091"/>
              </a:xfrm>
              <a:prstGeom prst="rect">
                <a:avLst/>
              </a:prstGeom>
              <a:noFill/>
            </p:spPr>
            <p:txBody>
              <a:bodyPr wrap="square" rtlCol="0">
                <a:spAutoFit/>
              </a:bodyPr>
              <a:lstStyle/>
              <a:p>
                <a:r>
                  <a:rPr lang="en-US" sz="1100" dirty="0"/>
                  <a:t>3</a:t>
                </a:r>
              </a:p>
            </p:txBody>
          </p:sp>
          <p:grpSp>
            <p:nvGrpSpPr>
              <p:cNvPr id="28" name="Group 27">
                <a:extLst>
                  <a:ext uri="{FF2B5EF4-FFF2-40B4-BE49-F238E27FC236}">
                    <a16:creationId xmlns:a16="http://schemas.microsoft.com/office/drawing/2014/main" id="{8797EA13-E0A9-2813-85DA-963654BD4CEC}"/>
                  </a:ext>
                </a:extLst>
              </p:cNvPr>
              <p:cNvGrpSpPr/>
              <p:nvPr/>
            </p:nvGrpSpPr>
            <p:grpSpPr>
              <a:xfrm>
                <a:off x="3110098" y="4724237"/>
                <a:ext cx="756415" cy="221411"/>
                <a:chOff x="2943655" y="4306355"/>
                <a:chExt cx="756415" cy="221411"/>
              </a:xfrm>
            </p:grpSpPr>
            <p:cxnSp>
              <p:nvCxnSpPr>
                <p:cNvPr id="174" name="Straight Connector 173">
                  <a:extLst>
                    <a:ext uri="{FF2B5EF4-FFF2-40B4-BE49-F238E27FC236}">
                      <a16:creationId xmlns:a16="http://schemas.microsoft.com/office/drawing/2014/main" id="{3E1F0962-5482-FF03-9165-1BB4A5B5EDB9}"/>
                    </a:ext>
                  </a:extLst>
                </p:cNvPr>
                <p:cNvCxnSpPr>
                  <a:cxnSpLocks/>
                </p:cNvCxnSpPr>
                <p:nvPr/>
              </p:nvCxnSpPr>
              <p:spPr>
                <a:xfrm flipV="1">
                  <a:off x="2943655" y="4525030"/>
                  <a:ext cx="756415" cy="273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5" name="Freeform 174">
                  <a:extLst>
                    <a:ext uri="{FF2B5EF4-FFF2-40B4-BE49-F238E27FC236}">
                      <a16:creationId xmlns:a16="http://schemas.microsoft.com/office/drawing/2014/main" id="{9F9EA1BD-6954-B1C5-458B-AB12F94A3813}"/>
                    </a:ext>
                  </a:extLst>
                </p:cNvPr>
                <p:cNvSpPr/>
                <p:nvPr/>
              </p:nvSpPr>
              <p:spPr>
                <a:xfrm>
                  <a:off x="3578409" y="4348670"/>
                  <a:ext cx="45719"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76" name="Freeform 175">
                  <a:extLst>
                    <a:ext uri="{FF2B5EF4-FFF2-40B4-BE49-F238E27FC236}">
                      <a16:creationId xmlns:a16="http://schemas.microsoft.com/office/drawing/2014/main" id="{89CD385D-C412-EB9C-0D39-D5713E8B8AEE}"/>
                    </a:ext>
                  </a:extLst>
                </p:cNvPr>
                <p:cNvSpPr/>
                <p:nvPr/>
              </p:nvSpPr>
              <p:spPr>
                <a:xfrm>
                  <a:off x="3048741" y="4348670"/>
                  <a:ext cx="146062" cy="176360"/>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78" name="Freeform 177">
                  <a:extLst>
                    <a:ext uri="{FF2B5EF4-FFF2-40B4-BE49-F238E27FC236}">
                      <a16:creationId xmlns:a16="http://schemas.microsoft.com/office/drawing/2014/main" id="{51BF4010-A841-F80A-C8B1-D3B00F2EB4DF}"/>
                    </a:ext>
                  </a:extLst>
                </p:cNvPr>
                <p:cNvSpPr/>
                <p:nvPr/>
              </p:nvSpPr>
              <p:spPr>
                <a:xfrm>
                  <a:off x="3358025" y="4306355"/>
                  <a:ext cx="149190" cy="218675"/>
                </a:xfrm>
                <a:custGeom>
                  <a:avLst/>
                  <a:gdLst>
                    <a:gd name="connsiteX0" fmla="*/ 0 w 535258"/>
                    <a:gd name="connsiteY0" fmla="*/ 412596 h 412596"/>
                    <a:gd name="connsiteX1" fmla="*/ 262054 w 535258"/>
                    <a:gd name="connsiteY1" fmla="*/ 1 h 412596"/>
                    <a:gd name="connsiteX2" fmla="*/ 535258 w 535258"/>
                    <a:gd name="connsiteY2" fmla="*/ 407021 h 412596"/>
                  </a:gdLst>
                  <a:ahLst/>
                  <a:cxnLst>
                    <a:cxn ang="0">
                      <a:pos x="connsiteX0" y="connsiteY0"/>
                    </a:cxn>
                    <a:cxn ang="0">
                      <a:pos x="connsiteX1" y="connsiteY1"/>
                    </a:cxn>
                    <a:cxn ang="0">
                      <a:pos x="connsiteX2" y="connsiteY2"/>
                    </a:cxn>
                  </a:cxnLst>
                  <a:rect l="l" t="t" r="r" b="b"/>
                  <a:pathLst>
                    <a:path w="535258" h="412596">
                      <a:moveTo>
                        <a:pt x="0" y="412596"/>
                      </a:moveTo>
                      <a:cubicBezTo>
                        <a:pt x="86422" y="206763"/>
                        <a:pt x="172844" y="930"/>
                        <a:pt x="262054" y="1"/>
                      </a:cubicBezTo>
                      <a:cubicBezTo>
                        <a:pt x="351264" y="-928"/>
                        <a:pt x="468351" y="369850"/>
                        <a:pt x="535258" y="407021"/>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39" name="Group 38">
                <a:extLst>
                  <a:ext uri="{FF2B5EF4-FFF2-40B4-BE49-F238E27FC236}">
                    <a16:creationId xmlns:a16="http://schemas.microsoft.com/office/drawing/2014/main" id="{D1E51CC6-38AD-B557-1567-B0637A7CC75A}"/>
                  </a:ext>
                </a:extLst>
              </p:cNvPr>
              <p:cNvGrpSpPr/>
              <p:nvPr/>
            </p:nvGrpSpPr>
            <p:grpSpPr>
              <a:xfrm>
                <a:off x="3962684" y="4239422"/>
                <a:ext cx="574870" cy="181330"/>
                <a:chOff x="3864309" y="3902744"/>
                <a:chExt cx="574870" cy="181330"/>
              </a:xfrm>
            </p:grpSpPr>
            <p:sp>
              <p:nvSpPr>
                <p:cNvPr id="182" name="TextBox 181">
                  <a:extLst>
                    <a:ext uri="{FF2B5EF4-FFF2-40B4-BE49-F238E27FC236}">
                      <a16:creationId xmlns:a16="http://schemas.microsoft.com/office/drawing/2014/main" id="{A8EDF440-81AD-6381-527D-DCA002D34DFB}"/>
                    </a:ext>
                  </a:extLst>
                </p:cNvPr>
                <p:cNvSpPr txBox="1"/>
                <p:nvPr/>
              </p:nvSpPr>
              <p:spPr>
                <a:xfrm>
                  <a:off x="3864309" y="3905983"/>
                  <a:ext cx="213912" cy="178091"/>
                </a:xfrm>
                <a:prstGeom prst="rect">
                  <a:avLst/>
                </a:prstGeom>
                <a:noFill/>
              </p:spPr>
              <p:txBody>
                <a:bodyPr wrap="square" rtlCol="0">
                  <a:spAutoFit/>
                </a:bodyPr>
                <a:lstStyle/>
                <a:p>
                  <a:r>
                    <a:rPr lang="en-US" sz="1100" dirty="0"/>
                    <a:t>2 </a:t>
                  </a:r>
                </a:p>
              </p:txBody>
            </p:sp>
            <p:sp>
              <p:nvSpPr>
                <p:cNvPr id="183" name="TextBox 182">
                  <a:extLst>
                    <a:ext uri="{FF2B5EF4-FFF2-40B4-BE49-F238E27FC236}">
                      <a16:creationId xmlns:a16="http://schemas.microsoft.com/office/drawing/2014/main" id="{FE3CCF54-0866-88A0-1157-D6B836667180}"/>
                    </a:ext>
                  </a:extLst>
                </p:cNvPr>
                <p:cNvSpPr txBox="1"/>
                <p:nvPr/>
              </p:nvSpPr>
              <p:spPr>
                <a:xfrm>
                  <a:off x="3975519" y="3905983"/>
                  <a:ext cx="213912" cy="178091"/>
                </a:xfrm>
                <a:prstGeom prst="rect">
                  <a:avLst/>
                </a:prstGeom>
                <a:noFill/>
              </p:spPr>
              <p:txBody>
                <a:bodyPr wrap="square" rtlCol="0">
                  <a:spAutoFit/>
                </a:bodyPr>
                <a:lstStyle/>
                <a:p>
                  <a:r>
                    <a:rPr lang="en-US" sz="1100" dirty="0"/>
                    <a:t>0 </a:t>
                  </a:r>
                </a:p>
              </p:txBody>
            </p:sp>
            <p:sp>
              <p:nvSpPr>
                <p:cNvPr id="184" name="TextBox 183">
                  <a:extLst>
                    <a:ext uri="{FF2B5EF4-FFF2-40B4-BE49-F238E27FC236}">
                      <a16:creationId xmlns:a16="http://schemas.microsoft.com/office/drawing/2014/main" id="{D7AA9827-2FD6-5046-32C2-692DBC35C2F7}"/>
                    </a:ext>
                  </a:extLst>
                </p:cNvPr>
                <p:cNvSpPr txBox="1"/>
                <p:nvPr/>
              </p:nvSpPr>
              <p:spPr>
                <a:xfrm>
                  <a:off x="4225267" y="3902744"/>
                  <a:ext cx="213912" cy="178091"/>
                </a:xfrm>
                <a:prstGeom prst="rect">
                  <a:avLst/>
                </a:prstGeom>
                <a:noFill/>
              </p:spPr>
              <p:txBody>
                <a:bodyPr wrap="square" rtlCol="0">
                  <a:spAutoFit/>
                </a:bodyPr>
                <a:lstStyle/>
                <a:p>
                  <a:r>
                    <a:rPr lang="en-US" sz="1100" dirty="0"/>
                    <a:t>1 </a:t>
                  </a:r>
                </a:p>
              </p:txBody>
            </p:sp>
            <p:sp>
              <p:nvSpPr>
                <p:cNvPr id="186" name="TextBox 185">
                  <a:extLst>
                    <a:ext uri="{FF2B5EF4-FFF2-40B4-BE49-F238E27FC236}">
                      <a16:creationId xmlns:a16="http://schemas.microsoft.com/office/drawing/2014/main" id="{D026C9E7-54E5-A32C-2797-C3E19768F07E}"/>
                    </a:ext>
                  </a:extLst>
                </p:cNvPr>
                <p:cNvSpPr txBox="1"/>
                <p:nvPr/>
              </p:nvSpPr>
              <p:spPr>
                <a:xfrm>
                  <a:off x="4100293" y="3905983"/>
                  <a:ext cx="213912" cy="178091"/>
                </a:xfrm>
                <a:prstGeom prst="rect">
                  <a:avLst/>
                </a:prstGeom>
                <a:noFill/>
              </p:spPr>
              <p:txBody>
                <a:bodyPr wrap="square" rtlCol="0">
                  <a:spAutoFit/>
                </a:bodyPr>
                <a:lstStyle/>
                <a:p>
                  <a:r>
                    <a:rPr lang="en-US" sz="1100" dirty="0"/>
                    <a:t>3 </a:t>
                  </a:r>
                </a:p>
              </p:txBody>
            </p:sp>
          </p:grpSp>
          <p:grpSp>
            <p:nvGrpSpPr>
              <p:cNvPr id="40" name="Group 39">
                <a:extLst>
                  <a:ext uri="{FF2B5EF4-FFF2-40B4-BE49-F238E27FC236}">
                    <a16:creationId xmlns:a16="http://schemas.microsoft.com/office/drawing/2014/main" id="{44BE6DDF-097A-05CA-0D05-D7547E89155D}"/>
                  </a:ext>
                </a:extLst>
              </p:cNvPr>
              <p:cNvGrpSpPr/>
              <p:nvPr/>
            </p:nvGrpSpPr>
            <p:grpSpPr>
              <a:xfrm>
                <a:off x="3952212" y="4389053"/>
                <a:ext cx="590435" cy="181232"/>
                <a:chOff x="4431433" y="3754410"/>
                <a:chExt cx="590435" cy="181232"/>
              </a:xfrm>
            </p:grpSpPr>
            <p:sp>
              <p:nvSpPr>
                <p:cNvPr id="239" name="TextBox 238">
                  <a:extLst>
                    <a:ext uri="{FF2B5EF4-FFF2-40B4-BE49-F238E27FC236}">
                      <a16:creationId xmlns:a16="http://schemas.microsoft.com/office/drawing/2014/main" id="{9F75B553-3608-4218-005D-FBAD2A875D3F}"/>
                    </a:ext>
                  </a:extLst>
                </p:cNvPr>
                <p:cNvSpPr txBox="1"/>
                <p:nvPr/>
              </p:nvSpPr>
              <p:spPr>
                <a:xfrm>
                  <a:off x="4431433" y="3757551"/>
                  <a:ext cx="213912" cy="178091"/>
                </a:xfrm>
                <a:prstGeom prst="rect">
                  <a:avLst/>
                </a:prstGeom>
                <a:noFill/>
              </p:spPr>
              <p:txBody>
                <a:bodyPr wrap="square" rtlCol="0">
                  <a:spAutoFit/>
                </a:bodyPr>
                <a:lstStyle/>
                <a:p>
                  <a:r>
                    <a:rPr lang="en-US" sz="1100" dirty="0"/>
                    <a:t>0 </a:t>
                  </a:r>
                </a:p>
              </p:txBody>
            </p:sp>
            <p:sp>
              <p:nvSpPr>
                <p:cNvPr id="243" name="TextBox 242">
                  <a:extLst>
                    <a:ext uri="{FF2B5EF4-FFF2-40B4-BE49-F238E27FC236}">
                      <a16:creationId xmlns:a16="http://schemas.microsoft.com/office/drawing/2014/main" id="{BC5662EA-B172-4D84-5241-FF9695351681}"/>
                    </a:ext>
                  </a:extLst>
                </p:cNvPr>
                <p:cNvSpPr txBox="1"/>
                <p:nvPr/>
              </p:nvSpPr>
              <p:spPr>
                <a:xfrm>
                  <a:off x="4556207" y="3754410"/>
                  <a:ext cx="213912" cy="178091"/>
                </a:xfrm>
                <a:prstGeom prst="rect">
                  <a:avLst/>
                </a:prstGeom>
                <a:noFill/>
              </p:spPr>
              <p:txBody>
                <a:bodyPr wrap="square" rtlCol="0">
                  <a:spAutoFit/>
                </a:bodyPr>
                <a:lstStyle/>
                <a:p>
                  <a:r>
                    <a:rPr lang="en-US" sz="1100" dirty="0"/>
                    <a:t>0 </a:t>
                  </a:r>
                </a:p>
              </p:txBody>
            </p:sp>
            <p:sp>
              <p:nvSpPr>
                <p:cNvPr id="244" name="TextBox 243">
                  <a:extLst>
                    <a:ext uri="{FF2B5EF4-FFF2-40B4-BE49-F238E27FC236}">
                      <a16:creationId xmlns:a16="http://schemas.microsoft.com/office/drawing/2014/main" id="{5FEB9924-FD8B-72D6-F6CC-6635D869E537}"/>
                    </a:ext>
                  </a:extLst>
                </p:cNvPr>
                <p:cNvSpPr txBox="1"/>
                <p:nvPr/>
              </p:nvSpPr>
              <p:spPr>
                <a:xfrm>
                  <a:off x="4807956" y="3754410"/>
                  <a:ext cx="213912" cy="178091"/>
                </a:xfrm>
                <a:prstGeom prst="rect">
                  <a:avLst/>
                </a:prstGeom>
                <a:noFill/>
              </p:spPr>
              <p:txBody>
                <a:bodyPr wrap="square" rtlCol="0">
                  <a:spAutoFit/>
                </a:bodyPr>
                <a:lstStyle/>
                <a:p>
                  <a:r>
                    <a:rPr lang="en-US" sz="1100" dirty="0"/>
                    <a:t>1 </a:t>
                  </a:r>
                </a:p>
              </p:txBody>
            </p:sp>
            <p:sp>
              <p:nvSpPr>
                <p:cNvPr id="245" name="TextBox 244">
                  <a:extLst>
                    <a:ext uri="{FF2B5EF4-FFF2-40B4-BE49-F238E27FC236}">
                      <a16:creationId xmlns:a16="http://schemas.microsoft.com/office/drawing/2014/main" id="{5112CF28-863C-4D2D-E8A7-49090A4F6018}"/>
                    </a:ext>
                  </a:extLst>
                </p:cNvPr>
                <p:cNvSpPr txBox="1"/>
                <p:nvPr/>
              </p:nvSpPr>
              <p:spPr>
                <a:xfrm>
                  <a:off x="4674017" y="3754603"/>
                  <a:ext cx="213912" cy="178091"/>
                </a:xfrm>
                <a:prstGeom prst="rect">
                  <a:avLst/>
                </a:prstGeom>
                <a:noFill/>
              </p:spPr>
              <p:txBody>
                <a:bodyPr wrap="square" rtlCol="0">
                  <a:spAutoFit/>
                </a:bodyPr>
                <a:lstStyle/>
                <a:p>
                  <a:r>
                    <a:rPr lang="en-US" sz="1100" dirty="0"/>
                    <a:t>2 </a:t>
                  </a:r>
                </a:p>
              </p:txBody>
            </p:sp>
          </p:grpSp>
          <p:grpSp>
            <p:nvGrpSpPr>
              <p:cNvPr id="38" name="Group 37">
                <a:extLst>
                  <a:ext uri="{FF2B5EF4-FFF2-40B4-BE49-F238E27FC236}">
                    <a16:creationId xmlns:a16="http://schemas.microsoft.com/office/drawing/2014/main" id="{72B8469E-9D1F-7BAD-7CFF-4DDD46D1AFB1}"/>
                  </a:ext>
                </a:extLst>
              </p:cNvPr>
              <p:cNvGrpSpPr/>
              <p:nvPr/>
            </p:nvGrpSpPr>
            <p:grpSpPr>
              <a:xfrm>
                <a:off x="4006164" y="4411705"/>
                <a:ext cx="506850" cy="126784"/>
                <a:chOff x="4532475" y="3987809"/>
                <a:chExt cx="506850" cy="126784"/>
              </a:xfrm>
            </p:grpSpPr>
            <p:sp>
              <p:nvSpPr>
                <p:cNvPr id="238" name="Rectangle 237">
                  <a:extLst>
                    <a:ext uri="{FF2B5EF4-FFF2-40B4-BE49-F238E27FC236}">
                      <a16:creationId xmlns:a16="http://schemas.microsoft.com/office/drawing/2014/main" id="{DB3A6C58-C227-7B34-5F1F-A89FBC91C99F}"/>
                    </a:ext>
                  </a:extLst>
                </p:cNvPr>
                <p:cNvSpPr/>
                <p:nvPr/>
              </p:nvSpPr>
              <p:spPr>
                <a:xfrm>
                  <a:off x="4532475" y="3995721"/>
                  <a:ext cx="506850" cy="10805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46" name="Straight Connector 245">
                  <a:extLst>
                    <a:ext uri="{FF2B5EF4-FFF2-40B4-BE49-F238E27FC236}">
                      <a16:creationId xmlns:a16="http://schemas.microsoft.com/office/drawing/2014/main" id="{C0E1BA6E-E2C9-CF0D-FB3D-B1B97858FF47}"/>
                    </a:ext>
                  </a:extLst>
                </p:cNvPr>
                <p:cNvCxnSpPr>
                  <a:cxnSpLocks/>
                </p:cNvCxnSpPr>
                <p:nvPr/>
              </p:nvCxnSpPr>
              <p:spPr>
                <a:xfrm>
                  <a:off x="4658311" y="3995721"/>
                  <a:ext cx="0" cy="1188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8562558-61F0-8FC4-9E66-2541E535BB7A}"/>
                    </a:ext>
                  </a:extLst>
                </p:cNvPr>
                <p:cNvCxnSpPr>
                  <a:cxnSpLocks/>
                </p:cNvCxnSpPr>
                <p:nvPr/>
              </p:nvCxnSpPr>
              <p:spPr>
                <a:xfrm>
                  <a:off x="4778627" y="3987809"/>
                  <a:ext cx="0" cy="1188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23213CC-2E99-CAEC-8E29-BB8F12BC5C18}"/>
                    </a:ext>
                  </a:extLst>
                </p:cNvPr>
                <p:cNvCxnSpPr>
                  <a:cxnSpLocks/>
                </p:cNvCxnSpPr>
                <p:nvPr/>
              </p:nvCxnSpPr>
              <p:spPr>
                <a:xfrm>
                  <a:off x="4906963" y="3995721"/>
                  <a:ext cx="0" cy="11887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59DA21A7-FBA5-0A0A-330E-72CFFA7E41D7}"/>
                  </a:ext>
                </a:extLst>
              </p:cNvPr>
              <p:cNvGrpSpPr/>
              <p:nvPr/>
            </p:nvGrpSpPr>
            <p:grpSpPr>
              <a:xfrm>
                <a:off x="3958116" y="4526368"/>
                <a:ext cx="592125" cy="182435"/>
                <a:chOff x="3834803" y="3905953"/>
                <a:chExt cx="592125" cy="182435"/>
              </a:xfrm>
            </p:grpSpPr>
            <p:sp>
              <p:nvSpPr>
                <p:cNvPr id="251" name="TextBox 250">
                  <a:extLst>
                    <a:ext uri="{FF2B5EF4-FFF2-40B4-BE49-F238E27FC236}">
                      <a16:creationId xmlns:a16="http://schemas.microsoft.com/office/drawing/2014/main" id="{5FAFC5BC-BB51-C109-DD90-5C1AFA3D8DA1}"/>
                    </a:ext>
                  </a:extLst>
                </p:cNvPr>
                <p:cNvSpPr txBox="1"/>
                <p:nvPr/>
              </p:nvSpPr>
              <p:spPr>
                <a:xfrm>
                  <a:off x="3834803" y="3910297"/>
                  <a:ext cx="213912" cy="178091"/>
                </a:xfrm>
                <a:prstGeom prst="rect">
                  <a:avLst/>
                </a:prstGeom>
                <a:noFill/>
              </p:spPr>
              <p:txBody>
                <a:bodyPr wrap="square" rtlCol="0">
                  <a:spAutoFit/>
                </a:bodyPr>
                <a:lstStyle/>
                <a:p>
                  <a:r>
                    <a:rPr lang="en-US" sz="1100" dirty="0"/>
                    <a:t>0 </a:t>
                  </a:r>
                </a:p>
              </p:txBody>
            </p:sp>
            <p:sp>
              <p:nvSpPr>
                <p:cNvPr id="252" name="TextBox 251">
                  <a:extLst>
                    <a:ext uri="{FF2B5EF4-FFF2-40B4-BE49-F238E27FC236}">
                      <a16:creationId xmlns:a16="http://schemas.microsoft.com/office/drawing/2014/main" id="{52CEB713-76D0-EA5F-8966-8B5CDEE5D15F}"/>
                    </a:ext>
                  </a:extLst>
                </p:cNvPr>
                <p:cNvSpPr txBox="1"/>
                <p:nvPr/>
              </p:nvSpPr>
              <p:spPr>
                <a:xfrm>
                  <a:off x="3970785" y="3909192"/>
                  <a:ext cx="213912" cy="178091"/>
                </a:xfrm>
                <a:prstGeom prst="rect">
                  <a:avLst/>
                </a:prstGeom>
                <a:noFill/>
              </p:spPr>
              <p:txBody>
                <a:bodyPr wrap="square" rtlCol="0">
                  <a:spAutoFit/>
                </a:bodyPr>
                <a:lstStyle/>
                <a:p>
                  <a:r>
                    <a:rPr lang="en-US" sz="1100" dirty="0"/>
                    <a:t>4 </a:t>
                  </a:r>
                </a:p>
              </p:txBody>
            </p:sp>
            <p:sp>
              <p:nvSpPr>
                <p:cNvPr id="253" name="TextBox 252">
                  <a:extLst>
                    <a:ext uri="{FF2B5EF4-FFF2-40B4-BE49-F238E27FC236}">
                      <a16:creationId xmlns:a16="http://schemas.microsoft.com/office/drawing/2014/main" id="{7186C85E-3E1E-458B-4071-0E6C13CCFBC1}"/>
                    </a:ext>
                  </a:extLst>
                </p:cNvPr>
                <p:cNvSpPr txBox="1"/>
                <p:nvPr/>
              </p:nvSpPr>
              <p:spPr>
                <a:xfrm>
                  <a:off x="4213016" y="3905953"/>
                  <a:ext cx="213912" cy="178091"/>
                </a:xfrm>
                <a:prstGeom prst="rect">
                  <a:avLst/>
                </a:prstGeom>
                <a:noFill/>
              </p:spPr>
              <p:txBody>
                <a:bodyPr wrap="square" rtlCol="0">
                  <a:spAutoFit/>
                </a:bodyPr>
                <a:lstStyle/>
                <a:p>
                  <a:r>
                    <a:rPr lang="en-US" sz="1100" dirty="0"/>
                    <a:t>1 </a:t>
                  </a:r>
                </a:p>
              </p:txBody>
            </p:sp>
            <p:sp>
              <p:nvSpPr>
                <p:cNvPr id="254" name="TextBox 253">
                  <a:extLst>
                    <a:ext uri="{FF2B5EF4-FFF2-40B4-BE49-F238E27FC236}">
                      <a16:creationId xmlns:a16="http://schemas.microsoft.com/office/drawing/2014/main" id="{0C9DE1BC-EF7D-A8DB-9BFE-3965A3F4D97A}"/>
                    </a:ext>
                  </a:extLst>
                </p:cNvPr>
                <p:cNvSpPr txBox="1"/>
                <p:nvPr/>
              </p:nvSpPr>
              <p:spPr>
                <a:xfrm>
                  <a:off x="4083420" y="3905953"/>
                  <a:ext cx="213912" cy="178091"/>
                </a:xfrm>
                <a:prstGeom prst="rect">
                  <a:avLst/>
                </a:prstGeom>
                <a:noFill/>
              </p:spPr>
              <p:txBody>
                <a:bodyPr wrap="square" rtlCol="0">
                  <a:spAutoFit/>
                </a:bodyPr>
                <a:lstStyle/>
                <a:p>
                  <a:r>
                    <a:rPr lang="en-US" sz="1100" dirty="0"/>
                    <a:t>0 </a:t>
                  </a:r>
                </a:p>
              </p:txBody>
            </p:sp>
          </p:grpSp>
          <p:grpSp>
            <p:nvGrpSpPr>
              <p:cNvPr id="258" name="Group 257">
                <a:extLst>
                  <a:ext uri="{FF2B5EF4-FFF2-40B4-BE49-F238E27FC236}">
                    <a16:creationId xmlns:a16="http://schemas.microsoft.com/office/drawing/2014/main" id="{EA405EE2-CD3A-FF7D-8115-D76FFED00505}"/>
                  </a:ext>
                </a:extLst>
              </p:cNvPr>
              <p:cNvGrpSpPr/>
              <p:nvPr/>
            </p:nvGrpSpPr>
            <p:grpSpPr>
              <a:xfrm>
                <a:off x="4003551" y="4553936"/>
                <a:ext cx="506850" cy="126784"/>
                <a:chOff x="4532475" y="3987809"/>
                <a:chExt cx="506850" cy="126784"/>
              </a:xfrm>
            </p:grpSpPr>
            <p:sp>
              <p:nvSpPr>
                <p:cNvPr id="259" name="Rectangle 258">
                  <a:extLst>
                    <a:ext uri="{FF2B5EF4-FFF2-40B4-BE49-F238E27FC236}">
                      <a16:creationId xmlns:a16="http://schemas.microsoft.com/office/drawing/2014/main" id="{36F2780F-2982-1C60-67B0-ABC2621CB6F1}"/>
                    </a:ext>
                  </a:extLst>
                </p:cNvPr>
                <p:cNvSpPr/>
                <p:nvPr/>
              </p:nvSpPr>
              <p:spPr>
                <a:xfrm>
                  <a:off x="4532475" y="3995721"/>
                  <a:ext cx="506850" cy="10805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60" name="Straight Connector 259">
                  <a:extLst>
                    <a:ext uri="{FF2B5EF4-FFF2-40B4-BE49-F238E27FC236}">
                      <a16:creationId xmlns:a16="http://schemas.microsoft.com/office/drawing/2014/main" id="{6B6BDA63-D151-1F28-18CB-87BE716DE203}"/>
                    </a:ext>
                  </a:extLst>
                </p:cNvPr>
                <p:cNvCxnSpPr>
                  <a:cxnSpLocks/>
                </p:cNvCxnSpPr>
                <p:nvPr/>
              </p:nvCxnSpPr>
              <p:spPr>
                <a:xfrm>
                  <a:off x="4658311" y="3995721"/>
                  <a:ext cx="0" cy="11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E072EEB-5578-2550-FB31-E2E855E3C7D7}"/>
                    </a:ext>
                  </a:extLst>
                </p:cNvPr>
                <p:cNvCxnSpPr>
                  <a:cxnSpLocks/>
                </p:cNvCxnSpPr>
                <p:nvPr/>
              </p:nvCxnSpPr>
              <p:spPr>
                <a:xfrm>
                  <a:off x="4778627" y="3987809"/>
                  <a:ext cx="0" cy="11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74373FC-06E8-A1F6-016B-BBBD3778610C}"/>
                    </a:ext>
                  </a:extLst>
                </p:cNvPr>
                <p:cNvCxnSpPr>
                  <a:cxnSpLocks/>
                </p:cNvCxnSpPr>
                <p:nvPr/>
              </p:nvCxnSpPr>
              <p:spPr>
                <a:xfrm>
                  <a:off x="4906963" y="3995721"/>
                  <a:ext cx="0" cy="1188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B0DFC66A-F765-A394-2EFE-8E39CF81E3E2}"/>
                  </a:ext>
                </a:extLst>
              </p:cNvPr>
              <p:cNvGrpSpPr/>
              <p:nvPr/>
            </p:nvGrpSpPr>
            <p:grpSpPr>
              <a:xfrm>
                <a:off x="4003685" y="4270871"/>
                <a:ext cx="506850" cy="126784"/>
                <a:chOff x="4532475" y="3987809"/>
                <a:chExt cx="506850" cy="126784"/>
              </a:xfrm>
            </p:grpSpPr>
            <p:sp>
              <p:nvSpPr>
                <p:cNvPr id="264" name="Rectangle 263">
                  <a:extLst>
                    <a:ext uri="{FF2B5EF4-FFF2-40B4-BE49-F238E27FC236}">
                      <a16:creationId xmlns:a16="http://schemas.microsoft.com/office/drawing/2014/main" id="{255769D4-6AC4-71B5-7DB2-B010F8801D6C}"/>
                    </a:ext>
                  </a:extLst>
                </p:cNvPr>
                <p:cNvSpPr/>
                <p:nvPr/>
              </p:nvSpPr>
              <p:spPr>
                <a:xfrm>
                  <a:off x="4532475" y="3995721"/>
                  <a:ext cx="506850" cy="108054"/>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65" name="Straight Connector 264">
                  <a:extLst>
                    <a:ext uri="{FF2B5EF4-FFF2-40B4-BE49-F238E27FC236}">
                      <a16:creationId xmlns:a16="http://schemas.microsoft.com/office/drawing/2014/main" id="{F1B03C42-F2D9-E7C0-D526-44D5C75A923D}"/>
                    </a:ext>
                  </a:extLst>
                </p:cNvPr>
                <p:cNvCxnSpPr>
                  <a:cxnSpLocks/>
                </p:cNvCxnSpPr>
                <p:nvPr/>
              </p:nvCxnSpPr>
              <p:spPr>
                <a:xfrm>
                  <a:off x="4658311" y="3995721"/>
                  <a:ext cx="0" cy="1188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44A9477-F968-4F3C-5623-AC03D853C8DF}"/>
                    </a:ext>
                  </a:extLst>
                </p:cNvPr>
                <p:cNvCxnSpPr>
                  <a:cxnSpLocks/>
                </p:cNvCxnSpPr>
                <p:nvPr/>
              </p:nvCxnSpPr>
              <p:spPr>
                <a:xfrm>
                  <a:off x="4778627" y="3987809"/>
                  <a:ext cx="0" cy="1188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E2F60A2-5866-00DF-C170-EC0F35DE7D7B}"/>
                    </a:ext>
                  </a:extLst>
                </p:cNvPr>
                <p:cNvCxnSpPr>
                  <a:cxnSpLocks/>
                </p:cNvCxnSpPr>
                <p:nvPr/>
              </p:nvCxnSpPr>
              <p:spPr>
                <a:xfrm>
                  <a:off x="4906963" y="3995721"/>
                  <a:ext cx="0" cy="1188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78" name="TextBox 277">
                <a:extLst>
                  <a:ext uri="{FF2B5EF4-FFF2-40B4-BE49-F238E27FC236}">
                    <a16:creationId xmlns:a16="http://schemas.microsoft.com/office/drawing/2014/main" id="{0E457744-E47C-C981-DBE5-D43E1385A729}"/>
                  </a:ext>
                </a:extLst>
              </p:cNvPr>
              <p:cNvSpPr txBox="1"/>
              <p:nvPr/>
            </p:nvSpPr>
            <p:spPr>
              <a:xfrm>
                <a:off x="3930344" y="4083799"/>
                <a:ext cx="703324" cy="178091"/>
              </a:xfrm>
              <a:prstGeom prst="rect">
                <a:avLst/>
              </a:prstGeom>
              <a:noFill/>
            </p:spPr>
            <p:txBody>
              <a:bodyPr wrap="square" rtlCol="0">
                <a:spAutoFit/>
              </a:bodyPr>
              <a:lstStyle/>
              <a:p>
                <a:r>
                  <a:rPr lang="en-US" sz="1100" dirty="0"/>
                  <a:t>gene count</a:t>
                </a:r>
              </a:p>
            </p:txBody>
          </p:sp>
          <p:grpSp>
            <p:nvGrpSpPr>
              <p:cNvPr id="279" name="Group 278">
                <a:extLst>
                  <a:ext uri="{FF2B5EF4-FFF2-40B4-BE49-F238E27FC236}">
                    <a16:creationId xmlns:a16="http://schemas.microsoft.com/office/drawing/2014/main" id="{23FDAA8D-3303-EC77-8754-33910FF3EE11}"/>
                  </a:ext>
                </a:extLst>
              </p:cNvPr>
              <p:cNvGrpSpPr/>
              <p:nvPr/>
            </p:nvGrpSpPr>
            <p:grpSpPr>
              <a:xfrm>
                <a:off x="3976965" y="4799777"/>
                <a:ext cx="592125" cy="182435"/>
                <a:chOff x="3834803" y="3905953"/>
                <a:chExt cx="592125" cy="182435"/>
              </a:xfrm>
            </p:grpSpPr>
            <p:sp>
              <p:nvSpPr>
                <p:cNvPr id="280" name="TextBox 279">
                  <a:extLst>
                    <a:ext uri="{FF2B5EF4-FFF2-40B4-BE49-F238E27FC236}">
                      <a16:creationId xmlns:a16="http://schemas.microsoft.com/office/drawing/2014/main" id="{DA7C7163-5C61-192D-1E3D-22F0A0931906}"/>
                    </a:ext>
                  </a:extLst>
                </p:cNvPr>
                <p:cNvSpPr txBox="1"/>
                <p:nvPr/>
              </p:nvSpPr>
              <p:spPr>
                <a:xfrm>
                  <a:off x="3834803" y="3910297"/>
                  <a:ext cx="213912" cy="178091"/>
                </a:xfrm>
                <a:prstGeom prst="rect">
                  <a:avLst/>
                </a:prstGeom>
                <a:noFill/>
              </p:spPr>
              <p:txBody>
                <a:bodyPr wrap="square" rtlCol="0">
                  <a:spAutoFit/>
                </a:bodyPr>
                <a:lstStyle/>
                <a:p>
                  <a:r>
                    <a:rPr lang="en-US" sz="1100" dirty="0"/>
                    <a:t>2 </a:t>
                  </a:r>
                </a:p>
              </p:txBody>
            </p:sp>
            <p:sp>
              <p:nvSpPr>
                <p:cNvPr id="281" name="TextBox 280">
                  <a:extLst>
                    <a:ext uri="{FF2B5EF4-FFF2-40B4-BE49-F238E27FC236}">
                      <a16:creationId xmlns:a16="http://schemas.microsoft.com/office/drawing/2014/main" id="{25D417F8-BC57-CFBF-EE40-C5F3D53A8130}"/>
                    </a:ext>
                  </a:extLst>
                </p:cNvPr>
                <p:cNvSpPr txBox="1"/>
                <p:nvPr/>
              </p:nvSpPr>
              <p:spPr>
                <a:xfrm>
                  <a:off x="3970785" y="3909192"/>
                  <a:ext cx="213912" cy="178091"/>
                </a:xfrm>
                <a:prstGeom prst="rect">
                  <a:avLst/>
                </a:prstGeom>
                <a:noFill/>
              </p:spPr>
              <p:txBody>
                <a:bodyPr wrap="square" rtlCol="0">
                  <a:spAutoFit/>
                </a:bodyPr>
                <a:lstStyle/>
                <a:p>
                  <a:r>
                    <a:rPr lang="en-US" sz="1100" dirty="0"/>
                    <a:t>4 </a:t>
                  </a:r>
                </a:p>
              </p:txBody>
            </p:sp>
            <p:sp>
              <p:nvSpPr>
                <p:cNvPr id="282" name="TextBox 281">
                  <a:extLst>
                    <a:ext uri="{FF2B5EF4-FFF2-40B4-BE49-F238E27FC236}">
                      <a16:creationId xmlns:a16="http://schemas.microsoft.com/office/drawing/2014/main" id="{2149BA23-8627-656E-CDE6-0288A18C76A0}"/>
                    </a:ext>
                  </a:extLst>
                </p:cNvPr>
                <p:cNvSpPr txBox="1"/>
                <p:nvPr/>
              </p:nvSpPr>
              <p:spPr>
                <a:xfrm>
                  <a:off x="4213016" y="3905953"/>
                  <a:ext cx="213912" cy="178091"/>
                </a:xfrm>
                <a:prstGeom prst="rect">
                  <a:avLst/>
                </a:prstGeom>
                <a:noFill/>
              </p:spPr>
              <p:txBody>
                <a:bodyPr wrap="square" rtlCol="0">
                  <a:spAutoFit/>
                </a:bodyPr>
                <a:lstStyle/>
                <a:p>
                  <a:r>
                    <a:rPr lang="en-US" sz="1100" dirty="0"/>
                    <a:t>3 </a:t>
                  </a:r>
                </a:p>
              </p:txBody>
            </p:sp>
            <p:sp>
              <p:nvSpPr>
                <p:cNvPr id="283" name="TextBox 282">
                  <a:extLst>
                    <a:ext uri="{FF2B5EF4-FFF2-40B4-BE49-F238E27FC236}">
                      <a16:creationId xmlns:a16="http://schemas.microsoft.com/office/drawing/2014/main" id="{9EDB462D-8BCD-15F7-FFF0-3D0CF5B908A2}"/>
                    </a:ext>
                  </a:extLst>
                </p:cNvPr>
                <p:cNvSpPr txBox="1"/>
                <p:nvPr/>
              </p:nvSpPr>
              <p:spPr>
                <a:xfrm>
                  <a:off x="4083420" y="3905953"/>
                  <a:ext cx="213912" cy="178091"/>
                </a:xfrm>
                <a:prstGeom prst="rect">
                  <a:avLst/>
                </a:prstGeom>
                <a:noFill/>
              </p:spPr>
              <p:txBody>
                <a:bodyPr wrap="square" rtlCol="0">
                  <a:spAutoFit/>
                </a:bodyPr>
                <a:lstStyle/>
                <a:p>
                  <a:r>
                    <a:rPr lang="en-US" sz="1100" dirty="0"/>
                    <a:t>5 </a:t>
                  </a:r>
                </a:p>
              </p:txBody>
            </p:sp>
          </p:grpSp>
          <p:grpSp>
            <p:nvGrpSpPr>
              <p:cNvPr id="284" name="Group 283">
                <a:extLst>
                  <a:ext uri="{FF2B5EF4-FFF2-40B4-BE49-F238E27FC236}">
                    <a16:creationId xmlns:a16="http://schemas.microsoft.com/office/drawing/2014/main" id="{F169DF7E-6911-F3AE-7370-7BFD53D7B4A3}"/>
                  </a:ext>
                </a:extLst>
              </p:cNvPr>
              <p:cNvGrpSpPr/>
              <p:nvPr/>
            </p:nvGrpSpPr>
            <p:grpSpPr>
              <a:xfrm>
                <a:off x="4022400" y="4827345"/>
                <a:ext cx="506850" cy="126784"/>
                <a:chOff x="4532475" y="3987809"/>
                <a:chExt cx="506850" cy="126784"/>
              </a:xfrm>
            </p:grpSpPr>
            <p:sp>
              <p:nvSpPr>
                <p:cNvPr id="285" name="Rectangle 284">
                  <a:extLst>
                    <a:ext uri="{FF2B5EF4-FFF2-40B4-BE49-F238E27FC236}">
                      <a16:creationId xmlns:a16="http://schemas.microsoft.com/office/drawing/2014/main" id="{0E969D60-966A-7722-62ED-37012CAC0A7E}"/>
                    </a:ext>
                  </a:extLst>
                </p:cNvPr>
                <p:cNvSpPr/>
                <p:nvPr/>
              </p:nvSpPr>
              <p:spPr>
                <a:xfrm>
                  <a:off x="4532475" y="3995721"/>
                  <a:ext cx="506850" cy="108054"/>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87" name="Straight Connector 286">
                  <a:extLst>
                    <a:ext uri="{FF2B5EF4-FFF2-40B4-BE49-F238E27FC236}">
                      <a16:creationId xmlns:a16="http://schemas.microsoft.com/office/drawing/2014/main" id="{44B6B69B-32B9-A98F-91B8-B71C0BDB0280}"/>
                    </a:ext>
                  </a:extLst>
                </p:cNvPr>
                <p:cNvCxnSpPr>
                  <a:cxnSpLocks/>
                </p:cNvCxnSpPr>
                <p:nvPr/>
              </p:nvCxnSpPr>
              <p:spPr>
                <a:xfrm>
                  <a:off x="4658311" y="3995721"/>
                  <a:ext cx="0" cy="1188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6C44F8D-0AAE-5D48-4034-18ADA16F6596}"/>
                    </a:ext>
                  </a:extLst>
                </p:cNvPr>
                <p:cNvCxnSpPr>
                  <a:cxnSpLocks/>
                </p:cNvCxnSpPr>
                <p:nvPr/>
              </p:nvCxnSpPr>
              <p:spPr>
                <a:xfrm>
                  <a:off x="4778627" y="3987809"/>
                  <a:ext cx="0" cy="1188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6503A47-0B35-000F-8C58-44F2168535E0}"/>
                    </a:ext>
                  </a:extLst>
                </p:cNvPr>
                <p:cNvCxnSpPr>
                  <a:cxnSpLocks/>
                </p:cNvCxnSpPr>
                <p:nvPr/>
              </p:nvCxnSpPr>
              <p:spPr>
                <a:xfrm>
                  <a:off x="4906963" y="3995721"/>
                  <a:ext cx="0" cy="1188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Curved Right Arrow 42">
                <a:extLst>
                  <a:ext uri="{FF2B5EF4-FFF2-40B4-BE49-F238E27FC236}">
                    <a16:creationId xmlns:a16="http://schemas.microsoft.com/office/drawing/2014/main" id="{6338D6D4-CF73-59A4-7BA8-F4C8678649B3}"/>
                  </a:ext>
                </a:extLst>
              </p:cNvPr>
              <p:cNvSpPr/>
              <p:nvPr/>
            </p:nvSpPr>
            <p:spPr>
              <a:xfrm flipH="1">
                <a:off x="4558569" y="4506847"/>
                <a:ext cx="130783" cy="309282"/>
              </a:xfrm>
              <a:prstGeom prst="curv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grpSp>
        <p:sp>
          <p:nvSpPr>
            <p:cNvPr id="290" name="TextBox 289">
              <a:extLst>
                <a:ext uri="{FF2B5EF4-FFF2-40B4-BE49-F238E27FC236}">
                  <a16:creationId xmlns:a16="http://schemas.microsoft.com/office/drawing/2014/main" id="{4CF09847-3FAF-3B94-8B2C-BF186C88D390}"/>
                </a:ext>
              </a:extLst>
            </p:cNvPr>
            <p:cNvSpPr txBox="1"/>
            <p:nvPr/>
          </p:nvSpPr>
          <p:spPr>
            <a:xfrm>
              <a:off x="2530026" y="4321815"/>
              <a:ext cx="2568732"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3. Predict TF activity score </a:t>
              </a:r>
            </a:p>
          </p:txBody>
        </p:sp>
        <p:pic>
          <p:nvPicPr>
            <p:cNvPr id="48" name="Picture 47" descr="Map&#10;&#10;Description automatically generated">
              <a:extLst>
                <a:ext uri="{FF2B5EF4-FFF2-40B4-BE49-F238E27FC236}">
                  <a16:creationId xmlns:a16="http://schemas.microsoft.com/office/drawing/2014/main" id="{23687688-2E5D-7A28-9545-2B0AB04CFA8D}"/>
                </a:ext>
              </a:extLst>
            </p:cNvPr>
            <p:cNvPicPr>
              <a:picLocks noChangeAspect="1"/>
            </p:cNvPicPr>
            <p:nvPr/>
          </p:nvPicPr>
          <p:blipFill rotWithShape="1">
            <a:blip r:embed="rId3">
              <a:extLst>
                <a:ext uri="{28A0092B-C50C-407E-A947-70E740481C1C}">
                  <a14:useLocalDpi xmlns:a14="http://schemas.microsoft.com/office/drawing/2010/main" val="0"/>
                </a:ext>
              </a:extLst>
            </a:blip>
            <a:srcRect l="4280" t="2890" r="2566" b="5934"/>
            <a:stretch/>
          </p:blipFill>
          <p:spPr>
            <a:xfrm>
              <a:off x="249926" y="4834077"/>
              <a:ext cx="1783901" cy="1737360"/>
            </a:xfrm>
            <a:prstGeom prst="rect">
              <a:avLst/>
            </a:prstGeom>
          </p:spPr>
        </p:pic>
        <p:sp>
          <p:nvSpPr>
            <p:cNvPr id="302" name="TextBox 301">
              <a:extLst>
                <a:ext uri="{FF2B5EF4-FFF2-40B4-BE49-F238E27FC236}">
                  <a16:creationId xmlns:a16="http://schemas.microsoft.com/office/drawing/2014/main" id="{FCC57F64-0F72-40CC-9424-85DAEB8882A3}"/>
                </a:ext>
              </a:extLst>
            </p:cNvPr>
            <p:cNvSpPr txBox="1"/>
            <p:nvPr/>
          </p:nvSpPr>
          <p:spPr>
            <a:xfrm>
              <a:off x="222908" y="160637"/>
              <a:ext cx="158264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Input</a:t>
              </a:r>
            </a:p>
          </p:txBody>
        </p:sp>
        <p:sp>
          <p:nvSpPr>
            <p:cNvPr id="303" name="TextBox 302">
              <a:extLst>
                <a:ext uri="{FF2B5EF4-FFF2-40B4-BE49-F238E27FC236}">
                  <a16:creationId xmlns:a16="http://schemas.microsoft.com/office/drawing/2014/main" id="{AE802716-33DD-41F9-8683-AC60DE9A8A1F}"/>
                </a:ext>
              </a:extLst>
            </p:cNvPr>
            <p:cNvSpPr txBox="1"/>
            <p:nvPr/>
          </p:nvSpPr>
          <p:spPr>
            <a:xfrm>
              <a:off x="88100" y="2456801"/>
              <a:ext cx="159116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1. scRNA-seq</a:t>
              </a:r>
            </a:p>
          </p:txBody>
        </p:sp>
        <p:sp>
          <p:nvSpPr>
            <p:cNvPr id="304" name="Rectangle: Rounded Corners 303">
              <a:extLst>
                <a:ext uri="{FF2B5EF4-FFF2-40B4-BE49-F238E27FC236}">
                  <a16:creationId xmlns:a16="http://schemas.microsoft.com/office/drawing/2014/main" id="{3D7A8EB6-1CDC-4539-9501-8629283B7F85}"/>
                </a:ext>
              </a:extLst>
            </p:cNvPr>
            <p:cNvSpPr/>
            <p:nvPr/>
          </p:nvSpPr>
          <p:spPr>
            <a:xfrm>
              <a:off x="67027" y="530063"/>
              <a:ext cx="2076469" cy="6126767"/>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37" name="Straight Connector 336">
              <a:extLst>
                <a:ext uri="{FF2B5EF4-FFF2-40B4-BE49-F238E27FC236}">
                  <a16:creationId xmlns:a16="http://schemas.microsoft.com/office/drawing/2014/main" id="{07346686-7AB5-439E-AF0B-EF91C1670434}"/>
                </a:ext>
              </a:extLst>
            </p:cNvPr>
            <p:cNvCxnSpPr>
              <a:cxnSpLocks/>
            </p:cNvCxnSpPr>
            <p:nvPr/>
          </p:nvCxnSpPr>
          <p:spPr>
            <a:xfrm>
              <a:off x="103641" y="2404526"/>
              <a:ext cx="2076469"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C9C22830-84B4-4343-A4F2-C21CDDA58160}"/>
                </a:ext>
              </a:extLst>
            </p:cNvPr>
            <p:cNvSpPr txBox="1"/>
            <p:nvPr/>
          </p:nvSpPr>
          <p:spPr>
            <a:xfrm>
              <a:off x="123580" y="4552897"/>
              <a:ext cx="1520209"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2. scATAC-seq</a:t>
              </a:r>
            </a:p>
          </p:txBody>
        </p:sp>
        <p:pic>
          <p:nvPicPr>
            <p:cNvPr id="46" name="Picture 45" descr="A picture containing map&#10;&#10;Description automatically generated">
              <a:extLst>
                <a:ext uri="{FF2B5EF4-FFF2-40B4-BE49-F238E27FC236}">
                  <a16:creationId xmlns:a16="http://schemas.microsoft.com/office/drawing/2014/main" id="{AB2FF9F0-8985-7B6C-A809-2E3D0E0AC1E5}"/>
                </a:ext>
              </a:extLst>
            </p:cNvPr>
            <p:cNvPicPr>
              <a:picLocks noChangeAspect="1"/>
            </p:cNvPicPr>
            <p:nvPr/>
          </p:nvPicPr>
          <p:blipFill rotWithShape="1">
            <a:blip r:embed="rId4">
              <a:extLst>
                <a:ext uri="{28A0092B-C50C-407E-A947-70E740481C1C}">
                  <a14:useLocalDpi xmlns:a14="http://schemas.microsoft.com/office/drawing/2010/main" val="0"/>
                </a:ext>
              </a:extLst>
            </a:blip>
            <a:srcRect r="21159"/>
            <a:stretch/>
          </p:blipFill>
          <p:spPr>
            <a:xfrm>
              <a:off x="156125" y="2776232"/>
              <a:ext cx="1899422" cy="1737360"/>
            </a:xfrm>
            <a:prstGeom prst="rect">
              <a:avLst/>
            </a:prstGeom>
          </p:spPr>
        </p:pic>
        <p:sp>
          <p:nvSpPr>
            <p:cNvPr id="291" name="TextBox 290">
              <a:extLst>
                <a:ext uri="{FF2B5EF4-FFF2-40B4-BE49-F238E27FC236}">
                  <a16:creationId xmlns:a16="http://schemas.microsoft.com/office/drawing/2014/main" id="{C40AD4CC-E76A-2A1B-F9FE-DF1290FCA39D}"/>
                </a:ext>
              </a:extLst>
            </p:cNvPr>
            <p:cNvSpPr txBox="1"/>
            <p:nvPr/>
          </p:nvSpPr>
          <p:spPr>
            <a:xfrm>
              <a:off x="219817" y="827883"/>
              <a:ext cx="1835730" cy="124649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First-draw matched samples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35 control</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26 At-Risk</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6 ERA</a:t>
              </a:r>
            </a:p>
          </p:txBody>
        </p:sp>
        <p:sp>
          <p:nvSpPr>
            <p:cNvPr id="292" name="TextBox 291">
              <a:extLst>
                <a:ext uri="{FF2B5EF4-FFF2-40B4-BE49-F238E27FC236}">
                  <a16:creationId xmlns:a16="http://schemas.microsoft.com/office/drawing/2014/main" id="{A38378CC-F4BF-DCBB-A1B4-7D51A03C4ECD}"/>
                </a:ext>
              </a:extLst>
            </p:cNvPr>
            <p:cNvSpPr txBox="1"/>
            <p:nvPr/>
          </p:nvSpPr>
          <p:spPr>
            <a:xfrm>
              <a:off x="5732884" y="4011208"/>
              <a:ext cx="5452117"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2. At-Risk/ERA signature across multiple cell lineages</a:t>
              </a:r>
            </a:p>
          </p:txBody>
        </p:sp>
        <p:cxnSp>
          <p:nvCxnSpPr>
            <p:cNvPr id="293" name="Straight Arrow Connector 292">
              <a:extLst>
                <a:ext uri="{FF2B5EF4-FFF2-40B4-BE49-F238E27FC236}">
                  <a16:creationId xmlns:a16="http://schemas.microsoft.com/office/drawing/2014/main" id="{5FFD6E6B-AC3E-D626-0D67-1A083F67E98F}"/>
                </a:ext>
              </a:extLst>
            </p:cNvPr>
            <p:cNvCxnSpPr>
              <a:cxnSpLocks/>
            </p:cNvCxnSpPr>
            <p:nvPr/>
          </p:nvCxnSpPr>
          <p:spPr>
            <a:xfrm flipV="1">
              <a:off x="5234108" y="3713414"/>
              <a:ext cx="252716" cy="1412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8A32EFF-4EB5-2654-672A-23BAB54134AA}"/>
                </a:ext>
              </a:extLst>
            </p:cNvPr>
            <p:cNvGrpSpPr/>
            <p:nvPr/>
          </p:nvGrpSpPr>
          <p:grpSpPr>
            <a:xfrm>
              <a:off x="5732884" y="975991"/>
              <a:ext cx="5381182" cy="2793230"/>
              <a:chOff x="5732884" y="975991"/>
              <a:chExt cx="5381182" cy="2793230"/>
            </a:xfrm>
          </p:grpSpPr>
          <p:pic>
            <p:nvPicPr>
              <p:cNvPr id="2" name="Picture 1" descr="A picture containing timeline&#10;&#10;Description automatically generated">
                <a:extLst>
                  <a:ext uri="{FF2B5EF4-FFF2-40B4-BE49-F238E27FC236}">
                    <a16:creationId xmlns:a16="http://schemas.microsoft.com/office/drawing/2014/main" id="{1011E9AA-A785-2806-80AB-30C8E9583A8A}"/>
                  </a:ext>
                </a:extLst>
              </p:cNvPr>
              <p:cNvPicPr>
                <a:picLocks noChangeAspect="1"/>
              </p:cNvPicPr>
              <p:nvPr/>
            </p:nvPicPr>
            <p:blipFill rotWithShape="1">
              <a:blip r:embed="rId5"/>
              <a:srcRect t="19504" r="18196"/>
              <a:stretch/>
            </p:blipFill>
            <p:spPr>
              <a:xfrm>
                <a:off x="5732884" y="1503219"/>
                <a:ext cx="5152061" cy="2266002"/>
              </a:xfrm>
              <a:prstGeom prst="rect">
                <a:avLst/>
              </a:prstGeom>
            </p:spPr>
          </p:pic>
          <p:pic>
            <p:nvPicPr>
              <p:cNvPr id="4" name="Picture 3" descr="A picture containing timeline&#10;&#10;Description automatically generated">
                <a:extLst>
                  <a:ext uri="{FF2B5EF4-FFF2-40B4-BE49-F238E27FC236}">
                    <a16:creationId xmlns:a16="http://schemas.microsoft.com/office/drawing/2014/main" id="{2AFB80E5-91F3-82C4-F703-BB323E740E6A}"/>
                  </a:ext>
                </a:extLst>
              </p:cNvPr>
              <p:cNvPicPr>
                <a:picLocks/>
              </p:cNvPicPr>
              <p:nvPr/>
            </p:nvPicPr>
            <p:blipFill rotWithShape="1">
              <a:blip r:embed="rId5"/>
              <a:srcRect l="12840" t="31" r="19075" b="96195"/>
              <a:stretch/>
            </p:blipFill>
            <p:spPr>
              <a:xfrm>
                <a:off x="6538933" y="1252737"/>
                <a:ext cx="4297680" cy="276999"/>
              </a:xfrm>
              <a:prstGeom prst="rect">
                <a:avLst/>
              </a:prstGeom>
            </p:spPr>
          </p:pic>
          <p:sp>
            <p:nvSpPr>
              <p:cNvPr id="7" name="TextBox 6">
                <a:extLst>
                  <a:ext uri="{FF2B5EF4-FFF2-40B4-BE49-F238E27FC236}">
                    <a16:creationId xmlns:a16="http://schemas.microsoft.com/office/drawing/2014/main" id="{39529E72-D587-8C57-8900-3AF65B1B9C25}"/>
                  </a:ext>
                </a:extLst>
              </p:cNvPr>
              <p:cNvSpPr txBox="1"/>
              <p:nvPr/>
            </p:nvSpPr>
            <p:spPr>
              <a:xfrm>
                <a:off x="8291867" y="975991"/>
                <a:ext cx="1033160" cy="261610"/>
              </a:xfrm>
              <a:prstGeom prst="rect">
                <a:avLst/>
              </a:prstGeom>
              <a:noFill/>
            </p:spPr>
            <p:txBody>
              <a:bodyPr wrap="square" rtlCol="0">
                <a:spAutoFit/>
              </a:bodyPr>
              <a:lstStyle/>
              <a:p>
                <a:r>
                  <a:rPr lang="en-US" sz="1100" dirty="0" err="1"/>
                  <a:t>Kmeans</a:t>
                </a:r>
                <a:r>
                  <a:rPr lang="en-US" sz="1100" dirty="0"/>
                  <a:t> group</a:t>
                </a:r>
              </a:p>
            </p:txBody>
          </p:sp>
          <p:sp>
            <p:nvSpPr>
              <p:cNvPr id="11" name="TextBox 10">
                <a:extLst>
                  <a:ext uri="{FF2B5EF4-FFF2-40B4-BE49-F238E27FC236}">
                    <a16:creationId xmlns:a16="http://schemas.microsoft.com/office/drawing/2014/main" id="{80AB9B1D-38AD-8FA0-2EBA-6E5577FF9660}"/>
                  </a:ext>
                </a:extLst>
              </p:cNvPr>
              <p:cNvSpPr txBox="1"/>
              <p:nvPr/>
            </p:nvSpPr>
            <p:spPr>
              <a:xfrm rot="5400000">
                <a:off x="10318568" y="2447471"/>
                <a:ext cx="1329386" cy="261610"/>
              </a:xfrm>
              <a:prstGeom prst="rect">
                <a:avLst/>
              </a:prstGeom>
              <a:noFill/>
            </p:spPr>
            <p:txBody>
              <a:bodyPr wrap="square" rtlCol="0">
                <a:spAutoFit/>
              </a:bodyPr>
              <a:lstStyle/>
              <a:p>
                <a:r>
                  <a:rPr lang="en-US" sz="1100" dirty="0"/>
                  <a:t>TF activity score</a:t>
                </a:r>
              </a:p>
            </p:txBody>
          </p:sp>
        </p:grpSp>
        <p:sp>
          <p:nvSpPr>
            <p:cNvPr id="13" name="Rectangle 12">
              <a:extLst>
                <a:ext uri="{FF2B5EF4-FFF2-40B4-BE49-F238E27FC236}">
                  <a16:creationId xmlns:a16="http://schemas.microsoft.com/office/drawing/2014/main" id="{7F6A0E9D-571B-8564-9F62-AA14A13C3C8D}"/>
                </a:ext>
              </a:extLst>
            </p:cNvPr>
            <p:cNvSpPr/>
            <p:nvPr/>
          </p:nvSpPr>
          <p:spPr>
            <a:xfrm>
              <a:off x="6931915" y="1226979"/>
              <a:ext cx="1207121" cy="2551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C746BB2-451B-6293-9644-2B4745846CA8}"/>
                </a:ext>
              </a:extLst>
            </p:cNvPr>
            <p:cNvGrpSpPr>
              <a:grpSpLocks noChangeAspect="1"/>
            </p:cNvGrpSpPr>
            <p:nvPr/>
          </p:nvGrpSpPr>
          <p:grpSpPr>
            <a:xfrm>
              <a:off x="5655437" y="4369520"/>
              <a:ext cx="5915803" cy="2059127"/>
              <a:chOff x="1363795" y="3144366"/>
              <a:chExt cx="10454837" cy="3639039"/>
            </a:xfrm>
          </p:grpSpPr>
          <p:pic>
            <p:nvPicPr>
              <p:cNvPr id="19" name="Picture 18">
                <a:extLst>
                  <a:ext uri="{FF2B5EF4-FFF2-40B4-BE49-F238E27FC236}">
                    <a16:creationId xmlns:a16="http://schemas.microsoft.com/office/drawing/2014/main" id="{CB75AA25-E6B1-8023-269F-012AB03503EF}"/>
                  </a:ext>
                </a:extLst>
              </p:cNvPr>
              <p:cNvPicPr>
                <a:picLocks noChangeAspect="1"/>
              </p:cNvPicPr>
              <p:nvPr/>
            </p:nvPicPr>
            <p:blipFill>
              <a:blip r:embed="rId6"/>
              <a:stretch>
                <a:fillRect/>
              </a:stretch>
            </p:blipFill>
            <p:spPr>
              <a:xfrm>
                <a:off x="1363795" y="3633277"/>
                <a:ext cx="8950884" cy="2718841"/>
              </a:xfrm>
              <a:prstGeom prst="rect">
                <a:avLst/>
              </a:prstGeom>
            </p:spPr>
          </p:pic>
          <p:grpSp>
            <p:nvGrpSpPr>
              <p:cNvPr id="20" name="Group 19">
                <a:extLst>
                  <a:ext uri="{FF2B5EF4-FFF2-40B4-BE49-F238E27FC236}">
                    <a16:creationId xmlns:a16="http://schemas.microsoft.com/office/drawing/2014/main" id="{292644EC-207C-1E97-BE43-227D7148EE3B}"/>
                  </a:ext>
                </a:extLst>
              </p:cNvPr>
              <p:cNvGrpSpPr>
                <a:grpSpLocks noChangeAspect="1"/>
              </p:cNvGrpSpPr>
              <p:nvPr/>
            </p:nvGrpSpPr>
            <p:grpSpPr>
              <a:xfrm>
                <a:off x="2126589" y="3144366"/>
                <a:ext cx="9692043" cy="3639039"/>
                <a:chOff x="1320191" y="1878582"/>
                <a:chExt cx="7500967" cy="2816363"/>
              </a:xfrm>
            </p:grpSpPr>
            <p:sp>
              <p:nvSpPr>
                <p:cNvPr id="25" name="TextBox 24">
                  <a:extLst>
                    <a:ext uri="{FF2B5EF4-FFF2-40B4-BE49-F238E27FC236}">
                      <a16:creationId xmlns:a16="http://schemas.microsoft.com/office/drawing/2014/main" id="{25EBAFAA-268F-DA6A-D5E2-ABA72593D9A2}"/>
                    </a:ext>
                  </a:extLst>
                </p:cNvPr>
                <p:cNvSpPr txBox="1"/>
                <p:nvPr/>
              </p:nvSpPr>
              <p:spPr>
                <a:xfrm>
                  <a:off x="1320191" y="1945308"/>
                  <a:ext cx="681893"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ERA</a:t>
                  </a:r>
                </a:p>
              </p:txBody>
            </p:sp>
            <p:sp>
              <p:nvSpPr>
                <p:cNvPr id="26" name="TextBox 25">
                  <a:extLst>
                    <a:ext uri="{FF2B5EF4-FFF2-40B4-BE49-F238E27FC236}">
                      <a16:creationId xmlns:a16="http://schemas.microsoft.com/office/drawing/2014/main" id="{351D90D5-A590-1300-20AE-0C06C8B3D995}"/>
                    </a:ext>
                  </a:extLst>
                </p:cNvPr>
                <p:cNvSpPr txBox="1"/>
                <p:nvPr/>
              </p:nvSpPr>
              <p:spPr>
                <a:xfrm>
                  <a:off x="4193520" y="1946700"/>
                  <a:ext cx="1419002"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At-Risk</a:t>
                  </a:r>
                </a:p>
              </p:txBody>
            </p:sp>
            <p:pic>
              <p:nvPicPr>
                <p:cNvPr id="27" name="Picture 26">
                  <a:extLst>
                    <a:ext uri="{FF2B5EF4-FFF2-40B4-BE49-F238E27FC236}">
                      <a16:creationId xmlns:a16="http://schemas.microsoft.com/office/drawing/2014/main" id="{36A66F93-9E54-6232-9BDD-5D13253945A9}"/>
                    </a:ext>
                  </a:extLst>
                </p:cNvPr>
                <p:cNvPicPr>
                  <a:picLocks noChangeAspect="1"/>
                </p:cNvPicPr>
                <p:nvPr/>
              </p:nvPicPr>
              <p:blipFill>
                <a:blip r:embed="rId7"/>
                <a:stretch>
                  <a:fillRect/>
                </a:stretch>
              </p:blipFill>
              <p:spPr>
                <a:xfrm>
                  <a:off x="7763825" y="2217136"/>
                  <a:ext cx="228600" cy="2351943"/>
                </a:xfrm>
                <a:prstGeom prst="rect">
                  <a:avLst/>
                </a:prstGeom>
              </p:spPr>
            </p:pic>
            <p:sp>
              <p:nvSpPr>
                <p:cNvPr id="29" name="TextBox 28">
                  <a:extLst>
                    <a:ext uri="{FF2B5EF4-FFF2-40B4-BE49-F238E27FC236}">
                      <a16:creationId xmlns:a16="http://schemas.microsoft.com/office/drawing/2014/main" id="{9B396851-B2C8-77F6-3749-C130C00A5C7F}"/>
                    </a:ext>
                  </a:extLst>
                </p:cNvPr>
                <p:cNvSpPr txBox="1"/>
                <p:nvPr/>
              </p:nvSpPr>
              <p:spPr>
                <a:xfrm>
                  <a:off x="7911421" y="2499076"/>
                  <a:ext cx="613478"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15</a:t>
                  </a:r>
                </a:p>
              </p:txBody>
            </p:sp>
            <p:sp>
              <p:nvSpPr>
                <p:cNvPr id="30" name="TextBox 29">
                  <a:extLst>
                    <a:ext uri="{FF2B5EF4-FFF2-40B4-BE49-F238E27FC236}">
                      <a16:creationId xmlns:a16="http://schemas.microsoft.com/office/drawing/2014/main" id="{390A9FE6-BC3B-11BE-CB5F-F25AE4C660E2}"/>
                    </a:ext>
                  </a:extLst>
                </p:cNvPr>
                <p:cNvSpPr txBox="1"/>
                <p:nvPr/>
              </p:nvSpPr>
              <p:spPr>
                <a:xfrm>
                  <a:off x="7911421" y="3719293"/>
                  <a:ext cx="383264"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31" name="TextBox 30">
                  <a:extLst>
                    <a:ext uri="{FF2B5EF4-FFF2-40B4-BE49-F238E27FC236}">
                      <a16:creationId xmlns:a16="http://schemas.microsoft.com/office/drawing/2014/main" id="{52C4691F-1824-3158-C63F-E9646784BA4D}"/>
                    </a:ext>
                  </a:extLst>
                </p:cNvPr>
                <p:cNvSpPr txBox="1"/>
                <p:nvPr/>
              </p:nvSpPr>
              <p:spPr>
                <a:xfrm>
                  <a:off x="7911421" y="4316081"/>
                  <a:ext cx="383264"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sp>
              <p:nvSpPr>
                <p:cNvPr id="32" name="TextBox 31">
                  <a:extLst>
                    <a:ext uri="{FF2B5EF4-FFF2-40B4-BE49-F238E27FC236}">
                      <a16:creationId xmlns:a16="http://schemas.microsoft.com/office/drawing/2014/main" id="{0D07F0CF-2FB3-9C52-7601-DC97E9486EA6}"/>
                    </a:ext>
                  </a:extLst>
                </p:cNvPr>
                <p:cNvSpPr txBox="1"/>
                <p:nvPr/>
              </p:nvSpPr>
              <p:spPr>
                <a:xfrm>
                  <a:off x="7911419" y="3113122"/>
                  <a:ext cx="613479"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10</a:t>
                  </a:r>
                </a:p>
              </p:txBody>
            </p:sp>
            <p:sp>
              <p:nvSpPr>
                <p:cNvPr id="33" name="TextBox 32">
                  <a:extLst>
                    <a:ext uri="{FF2B5EF4-FFF2-40B4-BE49-F238E27FC236}">
                      <a16:creationId xmlns:a16="http://schemas.microsoft.com/office/drawing/2014/main" id="{5AABB311-8EBE-F762-8946-1BDC359FD4B5}"/>
                    </a:ext>
                  </a:extLst>
                </p:cNvPr>
                <p:cNvSpPr txBox="1"/>
                <p:nvPr/>
              </p:nvSpPr>
              <p:spPr>
                <a:xfrm>
                  <a:off x="7386167" y="1878582"/>
                  <a:ext cx="1434991" cy="378864"/>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 of clusters</a:t>
                  </a:r>
                </a:p>
              </p:txBody>
            </p:sp>
          </p:grpSp>
        </p:grpSp>
      </p:grpSp>
    </p:spTree>
    <p:extLst>
      <p:ext uri="{BB962C8B-B14F-4D97-AF65-F5344CB8AC3E}">
        <p14:creationId xmlns:p14="http://schemas.microsoft.com/office/powerpoint/2010/main" val="35033126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0.4|0.3|0.6|0.2|0.3|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9350</TotalTime>
  <Words>1448</Words>
  <Application>Microsoft Macintosh PowerPoint</Application>
  <PresentationFormat>Widescreen</PresentationFormat>
  <Paragraphs>388</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Liu, Cong</cp:lastModifiedBy>
  <cp:revision>112</cp:revision>
  <dcterms:created xsi:type="dcterms:W3CDTF">2021-04-05T17:02:30Z</dcterms:created>
  <dcterms:modified xsi:type="dcterms:W3CDTF">2024-12-28T05:16:19Z</dcterms:modified>
</cp:coreProperties>
</file>